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58" r:id="rId2"/>
    <p:sldId id="324" r:id="rId3"/>
    <p:sldId id="327" r:id="rId4"/>
    <p:sldId id="326" r:id="rId5"/>
    <p:sldId id="325" r:id="rId6"/>
    <p:sldId id="359" r:id="rId7"/>
    <p:sldId id="328" r:id="rId8"/>
    <p:sldId id="329" r:id="rId9"/>
    <p:sldId id="330" r:id="rId10"/>
    <p:sldId id="331" r:id="rId11"/>
    <p:sldId id="332" r:id="rId12"/>
    <p:sldId id="333" r:id="rId13"/>
    <p:sldId id="334" r:id="rId14"/>
    <p:sldId id="335" r:id="rId15"/>
    <p:sldId id="336" r:id="rId16"/>
    <p:sldId id="337" r:id="rId17"/>
    <p:sldId id="339" r:id="rId18"/>
    <p:sldId id="340" r:id="rId19"/>
    <p:sldId id="341" r:id="rId20"/>
    <p:sldId id="342" r:id="rId21"/>
    <p:sldId id="343" r:id="rId22"/>
    <p:sldId id="344" r:id="rId23"/>
    <p:sldId id="361" r:id="rId24"/>
    <p:sldId id="345" r:id="rId25"/>
    <p:sldId id="346" r:id="rId26"/>
    <p:sldId id="347" r:id="rId27"/>
    <p:sldId id="348" r:id="rId28"/>
    <p:sldId id="349" r:id="rId29"/>
    <p:sldId id="350" r:id="rId30"/>
    <p:sldId id="360" r:id="rId31"/>
    <p:sldId id="351" r:id="rId32"/>
    <p:sldId id="352" r:id="rId33"/>
    <p:sldId id="353" r:id="rId34"/>
    <p:sldId id="357" r:id="rId35"/>
    <p:sldId id="355" r:id="rId36"/>
    <p:sldId id="356"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snapToGrid="0">
      <p:cViewPr varScale="1">
        <p:scale>
          <a:sx n="140" d="100"/>
          <a:sy n="140" d="100"/>
        </p:scale>
        <p:origin x="1056"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a:bodyPr>
          <a:lstStyle/>
          <a:p>
            <a:r>
              <a:rPr lang="en-US" altLang="zh-CN" sz="8000" b="1" dirty="0">
                <a:latin typeface="+mj-ea"/>
                <a:ea typeface="黑体" panose="02010609060101010101" pitchFamily="49" charset="-122"/>
                <a:cs typeface="+mj-ea"/>
                <a:sym typeface="+mn-ea"/>
              </a:rPr>
              <a:t>greedy algorithms </a:t>
            </a:r>
            <a:endParaRPr lang="zh-CN" altLang="en-US" sz="8000" b="1" dirty="0">
              <a:latin typeface="+mj-ea"/>
              <a:ea typeface="黑体" panose="02010609060101010101" pitchFamily="49" charset="-122"/>
              <a:cs typeface="+mj-ea"/>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Activity arrangement problem</a:t>
            </a:r>
          </a:p>
        </p:txBody>
      </p:sp>
      <p:pic>
        <p:nvPicPr>
          <p:cNvPr id="4" name="图片 3"/>
          <p:cNvPicPr>
            <a:picLocks noChangeAspect="1"/>
          </p:cNvPicPr>
          <p:nvPr/>
        </p:nvPicPr>
        <p:blipFill>
          <a:blip r:embed="rId3"/>
          <a:stretch>
            <a:fillRect/>
          </a:stretch>
        </p:blipFill>
        <p:spPr>
          <a:xfrm>
            <a:off x="264088" y="1247621"/>
            <a:ext cx="7534275" cy="4657725"/>
          </a:xfrm>
          <a:prstGeom prst="rect">
            <a:avLst/>
          </a:prstGeom>
        </p:spPr>
      </p:pic>
      <p:sp>
        <p:nvSpPr>
          <p:cNvPr id="5" name="文本框 4"/>
          <p:cNvSpPr txBox="1"/>
          <p:nvPr/>
        </p:nvSpPr>
        <p:spPr>
          <a:xfrm>
            <a:off x="8642554" y="2163097"/>
            <a:ext cx="2962671" cy="1754326"/>
          </a:xfrm>
          <a:prstGeom prst="rect">
            <a:avLst/>
          </a:prstGeom>
          <a:noFill/>
        </p:spPr>
        <p:txBody>
          <a:bodyPr wrap="none" rtlCol="0">
            <a:spAutoFit/>
          </a:bodyPr>
          <a:lstStyle/>
          <a:p>
            <a:pPr>
              <a:lnSpc>
                <a:spcPct val="150000"/>
              </a:lnSpc>
            </a:pPr>
            <a:r>
              <a:rPr lang="zh-CN" altLang="en-US" sz="3600" b="1" dirty="0">
                <a:latin typeface="Times New Roman" panose="02020503050405090304" pitchFamily="18" charset="0"/>
                <a:cs typeface="Times New Roman" panose="02020503050405090304" pitchFamily="18" charset="0"/>
              </a:rPr>
              <a:t>解：</a:t>
            </a:r>
            <a:r>
              <a:rPr lang="en-US" altLang="zh-CN" sz="3600" b="1" dirty="0">
                <a:latin typeface="Times New Roman" panose="02020503050405090304" pitchFamily="18" charset="0"/>
                <a:cs typeface="Times New Roman" panose="02020503050405090304" pitchFamily="18" charset="0"/>
              </a:rPr>
              <a:t>2</a:t>
            </a:r>
          </a:p>
          <a:p>
            <a:pPr>
              <a:lnSpc>
                <a:spcPct val="150000"/>
              </a:lnSpc>
            </a:pPr>
            <a:r>
              <a:rPr lang="zh-CN" altLang="en-US" sz="3600" b="1" dirty="0">
                <a:latin typeface="Times New Roman" panose="02020503050405090304" pitchFamily="18" charset="0"/>
                <a:cs typeface="Times New Roman" panose="02020503050405090304" pitchFamily="18" charset="0"/>
              </a:rPr>
              <a:t>最优解：</a:t>
            </a:r>
            <a:r>
              <a:rPr lang="en-US" altLang="zh-CN" sz="3600" b="1" dirty="0">
                <a:latin typeface="Times New Roman" panose="02020503050405090304" pitchFamily="18" charset="0"/>
                <a:cs typeface="Times New Roman" panose="02020503050405090304" pitchFamily="18" charset="0"/>
              </a:rPr>
              <a:t>1</a:t>
            </a:r>
            <a:r>
              <a:rPr lang="zh-CN" altLang="en-US" sz="3600" b="1" dirty="0">
                <a:latin typeface="Times New Roman" panose="02020503050405090304" pitchFamily="18" charset="0"/>
                <a:cs typeface="Times New Roman" panose="02020503050405090304" pitchFamily="18" charset="0"/>
              </a:rPr>
              <a:t>和</a:t>
            </a:r>
            <a:r>
              <a:rPr lang="en-US" altLang="zh-CN" sz="3600" b="1" dirty="0">
                <a:latin typeface="Times New Roman" panose="02020503050405090304" pitchFamily="18" charset="0"/>
                <a:cs typeface="Times New Roman" panose="02020503050405090304" pitchFamily="18" charset="0"/>
              </a:rPr>
              <a:t>3</a:t>
            </a:r>
            <a:endParaRPr lang="zh-CN" altLang="en-US" sz="3600" b="1" dirty="0">
              <a:latin typeface="Times New Roman" panose="02020503050405090304" pitchFamily="18" charset="0"/>
              <a:cs typeface="Times New Roman" panose="02020503050405090304" pitchFamily="18"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Activity arrangement problem</a:t>
            </a:r>
            <a:endParaRPr lang="zh-CN" altLang="en-US" dirty="0"/>
          </a:p>
        </p:txBody>
      </p:sp>
      <p:pic>
        <p:nvPicPr>
          <p:cNvPr id="4" name="图片 3"/>
          <p:cNvPicPr>
            <a:picLocks noChangeAspect="1"/>
          </p:cNvPicPr>
          <p:nvPr/>
        </p:nvPicPr>
        <p:blipFill>
          <a:blip r:embed="rId3"/>
          <a:stretch>
            <a:fillRect/>
          </a:stretch>
        </p:blipFill>
        <p:spPr>
          <a:xfrm>
            <a:off x="200866" y="835742"/>
            <a:ext cx="6730875" cy="5435612"/>
          </a:xfrm>
          <a:prstGeom prst="rect">
            <a:avLst/>
          </a:prstGeom>
        </p:spPr>
      </p:pic>
      <p:sp>
        <p:nvSpPr>
          <p:cNvPr id="5" name="矩形 4"/>
          <p:cNvSpPr/>
          <p:nvPr/>
        </p:nvSpPr>
        <p:spPr>
          <a:xfrm>
            <a:off x="4503174" y="5456903"/>
            <a:ext cx="619432" cy="41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207044" y="1135626"/>
            <a:ext cx="3890809" cy="923330"/>
          </a:xfrm>
          <a:prstGeom prst="rect">
            <a:avLst/>
          </a:prstGeom>
          <a:solidFill>
            <a:srgbClr val="FFFF00"/>
          </a:solidFill>
        </p:spPr>
        <p:txBody>
          <a:bodyPr wrap="none" rtlCol="0">
            <a:spAutoFit/>
          </a:bodyPr>
          <a:lstStyle/>
          <a:p>
            <a:pPr>
              <a:lnSpc>
                <a:spcPct val="150000"/>
              </a:lnSpc>
            </a:pPr>
            <a:r>
              <a:rPr lang="zh-CN" altLang="en-US" sz="3600" b="1" dirty="0">
                <a:latin typeface="Times New Roman" panose="02020503050405090304" pitchFamily="18" charset="0"/>
                <a:cs typeface="Times New Roman" panose="02020503050405090304" pitchFamily="18" charset="0"/>
              </a:rPr>
              <a:t>结束时间早的优先</a:t>
            </a:r>
          </a:p>
        </p:txBody>
      </p:sp>
      <p:pic>
        <p:nvPicPr>
          <p:cNvPr id="7" name="图片 6"/>
          <p:cNvPicPr>
            <a:picLocks noChangeAspect="1"/>
          </p:cNvPicPr>
          <p:nvPr/>
        </p:nvPicPr>
        <p:blipFill>
          <a:blip r:embed="rId4"/>
          <a:stretch>
            <a:fillRect/>
          </a:stretch>
        </p:blipFill>
        <p:spPr>
          <a:xfrm>
            <a:off x="6468850" y="2358840"/>
            <a:ext cx="5123798" cy="3783423"/>
          </a:xfrm>
          <a:prstGeom prst="rect">
            <a:avLst/>
          </a:prstGeom>
        </p:spPr>
      </p:pic>
      <p:cxnSp>
        <p:nvCxnSpPr>
          <p:cNvPr id="8" name="直接箭头连接符 7">
            <a:extLst>
              <a:ext uri="{FF2B5EF4-FFF2-40B4-BE49-F238E27FC236}">
                <a16:creationId xmlns:a16="http://schemas.microsoft.com/office/drawing/2014/main" id="{1FEF87D5-3E20-7142-4FEF-7915D3C48712}"/>
              </a:ext>
            </a:extLst>
          </p:cNvPr>
          <p:cNvCxnSpPr>
            <a:cxnSpLocks/>
          </p:cNvCxnSpPr>
          <p:nvPr/>
        </p:nvCxnSpPr>
        <p:spPr>
          <a:xfrm flipV="1">
            <a:off x="6803409" y="5970896"/>
            <a:ext cx="403635" cy="171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59A3857E-52C9-F185-9B34-8D76FA4BBD80}"/>
              </a:ext>
            </a:extLst>
          </p:cNvPr>
          <p:cNvSpPr txBox="1"/>
          <p:nvPr/>
        </p:nvSpPr>
        <p:spPr>
          <a:xfrm>
            <a:off x="6505891" y="6102077"/>
            <a:ext cx="595035"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排序</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Activity arrangement problem</a:t>
            </a:r>
            <a:endParaRPr lang="zh-CN" altLang="en-US" dirty="0"/>
          </a:p>
        </p:txBody>
      </p:sp>
      <p:graphicFrame>
        <p:nvGraphicFramePr>
          <p:cNvPr id="4" name="Group 69"/>
          <p:cNvGraphicFramePr>
            <a:graphicFrameLocks noGrp="1"/>
          </p:cNvGraphicFramePr>
          <p:nvPr>
            <p:ph sz="half" idx="4294967295"/>
          </p:nvPr>
        </p:nvGraphicFramePr>
        <p:xfrm>
          <a:off x="184969" y="1117255"/>
          <a:ext cx="8182284" cy="1213627"/>
        </p:xfrm>
        <a:graphic>
          <a:graphicData uri="http://schemas.openxmlformats.org/drawingml/2006/table">
            <a:tbl>
              <a:tblPr/>
              <a:tblGrid>
                <a:gridCol w="963212">
                  <a:extLst>
                    <a:ext uri="{9D8B030D-6E8A-4147-A177-3AD203B41FA5}">
                      <a16:colId xmlns:a16="http://schemas.microsoft.com/office/drawing/2014/main" val="20000"/>
                    </a:ext>
                  </a:extLst>
                </a:gridCol>
                <a:gridCol w="655519">
                  <a:extLst>
                    <a:ext uri="{9D8B030D-6E8A-4147-A177-3AD203B41FA5}">
                      <a16:colId xmlns:a16="http://schemas.microsoft.com/office/drawing/2014/main" val="20001"/>
                    </a:ext>
                  </a:extLst>
                </a:gridCol>
                <a:gridCol w="657192">
                  <a:extLst>
                    <a:ext uri="{9D8B030D-6E8A-4147-A177-3AD203B41FA5}">
                      <a16:colId xmlns:a16="http://schemas.microsoft.com/office/drawing/2014/main" val="20002"/>
                    </a:ext>
                  </a:extLst>
                </a:gridCol>
                <a:gridCol w="655519">
                  <a:extLst>
                    <a:ext uri="{9D8B030D-6E8A-4147-A177-3AD203B41FA5}">
                      <a16:colId xmlns:a16="http://schemas.microsoft.com/office/drawing/2014/main" val="20003"/>
                    </a:ext>
                  </a:extLst>
                </a:gridCol>
                <a:gridCol w="655519">
                  <a:extLst>
                    <a:ext uri="{9D8B030D-6E8A-4147-A177-3AD203B41FA5}">
                      <a16:colId xmlns:a16="http://schemas.microsoft.com/office/drawing/2014/main" val="20004"/>
                    </a:ext>
                  </a:extLst>
                </a:gridCol>
                <a:gridCol w="657191">
                  <a:extLst>
                    <a:ext uri="{9D8B030D-6E8A-4147-A177-3AD203B41FA5}">
                      <a16:colId xmlns:a16="http://schemas.microsoft.com/office/drawing/2014/main" val="20005"/>
                    </a:ext>
                  </a:extLst>
                </a:gridCol>
                <a:gridCol w="657192">
                  <a:extLst>
                    <a:ext uri="{9D8B030D-6E8A-4147-A177-3AD203B41FA5}">
                      <a16:colId xmlns:a16="http://schemas.microsoft.com/office/drawing/2014/main" val="20006"/>
                    </a:ext>
                  </a:extLst>
                </a:gridCol>
                <a:gridCol w="655519">
                  <a:extLst>
                    <a:ext uri="{9D8B030D-6E8A-4147-A177-3AD203B41FA5}">
                      <a16:colId xmlns:a16="http://schemas.microsoft.com/office/drawing/2014/main" val="20007"/>
                    </a:ext>
                  </a:extLst>
                </a:gridCol>
                <a:gridCol w="657191">
                  <a:extLst>
                    <a:ext uri="{9D8B030D-6E8A-4147-A177-3AD203B41FA5}">
                      <a16:colId xmlns:a16="http://schemas.microsoft.com/office/drawing/2014/main" val="20008"/>
                    </a:ext>
                  </a:extLst>
                </a:gridCol>
                <a:gridCol w="655519">
                  <a:extLst>
                    <a:ext uri="{9D8B030D-6E8A-4147-A177-3AD203B41FA5}">
                      <a16:colId xmlns:a16="http://schemas.microsoft.com/office/drawing/2014/main" val="20009"/>
                    </a:ext>
                  </a:extLst>
                </a:gridCol>
                <a:gridCol w="655519">
                  <a:extLst>
                    <a:ext uri="{9D8B030D-6E8A-4147-A177-3AD203B41FA5}">
                      <a16:colId xmlns:a16="http://schemas.microsoft.com/office/drawing/2014/main" val="20010"/>
                    </a:ext>
                  </a:extLst>
                </a:gridCol>
                <a:gridCol w="657192">
                  <a:extLst>
                    <a:ext uri="{9D8B030D-6E8A-4147-A177-3AD203B41FA5}">
                      <a16:colId xmlns:a16="http://schemas.microsoft.com/office/drawing/2014/main" val="20011"/>
                    </a:ext>
                  </a:extLst>
                </a:gridCol>
              </a:tblGrid>
              <a:tr h="39624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dirty="0" err="1">
                          <a:ln>
                            <a:noFill/>
                          </a:ln>
                          <a:solidFill>
                            <a:schemeClr val="tx1"/>
                          </a:solidFill>
                          <a:effectLst/>
                          <a:latin typeface="Tahoma" panose="020B0604030504040204" pitchFamily="34" charset="0"/>
                          <a:ea typeface="宋体" pitchFamily="2" charset="-122"/>
                        </a:rPr>
                        <a:t>i</a:t>
                      </a:r>
                      <a:endParaRPr kumimoji="0" lang="en-US" altLang="zh-CN" sz="2000" b="1" i="0" u="none" strike="noStrike" cap="none" normalizeH="0" baseline="0" dirty="0">
                        <a:ln>
                          <a:noFill/>
                        </a:ln>
                        <a:solidFill>
                          <a:schemeClr val="tx1"/>
                        </a:solidFill>
                        <a:effectLst/>
                        <a:latin typeface="Tahoma" panose="020B0604030504040204"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14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a:ln>
                            <a:noFill/>
                          </a:ln>
                          <a:solidFill>
                            <a:schemeClr val="tx1"/>
                          </a:solidFill>
                          <a:effectLst/>
                          <a:latin typeface="Tahoma" panose="020B0604030504040204" pitchFamily="34" charset="0"/>
                          <a:ea typeface="宋体" pitchFamily="2" charset="-122"/>
                        </a:rPr>
                        <a:t>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298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Tahoma" panose="020B0604030504040204" pitchFamily="34" charset="0"/>
                          <a:ea typeface="宋体" pitchFamily="2" charset="-122"/>
                        </a:rPr>
                        <a:t>f[</a:t>
                      </a:r>
                      <a:r>
                        <a:rPr kumimoji="0" lang="en-US" altLang="zh-CN" sz="2000" b="1" i="0" u="none" strike="noStrike" cap="none" normalizeH="0" baseline="0" dirty="0" err="1">
                          <a:ln>
                            <a:noFill/>
                          </a:ln>
                          <a:solidFill>
                            <a:schemeClr val="tx1"/>
                          </a:solidFill>
                          <a:effectLst/>
                          <a:latin typeface="Tahoma" panose="020B0604030504040204" pitchFamily="34" charset="0"/>
                          <a:ea typeface="宋体" pitchFamily="2" charset="-122"/>
                        </a:rPr>
                        <a:t>i</a:t>
                      </a:r>
                      <a:r>
                        <a:rPr kumimoji="0" lang="en-US" altLang="zh-CN" sz="2000" b="1" i="0" u="none" strike="noStrike" cap="none" normalizeH="0" baseline="0" dirty="0">
                          <a:ln>
                            <a:noFill/>
                          </a:ln>
                          <a:solidFill>
                            <a:schemeClr val="tx1"/>
                          </a:solidFill>
                          <a:effectLst/>
                          <a:latin typeface="Tahoma" panose="020B0604030504040204"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a:ln>
                            <a:noFill/>
                          </a:ln>
                          <a:solidFill>
                            <a:schemeClr val="tx1"/>
                          </a:solidFill>
                          <a:effectLst/>
                          <a:latin typeface="Tahoma" panose="020B0604030504040204" pitchFamily="34" charset="0"/>
                          <a:ea typeface="宋体" pitchFamily="2" charset="-122"/>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000" b="0" i="0" u="none" strike="noStrike" cap="none" normalizeH="0" baseline="0" dirty="0">
                          <a:ln>
                            <a:noFill/>
                          </a:ln>
                          <a:solidFill>
                            <a:srgbClr val="FF0000"/>
                          </a:solidFill>
                          <a:effectLst/>
                          <a:latin typeface="Tahoma" panose="020B0604030504040204" pitchFamily="34" charset="0"/>
                          <a:ea typeface="宋体" pitchFamily="2" charset="-122"/>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Picture 4" descr="t4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512175" y="1116620"/>
            <a:ext cx="3679825"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p:nvPr/>
        </p:nvSpPr>
        <p:spPr>
          <a:xfrm>
            <a:off x="258391" y="2646298"/>
            <a:ext cx="8108862" cy="2861310"/>
          </a:xfrm>
          <a:prstGeom prst="rect">
            <a:avLst/>
          </a:prstGeom>
        </p:spPr>
        <p:txBody>
          <a:bodyPr wrap="square">
            <a:spAutoFit/>
          </a:bodyPr>
          <a:lstStyle/>
          <a:p>
            <a:pPr algn="just">
              <a:lnSpc>
                <a:spcPct val="150000"/>
              </a:lnSpc>
            </a:pPr>
            <a:r>
              <a:rPr sz="2000" dirty="0">
                <a:latin typeface="黑体" panose="02010609060101010101" pitchFamily="49" charset="-122"/>
                <a:ea typeface="黑体" panose="02010609060101010101" pitchFamily="49" charset="-122"/>
              </a:rPr>
              <a:t>The calculation process of greedy algorithm is shown in the figure on the right. Each row in the figure corresponds to an iteration of the algorithm. The shaded bar represents the activity that has been selected into set A, while the blank bar represents the activity that is currently being checked for compatibility</a:t>
            </a:r>
          </a:p>
        </p:txBody>
      </p:sp>
      <p:sp>
        <p:nvSpPr>
          <p:cNvPr id="3" name="文本框 2">
            <a:extLst>
              <a:ext uri="{FF2B5EF4-FFF2-40B4-BE49-F238E27FC236}">
                <a16:creationId xmlns:a16="http://schemas.microsoft.com/office/drawing/2014/main" id="{D97896AF-424C-A7AC-F4F4-02C0D67EA62D}"/>
              </a:ext>
            </a:extLst>
          </p:cNvPr>
          <p:cNvSpPr txBox="1"/>
          <p:nvPr/>
        </p:nvSpPr>
        <p:spPr>
          <a:xfrm>
            <a:off x="6265074" y="3429000"/>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代表</a:t>
            </a:r>
          </a:p>
        </p:txBody>
      </p:sp>
      <p:sp>
        <p:nvSpPr>
          <p:cNvPr id="7" name="文本框 6">
            <a:extLst>
              <a:ext uri="{FF2B5EF4-FFF2-40B4-BE49-F238E27FC236}">
                <a16:creationId xmlns:a16="http://schemas.microsoft.com/office/drawing/2014/main" id="{7A24B014-C7AF-BD86-D515-A0D11FB0B216}"/>
              </a:ext>
            </a:extLst>
          </p:cNvPr>
          <p:cNvSpPr txBox="1"/>
          <p:nvPr/>
        </p:nvSpPr>
        <p:spPr>
          <a:xfrm>
            <a:off x="548937" y="3892287"/>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迭代</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t>
            </a:r>
            <a:r>
              <a:rPr lang="zh-CN" altLang="en-US" dirty="0"/>
              <a:t>haracteristics of greedy algorithms</a:t>
            </a:r>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2200" b="1" dirty="0"/>
              <a:t>Design Elements:</a:t>
            </a:r>
          </a:p>
          <a:p>
            <a:pPr marL="0" indent="0" algn="just">
              <a:lnSpc>
                <a:spcPct val="150000"/>
              </a:lnSpc>
              <a:spcBef>
                <a:spcPts val="0"/>
              </a:spcBef>
              <a:buNone/>
            </a:pPr>
            <a:r>
              <a:rPr lang="zh-CN" altLang="en-US" sz="2200" b="1" dirty="0"/>
              <a:t>(1) Greedy method is suitable for combinatorial optimization problems.</a:t>
            </a:r>
          </a:p>
          <a:p>
            <a:pPr marL="0" indent="0" algn="just">
              <a:lnSpc>
                <a:spcPct val="150000"/>
              </a:lnSpc>
              <a:spcBef>
                <a:spcPts val="0"/>
              </a:spcBef>
              <a:buNone/>
            </a:pPr>
            <a:r>
              <a:rPr lang="zh-CN" altLang="en-US" sz="2200" b="1" dirty="0"/>
              <a:t>(2) The solution process is a multi-step judgment process, and the final judgment sequence corresponds to the optimal solution of the problem.</a:t>
            </a:r>
          </a:p>
          <a:p>
            <a:pPr marL="0" indent="0" algn="just">
              <a:lnSpc>
                <a:spcPct val="150000"/>
              </a:lnSpc>
              <a:spcBef>
                <a:spcPts val="0"/>
              </a:spcBef>
              <a:buNone/>
            </a:pPr>
            <a:r>
              <a:rPr lang="zh-CN" altLang="en-US" sz="2200" b="1" dirty="0"/>
              <a:t>(3) According to a certain "myopic" greedy choice nature judgment, the quality of the algorithm determines the success or failure.</a:t>
            </a:r>
          </a:p>
          <a:p>
            <a:pPr marL="0" indent="0" algn="just">
              <a:lnSpc>
                <a:spcPct val="150000"/>
              </a:lnSpc>
              <a:spcBef>
                <a:spcPts val="0"/>
              </a:spcBef>
              <a:buNone/>
            </a:pPr>
            <a:r>
              <a:rPr lang="zh-CN" altLang="en-US" sz="2200" b="1" dirty="0"/>
              <a:t>(4) Greedy method must be proved correct.</a:t>
            </a:r>
          </a:p>
          <a:p>
            <a:pPr marL="0" indent="0" algn="just">
              <a:lnSpc>
                <a:spcPct val="150000"/>
              </a:lnSpc>
              <a:spcBef>
                <a:spcPts val="0"/>
              </a:spcBef>
              <a:buNone/>
            </a:pPr>
            <a:r>
              <a:rPr lang="zh-CN" altLang="en-US" sz="2200" b="1" dirty="0"/>
              <a:t>(5) Techniques to prove that the greedy method is not correct: give counter examples.</a:t>
            </a:r>
          </a:p>
          <a:p>
            <a:pPr marL="0" indent="0" algn="just">
              <a:lnSpc>
                <a:spcPct val="150000"/>
              </a:lnSpc>
              <a:spcBef>
                <a:spcPts val="0"/>
              </a:spcBef>
              <a:buNone/>
            </a:pPr>
            <a:r>
              <a:rPr lang="zh-CN" altLang="en-US" sz="2200" b="1" dirty="0">
                <a:solidFill>
                  <a:srgbClr val="FF0000"/>
                </a:solidFill>
              </a:rPr>
              <a:t>Advantages of greedy method: simple algorithm, low time and space complexity</a:t>
            </a:r>
          </a:p>
        </p:txBody>
      </p:sp>
      <p:sp>
        <p:nvSpPr>
          <p:cNvPr id="4" name="文本框 3">
            <a:extLst>
              <a:ext uri="{FF2B5EF4-FFF2-40B4-BE49-F238E27FC236}">
                <a16:creationId xmlns:a16="http://schemas.microsoft.com/office/drawing/2014/main" id="{BCF27667-76A1-2EC1-43AE-818925F8DCFC}"/>
              </a:ext>
            </a:extLst>
          </p:cNvPr>
          <p:cNvSpPr txBox="1"/>
          <p:nvPr/>
        </p:nvSpPr>
        <p:spPr>
          <a:xfrm>
            <a:off x="6468850" y="1709606"/>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组合优化</a:t>
            </a:r>
          </a:p>
        </p:txBody>
      </p:sp>
      <p:sp>
        <p:nvSpPr>
          <p:cNvPr id="5" name="文本框 4">
            <a:extLst>
              <a:ext uri="{FF2B5EF4-FFF2-40B4-BE49-F238E27FC236}">
                <a16:creationId xmlns:a16="http://schemas.microsoft.com/office/drawing/2014/main" id="{A9B8AECA-9267-E5A5-6090-65B1A58EB6B6}"/>
              </a:ext>
            </a:extLst>
          </p:cNvPr>
          <p:cNvSpPr txBox="1"/>
          <p:nvPr/>
        </p:nvSpPr>
        <p:spPr>
          <a:xfrm>
            <a:off x="5829679" y="2246811"/>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多步判断过程</a:t>
            </a:r>
          </a:p>
        </p:txBody>
      </p:sp>
      <p:sp>
        <p:nvSpPr>
          <p:cNvPr id="6" name="文本框 5">
            <a:extLst>
              <a:ext uri="{FF2B5EF4-FFF2-40B4-BE49-F238E27FC236}">
                <a16:creationId xmlns:a16="http://schemas.microsoft.com/office/drawing/2014/main" id="{606B76E6-D413-4881-54C8-4DCDE6A57E10}"/>
              </a:ext>
            </a:extLst>
          </p:cNvPr>
          <p:cNvSpPr txBox="1"/>
          <p:nvPr/>
        </p:nvSpPr>
        <p:spPr>
          <a:xfrm>
            <a:off x="2119763" y="2801820"/>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对应</a:t>
            </a:r>
          </a:p>
        </p:txBody>
      </p:sp>
      <p:sp>
        <p:nvSpPr>
          <p:cNvPr id="7" name="文本框 6">
            <a:extLst>
              <a:ext uri="{FF2B5EF4-FFF2-40B4-BE49-F238E27FC236}">
                <a16:creationId xmlns:a16="http://schemas.microsoft.com/office/drawing/2014/main" id="{E4CA842D-38DB-0AC0-EE7D-468FD9D6E199}"/>
              </a:ext>
            </a:extLst>
          </p:cNvPr>
          <p:cNvSpPr txBox="1"/>
          <p:nvPr/>
        </p:nvSpPr>
        <p:spPr>
          <a:xfrm>
            <a:off x="4257913" y="3317517"/>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短视的</a:t>
            </a:r>
          </a:p>
        </p:txBody>
      </p:sp>
      <p:sp>
        <p:nvSpPr>
          <p:cNvPr id="8" name="文本框 7">
            <a:extLst>
              <a:ext uri="{FF2B5EF4-FFF2-40B4-BE49-F238E27FC236}">
                <a16:creationId xmlns:a16="http://schemas.microsoft.com/office/drawing/2014/main" id="{FD00400D-0F30-CF02-06E6-CF9DADE02C84}"/>
              </a:ext>
            </a:extLst>
          </p:cNvPr>
          <p:cNvSpPr txBox="1"/>
          <p:nvPr/>
        </p:nvSpPr>
        <p:spPr>
          <a:xfrm>
            <a:off x="6189069" y="3317517"/>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贪心选择性质</a:t>
            </a:r>
          </a:p>
        </p:txBody>
      </p:sp>
      <p:sp>
        <p:nvSpPr>
          <p:cNvPr id="9" name="文本框 8">
            <a:extLst>
              <a:ext uri="{FF2B5EF4-FFF2-40B4-BE49-F238E27FC236}">
                <a16:creationId xmlns:a16="http://schemas.microsoft.com/office/drawing/2014/main" id="{9824D748-053F-51FD-4579-B0B81B35C7D1}"/>
              </a:ext>
            </a:extLst>
          </p:cNvPr>
          <p:cNvSpPr txBox="1"/>
          <p:nvPr/>
        </p:nvSpPr>
        <p:spPr>
          <a:xfrm>
            <a:off x="10339232" y="4780102"/>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举反例</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Mathematical induction certificate greedy algorithm is correct</a:t>
            </a:r>
          </a:p>
        </p:txBody>
      </p:sp>
      <p:pic>
        <p:nvPicPr>
          <p:cNvPr id="4" name="图片 3"/>
          <p:cNvPicPr>
            <a:picLocks noChangeAspect="1"/>
          </p:cNvPicPr>
          <p:nvPr/>
        </p:nvPicPr>
        <p:blipFill>
          <a:blip r:embed="rId3"/>
          <a:stretch>
            <a:fillRect/>
          </a:stretch>
        </p:blipFill>
        <p:spPr>
          <a:xfrm>
            <a:off x="374855" y="1005042"/>
            <a:ext cx="6781800" cy="516255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Mathematical induction</a:t>
            </a:r>
          </a:p>
        </p:txBody>
      </p:sp>
      <p:pic>
        <p:nvPicPr>
          <p:cNvPr id="4" name="图片 3"/>
          <p:cNvPicPr>
            <a:picLocks noChangeAspect="1"/>
          </p:cNvPicPr>
          <p:nvPr/>
        </p:nvPicPr>
        <p:blipFill>
          <a:blip r:embed="rId3"/>
          <a:stretch>
            <a:fillRect/>
          </a:stretch>
        </p:blipFill>
        <p:spPr>
          <a:xfrm>
            <a:off x="140482" y="1338722"/>
            <a:ext cx="5760000" cy="4868224"/>
          </a:xfrm>
          <a:prstGeom prst="rect">
            <a:avLst/>
          </a:prstGeom>
        </p:spPr>
      </p:pic>
      <p:pic>
        <p:nvPicPr>
          <p:cNvPr id="5" name="图片 4"/>
          <p:cNvPicPr>
            <a:picLocks noChangeAspect="1"/>
          </p:cNvPicPr>
          <p:nvPr/>
        </p:nvPicPr>
        <p:blipFill>
          <a:blip r:embed="rId4"/>
          <a:stretch>
            <a:fillRect/>
          </a:stretch>
        </p:blipFill>
        <p:spPr>
          <a:xfrm>
            <a:off x="5988972" y="1338722"/>
            <a:ext cx="6120000" cy="484316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Mathematical induction</a:t>
            </a:r>
          </a:p>
        </p:txBody>
      </p:sp>
      <p:pic>
        <p:nvPicPr>
          <p:cNvPr id="4" name="图片 3"/>
          <p:cNvPicPr>
            <a:picLocks noChangeAspect="1"/>
          </p:cNvPicPr>
          <p:nvPr/>
        </p:nvPicPr>
        <p:blipFill>
          <a:blip r:embed="rId3"/>
          <a:stretch>
            <a:fillRect/>
          </a:stretch>
        </p:blipFill>
        <p:spPr>
          <a:xfrm>
            <a:off x="69371" y="1124610"/>
            <a:ext cx="5760000" cy="4685743"/>
          </a:xfrm>
          <a:prstGeom prst="rect">
            <a:avLst/>
          </a:prstGeom>
        </p:spPr>
      </p:pic>
      <p:pic>
        <p:nvPicPr>
          <p:cNvPr id="5" name="图片 4"/>
          <p:cNvPicPr>
            <a:picLocks noChangeAspect="1"/>
          </p:cNvPicPr>
          <p:nvPr/>
        </p:nvPicPr>
        <p:blipFill>
          <a:blip r:embed="rId4"/>
          <a:stretch>
            <a:fillRect/>
          </a:stretch>
        </p:blipFill>
        <p:spPr>
          <a:xfrm>
            <a:off x="5996448" y="1019481"/>
            <a:ext cx="5760000" cy="489600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7785" y="81915"/>
            <a:ext cx="9301480" cy="470535"/>
          </a:xfrm>
        </p:spPr>
        <p:txBody>
          <a:bodyPr/>
          <a:lstStyle/>
          <a:p>
            <a:r>
              <a:rPr lang="zh-CN" altLang="en-US" dirty="0"/>
              <a:t>Activity arrangement problem of greedy selection algorithm</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200" dirty="0">
                <a:solidFill>
                  <a:srgbClr val="FF0000"/>
                </a:solidFill>
                <a:latin typeface="Times New Roman" panose="02020503050405090304" pitchFamily="18" charset="0"/>
                <a:cs typeface="Times New Roman" panose="02020503050405090304" pitchFamily="18" charset="0"/>
              </a:rPr>
              <a:t>命题</a:t>
            </a:r>
            <a:endParaRPr lang="en-US" altLang="zh-CN" sz="3200" dirty="0">
              <a:solidFill>
                <a:srgbClr val="FF0000"/>
              </a:solidFill>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sz="3200" dirty="0">
                <a:latin typeface="Times New Roman" panose="02020503050405090304" pitchFamily="18" charset="0"/>
                <a:cs typeface="Times New Roman" panose="02020503050405090304" pitchFamily="18" charset="0"/>
              </a:rPr>
              <a:t>算法</a:t>
            </a:r>
            <a:r>
              <a:rPr lang="en-US" altLang="zh-CN" sz="3200" b="1" dirty="0">
                <a:latin typeface="Times New Roman" panose="02020503050405090304" pitchFamily="18" charset="0"/>
                <a:cs typeface="Times New Roman" panose="02020503050405090304" pitchFamily="18" charset="0"/>
              </a:rPr>
              <a:t>Select</a:t>
            </a:r>
            <a:r>
              <a:rPr lang="zh-CN" altLang="en-US" sz="3200" dirty="0">
                <a:latin typeface="Times New Roman" panose="02020503050405090304" pitchFamily="18" charset="0"/>
                <a:cs typeface="Times New Roman" panose="02020503050405090304" pitchFamily="18" charset="0"/>
              </a:rPr>
              <a:t>执行到第</a:t>
            </a:r>
            <a:r>
              <a:rPr lang="en-US" altLang="zh-CN" sz="3200" b="1" i="1" dirty="0">
                <a:latin typeface="Times New Roman" panose="02020503050405090304" pitchFamily="18" charset="0"/>
                <a:cs typeface="Times New Roman" panose="02020503050405090304" pitchFamily="18" charset="0"/>
              </a:rPr>
              <a:t>k </a:t>
            </a:r>
            <a:r>
              <a:rPr lang="zh-CN" altLang="en-US" sz="3200" dirty="0">
                <a:latin typeface="Times New Roman" panose="02020503050405090304" pitchFamily="18" charset="0"/>
                <a:cs typeface="Times New Roman" panose="02020503050405090304" pitchFamily="18" charset="0"/>
              </a:rPr>
              <a:t>步</a:t>
            </a:r>
            <a:r>
              <a:rPr lang="en-US" altLang="zh-CN" sz="3200" b="1" dirty="0">
                <a:latin typeface="Times New Roman" panose="02020503050405090304" pitchFamily="18" charset="0"/>
                <a:cs typeface="Times New Roman" panose="02020503050405090304" pitchFamily="18" charset="0"/>
              </a:rPr>
              <a:t>, </a:t>
            </a:r>
            <a:r>
              <a:rPr lang="zh-CN" altLang="en-US" sz="3200" dirty="0">
                <a:latin typeface="Times New Roman" panose="02020503050405090304" pitchFamily="18" charset="0"/>
                <a:cs typeface="Times New Roman" panose="02020503050405090304" pitchFamily="18" charset="0"/>
              </a:rPr>
              <a:t>选择</a:t>
            </a:r>
            <a:r>
              <a:rPr lang="en-US" altLang="zh-CN" sz="3200" b="1" i="1" dirty="0">
                <a:latin typeface="Times New Roman" panose="02020503050405090304" pitchFamily="18" charset="0"/>
                <a:cs typeface="Times New Roman" panose="02020503050405090304" pitchFamily="18" charset="0"/>
              </a:rPr>
              <a:t>k </a:t>
            </a:r>
            <a:r>
              <a:rPr lang="zh-CN" altLang="en-US" sz="3200" dirty="0">
                <a:latin typeface="Times New Roman" panose="02020503050405090304" pitchFamily="18" charset="0"/>
                <a:cs typeface="Times New Roman" panose="02020503050405090304" pitchFamily="18" charset="0"/>
              </a:rPr>
              <a:t>项活动 </a:t>
            </a:r>
            <a:endParaRPr lang="en-US" altLang="zh-CN" sz="3200" dirty="0">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en-US" altLang="zh-CN" sz="3200" b="1" i="1" dirty="0">
                <a:latin typeface="Times New Roman" panose="02020503050405090304" pitchFamily="18" charset="0"/>
                <a:cs typeface="Times New Roman" panose="02020503050405090304" pitchFamily="18" charset="0"/>
              </a:rPr>
              <a:t>                    i</a:t>
            </a:r>
            <a:r>
              <a:rPr lang="en-US" altLang="zh-CN" sz="3200" b="1" baseline="-25000" dirty="0">
                <a:latin typeface="Times New Roman" panose="02020503050405090304" pitchFamily="18" charset="0"/>
                <a:cs typeface="Times New Roman" panose="02020503050405090304" pitchFamily="18" charset="0"/>
              </a:rPr>
              <a:t>1</a:t>
            </a:r>
            <a:r>
              <a:rPr lang="en-US" altLang="zh-CN" sz="3200" b="1" dirty="0">
                <a:latin typeface="Times New Roman" panose="02020503050405090304" pitchFamily="18" charset="0"/>
                <a:cs typeface="Times New Roman" panose="02020503050405090304" pitchFamily="18" charset="0"/>
              </a:rPr>
              <a:t> = 1, </a:t>
            </a:r>
            <a:r>
              <a:rPr lang="en-US" altLang="zh-CN" sz="3200" b="1" i="1" dirty="0">
                <a:latin typeface="Times New Roman" panose="02020503050405090304" pitchFamily="18" charset="0"/>
                <a:cs typeface="Times New Roman" panose="02020503050405090304" pitchFamily="18" charset="0"/>
              </a:rPr>
              <a:t>i</a:t>
            </a:r>
            <a:r>
              <a:rPr lang="en-US" altLang="zh-CN" sz="3200" b="1" baseline="-25000" dirty="0">
                <a:latin typeface="Times New Roman" panose="02020503050405090304" pitchFamily="18" charset="0"/>
                <a:cs typeface="Times New Roman" panose="02020503050405090304" pitchFamily="18" charset="0"/>
              </a:rPr>
              <a:t>2</a:t>
            </a:r>
            <a:r>
              <a:rPr lang="en-US" altLang="zh-CN" sz="3200" b="1" dirty="0">
                <a:latin typeface="Times New Roman" panose="02020503050405090304" pitchFamily="18" charset="0"/>
                <a:cs typeface="Times New Roman" panose="02020503050405090304" pitchFamily="18" charset="0"/>
              </a:rPr>
              <a:t> , … , </a:t>
            </a:r>
            <a:r>
              <a:rPr lang="en-US" altLang="zh-CN" sz="3200" b="1" i="1" dirty="0" err="1">
                <a:latin typeface="Times New Roman" panose="02020503050405090304" pitchFamily="18" charset="0"/>
                <a:cs typeface="Times New Roman" panose="02020503050405090304" pitchFamily="18" charset="0"/>
              </a:rPr>
              <a:t>i</a:t>
            </a:r>
            <a:r>
              <a:rPr lang="en-US" altLang="zh-CN" sz="3200" b="1" baseline="-25000" dirty="0" err="1">
                <a:latin typeface="Times New Roman" panose="02020503050405090304" pitchFamily="18" charset="0"/>
                <a:cs typeface="Times New Roman" panose="02020503050405090304" pitchFamily="18" charset="0"/>
              </a:rPr>
              <a:t>k</a:t>
            </a:r>
            <a:r>
              <a:rPr lang="zh-CN" altLang="en-US" sz="3200" b="1" i="1" dirty="0">
                <a:latin typeface="Times New Roman" panose="02020503050405090304" pitchFamily="18" charset="0"/>
                <a:cs typeface="Times New Roman" panose="02020503050405090304" pitchFamily="18" charset="0"/>
              </a:rPr>
              <a:t>。</a:t>
            </a:r>
            <a:endParaRPr lang="en-US" altLang="zh-CN" sz="3200" dirty="0">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sz="3200" dirty="0">
                <a:latin typeface="Times New Roman" panose="02020503050405090304" pitchFamily="18" charset="0"/>
                <a:cs typeface="Times New Roman" panose="02020503050405090304" pitchFamily="18" charset="0"/>
              </a:rPr>
              <a:t>则存在最优解</a:t>
            </a:r>
            <a:r>
              <a:rPr lang="en-US" altLang="zh-CN" sz="3200" b="1" i="1" dirty="0">
                <a:latin typeface="Times New Roman" panose="02020503050405090304" pitchFamily="18" charset="0"/>
                <a:cs typeface="Times New Roman" panose="02020503050405090304" pitchFamily="18" charset="0"/>
              </a:rPr>
              <a:t>A</a:t>
            </a:r>
            <a:r>
              <a:rPr lang="zh-CN" altLang="en-US" sz="3200" dirty="0">
                <a:latin typeface="Times New Roman" panose="02020503050405090304" pitchFamily="18" charset="0"/>
                <a:cs typeface="Times New Roman" panose="02020503050405090304" pitchFamily="18" charset="0"/>
              </a:rPr>
              <a:t>包含活动</a:t>
            </a:r>
            <a:r>
              <a:rPr lang="en-US" altLang="zh-CN" sz="3200" b="1" i="1" dirty="0">
                <a:latin typeface="Times New Roman" panose="02020503050405090304" pitchFamily="18" charset="0"/>
                <a:cs typeface="Times New Roman" panose="02020503050405090304" pitchFamily="18" charset="0"/>
              </a:rPr>
              <a:t>i</a:t>
            </a:r>
            <a:r>
              <a:rPr lang="en-US" altLang="zh-CN" sz="3200" b="1" baseline="-25000" dirty="0">
                <a:latin typeface="Times New Roman" panose="02020503050405090304" pitchFamily="18" charset="0"/>
                <a:cs typeface="Times New Roman" panose="02020503050405090304" pitchFamily="18" charset="0"/>
              </a:rPr>
              <a:t>1</a:t>
            </a:r>
            <a:r>
              <a:rPr lang="en-US" altLang="zh-CN" sz="3200" b="1" dirty="0">
                <a:latin typeface="Times New Roman" panose="02020503050405090304" pitchFamily="18" charset="0"/>
                <a:cs typeface="Times New Roman" panose="02020503050405090304" pitchFamily="18" charset="0"/>
              </a:rPr>
              <a:t>=1, </a:t>
            </a:r>
            <a:r>
              <a:rPr lang="en-US" altLang="zh-CN" sz="3200" b="1" i="1" dirty="0">
                <a:latin typeface="Times New Roman" panose="02020503050405090304" pitchFamily="18" charset="0"/>
                <a:cs typeface="Times New Roman" panose="02020503050405090304" pitchFamily="18" charset="0"/>
              </a:rPr>
              <a:t>i</a:t>
            </a:r>
            <a:r>
              <a:rPr lang="en-US" altLang="zh-CN" sz="3200" b="1" baseline="-25000" dirty="0">
                <a:latin typeface="Times New Roman" panose="02020503050405090304" pitchFamily="18" charset="0"/>
                <a:cs typeface="Times New Roman" panose="02020503050405090304" pitchFamily="18" charset="0"/>
              </a:rPr>
              <a:t>2</a:t>
            </a:r>
            <a:r>
              <a:rPr lang="en-US" altLang="zh-CN" sz="3200" b="1" dirty="0">
                <a:latin typeface="Times New Roman" panose="02020503050405090304" pitchFamily="18" charset="0"/>
                <a:cs typeface="Times New Roman" panose="02020503050405090304" pitchFamily="18" charset="0"/>
              </a:rPr>
              <a:t> ,…, </a:t>
            </a:r>
            <a:r>
              <a:rPr lang="en-US" altLang="zh-CN" sz="3200" b="1" i="1" dirty="0" err="1">
                <a:latin typeface="Times New Roman" panose="02020503050405090304" pitchFamily="18" charset="0"/>
                <a:cs typeface="Times New Roman" panose="02020503050405090304" pitchFamily="18" charset="0"/>
              </a:rPr>
              <a:t>i</a:t>
            </a:r>
            <a:r>
              <a:rPr lang="en-US" altLang="zh-CN" sz="3200" b="1" baseline="-25000" dirty="0" err="1">
                <a:latin typeface="Times New Roman" panose="02020503050405090304" pitchFamily="18" charset="0"/>
                <a:cs typeface="Times New Roman" panose="02020503050405090304" pitchFamily="18" charset="0"/>
              </a:rPr>
              <a:t>k</a:t>
            </a:r>
            <a:r>
              <a:rPr lang="en-US" altLang="zh-CN" sz="3200" b="1" i="1" dirty="0">
                <a:latin typeface="Times New Roman" panose="02020503050405090304" pitchFamily="18" charset="0"/>
                <a:cs typeface="Times New Roman" panose="02020503050405090304" pitchFamily="18" charset="0"/>
              </a:rPr>
              <a:t> . </a:t>
            </a:r>
          </a:p>
          <a:p>
            <a:pPr marL="0" indent="0">
              <a:spcBef>
                <a:spcPts val="0"/>
              </a:spcBef>
              <a:buNone/>
            </a:pPr>
            <a:endParaRPr lang="en-US" altLang="zh-CN" sz="3200" dirty="0">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sz="3200" dirty="0">
                <a:latin typeface="Times New Roman" panose="02020503050405090304" pitchFamily="18" charset="0"/>
                <a:cs typeface="Times New Roman" panose="02020503050405090304" pitchFamily="18" charset="0"/>
              </a:rPr>
              <a:t>根据上述命题：对于任何</a:t>
            </a:r>
            <a:r>
              <a:rPr lang="en-US" altLang="zh-CN" sz="3200" b="1" i="1" dirty="0">
                <a:latin typeface="Times New Roman" panose="02020503050405090304" pitchFamily="18" charset="0"/>
                <a:cs typeface="Times New Roman" panose="02020503050405090304" pitchFamily="18" charset="0"/>
              </a:rPr>
              <a:t>k</a:t>
            </a:r>
            <a:r>
              <a:rPr lang="zh-CN" altLang="en-US" sz="3200" dirty="0">
                <a:latin typeface="Times New Roman" panose="02020503050405090304" pitchFamily="18" charset="0"/>
                <a:cs typeface="Times New Roman" panose="02020503050405090304" pitchFamily="18" charset="0"/>
              </a:rPr>
              <a:t>，算法前</a:t>
            </a:r>
            <a:r>
              <a:rPr lang="en-US" altLang="zh-CN" sz="3200" b="1" i="1" dirty="0">
                <a:latin typeface="Times New Roman" panose="02020503050405090304" pitchFamily="18" charset="0"/>
                <a:cs typeface="Times New Roman" panose="02020503050405090304" pitchFamily="18" charset="0"/>
              </a:rPr>
              <a:t>k </a:t>
            </a:r>
            <a:r>
              <a:rPr lang="zh-CN" altLang="en-US" sz="3200" dirty="0">
                <a:latin typeface="Times New Roman" panose="02020503050405090304" pitchFamily="18" charset="0"/>
                <a:cs typeface="Times New Roman" panose="02020503050405090304" pitchFamily="18" charset="0"/>
              </a:rPr>
              <a:t>步的选择都将导致最优解，至多到第</a:t>
            </a:r>
            <a:r>
              <a:rPr lang="en-US" altLang="zh-CN" sz="3200" b="1" i="1" dirty="0">
                <a:latin typeface="Times New Roman" panose="02020503050405090304" pitchFamily="18" charset="0"/>
                <a:cs typeface="Times New Roman" panose="02020503050405090304" pitchFamily="18" charset="0"/>
              </a:rPr>
              <a:t>n </a:t>
            </a:r>
            <a:r>
              <a:rPr lang="zh-CN" altLang="en-US" sz="3200" dirty="0">
                <a:latin typeface="Times New Roman" panose="02020503050405090304" pitchFamily="18" charset="0"/>
                <a:cs typeface="Times New Roman" panose="02020503050405090304" pitchFamily="18" charset="0"/>
              </a:rPr>
              <a:t>步将得到问题实例的最优解。</a:t>
            </a:r>
            <a:endParaRPr lang="en-US" altLang="zh-CN" sz="3200" dirty="0">
              <a:latin typeface="Times New Roman" panose="02020503050405090304" pitchFamily="18" charset="0"/>
              <a:cs typeface="Times New Roman" panose="02020503050405090304" pitchFamily="18"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lnSpc>
                <a:spcPct val="150000"/>
              </a:lnSpc>
              <a:spcBef>
                <a:spcPts val="0"/>
              </a:spcBef>
              <a:buNone/>
            </a:pPr>
            <a:r>
              <a:rPr lang="zh-CN" altLang="en-US" dirty="0">
                <a:solidFill>
                  <a:srgbClr val="FF0000"/>
                </a:solidFill>
                <a:latin typeface="Times New Roman" panose="02020503050405090304" pitchFamily="18" charset="0"/>
                <a:cs typeface="Times New Roman" panose="02020503050405090304" pitchFamily="18" charset="0"/>
              </a:rPr>
              <a:t>归纳证明：归纳基础</a:t>
            </a:r>
            <a:endParaRPr lang="en-US" altLang="zh-CN" dirty="0">
              <a:solidFill>
                <a:srgbClr val="FF0000"/>
              </a:solidFill>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dirty="0">
                <a:solidFill>
                  <a:srgbClr val="0000FF"/>
                </a:solidFill>
                <a:latin typeface="Times New Roman" panose="02020503050405090304" pitchFamily="18" charset="0"/>
                <a:cs typeface="Times New Roman" panose="02020503050405090304" pitchFamily="18" charset="0"/>
              </a:rPr>
              <a:t>令</a:t>
            </a:r>
            <a:r>
              <a:rPr lang="en-US" altLang="zh-CN" b="1" i="1" dirty="0">
                <a:solidFill>
                  <a:srgbClr val="0000FF"/>
                </a:solidFill>
                <a:latin typeface="Times New Roman" panose="02020503050405090304" pitchFamily="18" charset="0"/>
                <a:cs typeface="Times New Roman" panose="02020503050405090304" pitchFamily="18" charset="0"/>
              </a:rPr>
              <a:t>S</a:t>
            </a:r>
            <a:r>
              <a:rPr lang="en-US" altLang="zh-CN" b="1" dirty="0">
                <a:solidFill>
                  <a:srgbClr val="0000FF"/>
                </a:solidFill>
                <a:latin typeface="Times New Roman" panose="02020503050405090304" pitchFamily="18" charset="0"/>
                <a:cs typeface="Times New Roman" panose="02020503050405090304" pitchFamily="18" charset="0"/>
              </a:rPr>
              <a:t>={1,2,…,</a:t>
            </a:r>
            <a:r>
              <a:rPr lang="en-US" altLang="zh-CN" b="1" i="1" dirty="0">
                <a:solidFill>
                  <a:srgbClr val="0000FF"/>
                </a:solidFill>
                <a:latin typeface="Times New Roman" panose="02020503050405090304" pitchFamily="18" charset="0"/>
                <a:cs typeface="Times New Roman" panose="02020503050405090304" pitchFamily="18" charset="0"/>
              </a:rPr>
              <a:t>n</a:t>
            </a:r>
            <a:r>
              <a:rPr lang="en-US" altLang="zh-CN" b="1" dirty="0">
                <a:solidFill>
                  <a:srgbClr val="0000FF"/>
                </a:solidFill>
                <a:latin typeface="Times New Roman" panose="02020503050405090304" pitchFamily="18" charset="0"/>
                <a:cs typeface="Times New Roman" panose="02020503050405090304" pitchFamily="18" charset="0"/>
              </a:rPr>
              <a:t>}</a:t>
            </a:r>
            <a:r>
              <a:rPr lang="zh-CN" altLang="en-US" dirty="0">
                <a:solidFill>
                  <a:srgbClr val="0000FF"/>
                </a:solidFill>
                <a:latin typeface="Times New Roman" panose="02020503050405090304" pitchFamily="18" charset="0"/>
                <a:cs typeface="Times New Roman" panose="02020503050405090304" pitchFamily="18" charset="0"/>
              </a:rPr>
              <a:t>是活动集</a:t>
            </a:r>
            <a:r>
              <a:rPr lang="en-US" altLang="zh-CN" b="1" dirty="0">
                <a:solidFill>
                  <a:srgbClr val="0000FF"/>
                </a:solidFill>
                <a:latin typeface="Times New Roman" panose="02020503050405090304" pitchFamily="18" charset="0"/>
                <a:cs typeface="Times New Roman" panose="02020503050405090304" pitchFamily="18" charset="0"/>
              </a:rPr>
              <a:t>,</a:t>
            </a:r>
            <a:r>
              <a:rPr lang="zh-CN" altLang="en-US" dirty="0">
                <a:solidFill>
                  <a:srgbClr val="0000FF"/>
                </a:solidFill>
                <a:latin typeface="Times New Roman" panose="02020503050405090304" pitchFamily="18" charset="0"/>
                <a:cs typeface="Times New Roman" panose="02020503050405090304" pitchFamily="18" charset="0"/>
              </a:rPr>
              <a:t>且</a:t>
            </a:r>
            <a:r>
              <a:rPr lang="en-US" altLang="zh-CN" b="1" i="1" dirty="0">
                <a:solidFill>
                  <a:srgbClr val="0000FF"/>
                </a:solidFill>
                <a:latin typeface="Times New Roman" panose="02020503050405090304" pitchFamily="18" charset="0"/>
                <a:cs typeface="Times New Roman" panose="02020503050405090304" pitchFamily="18" charset="0"/>
              </a:rPr>
              <a:t>f</a:t>
            </a:r>
            <a:r>
              <a:rPr lang="en-US" altLang="zh-CN" b="1" baseline="-25000" dirty="0">
                <a:solidFill>
                  <a:srgbClr val="0000FF"/>
                </a:solidFill>
                <a:latin typeface="Times New Roman" panose="02020503050405090304" pitchFamily="18" charset="0"/>
                <a:cs typeface="Times New Roman" panose="02020503050405090304" pitchFamily="18" charset="0"/>
              </a:rPr>
              <a:t>1</a:t>
            </a:r>
            <a:r>
              <a:rPr lang="en-US" altLang="zh-CN" dirty="0">
                <a:solidFill>
                  <a:srgbClr val="0000FF"/>
                </a:solidFill>
                <a:latin typeface="Times New Roman" panose="02020503050405090304" pitchFamily="18" charset="0"/>
                <a:cs typeface="Times New Roman" panose="02020503050405090304" pitchFamily="18" charset="0"/>
              </a:rPr>
              <a:t>≤</a:t>
            </a:r>
            <a:r>
              <a:rPr lang="en-US" altLang="zh-CN" b="1" dirty="0">
                <a:solidFill>
                  <a:srgbClr val="0000FF"/>
                </a:solidFill>
                <a:latin typeface="Times New Roman" panose="02020503050405090304" pitchFamily="18" charset="0"/>
                <a:cs typeface="Times New Roman" panose="02020503050405090304" pitchFamily="18" charset="0"/>
              </a:rPr>
              <a:t>…</a:t>
            </a:r>
            <a:r>
              <a:rPr lang="en-US" altLang="zh-CN" dirty="0">
                <a:solidFill>
                  <a:srgbClr val="0000FF"/>
                </a:solidFill>
                <a:latin typeface="Times New Roman" panose="02020503050405090304" pitchFamily="18" charset="0"/>
                <a:cs typeface="Times New Roman" panose="02020503050405090304" pitchFamily="18" charset="0"/>
              </a:rPr>
              <a:t>≤</a:t>
            </a:r>
            <a:r>
              <a:rPr lang="en-US" altLang="zh-CN" b="1" i="1" dirty="0" err="1">
                <a:solidFill>
                  <a:srgbClr val="0000FF"/>
                </a:solidFill>
                <a:latin typeface="Times New Roman" panose="02020503050405090304" pitchFamily="18" charset="0"/>
                <a:cs typeface="Times New Roman" panose="02020503050405090304" pitchFamily="18" charset="0"/>
              </a:rPr>
              <a:t>f</a:t>
            </a:r>
            <a:r>
              <a:rPr lang="en-US" altLang="zh-CN" b="1" i="1" baseline="-25000" dirty="0" err="1">
                <a:solidFill>
                  <a:srgbClr val="0000FF"/>
                </a:solidFill>
                <a:latin typeface="Times New Roman" panose="02020503050405090304" pitchFamily="18" charset="0"/>
                <a:cs typeface="Times New Roman" panose="02020503050405090304" pitchFamily="18" charset="0"/>
              </a:rPr>
              <a:t>n</a:t>
            </a:r>
            <a:r>
              <a:rPr lang="en-US" altLang="zh-CN" b="1" i="1" dirty="0">
                <a:solidFill>
                  <a:srgbClr val="0000FF"/>
                </a:solidFill>
                <a:latin typeface="Times New Roman" panose="02020503050405090304" pitchFamily="18" charset="0"/>
                <a:cs typeface="Times New Roman" panose="02020503050405090304" pitchFamily="18" charset="0"/>
              </a:rPr>
              <a:t> </a:t>
            </a:r>
            <a:endParaRPr lang="en-US" altLang="zh-CN" dirty="0">
              <a:solidFill>
                <a:srgbClr val="0000FF"/>
              </a:solidFill>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dirty="0">
                <a:solidFill>
                  <a:srgbClr val="0000FF"/>
                </a:solidFill>
                <a:latin typeface="Times New Roman" panose="02020503050405090304" pitchFamily="18" charset="0"/>
                <a:cs typeface="Times New Roman" panose="02020503050405090304" pitchFamily="18" charset="0"/>
              </a:rPr>
              <a:t>归纳基础</a:t>
            </a:r>
            <a:r>
              <a:rPr lang="en-US" altLang="zh-CN" b="1" dirty="0">
                <a:solidFill>
                  <a:srgbClr val="0000FF"/>
                </a:solidFill>
                <a:latin typeface="Times New Roman" panose="02020503050405090304" pitchFamily="18" charset="0"/>
                <a:cs typeface="Times New Roman" panose="02020503050405090304" pitchFamily="18" charset="0"/>
              </a:rPr>
              <a:t>: </a:t>
            </a:r>
            <a:r>
              <a:rPr lang="en-US" altLang="zh-CN" b="1" i="1" dirty="0">
                <a:solidFill>
                  <a:srgbClr val="0000FF"/>
                </a:solidFill>
                <a:latin typeface="Times New Roman" panose="02020503050405090304" pitchFamily="18" charset="0"/>
                <a:cs typeface="Times New Roman" panose="02020503050405090304" pitchFamily="18" charset="0"/>
              </a:rPr>
              <a:t>k</a:t>
            </a:r>
            <a:r>
              <a:rPr lang="en-US" altLang="zh-CN" b="1" dirty="0">
                <a:solidFill>
                  <a:srgbClr val="0000FF"/>
                </a:solidFill>
                <a:latin typeface="Times New Roman" panose="02020503050405090304" pitchFamily="18" charset="0"/>
                <a:cs typeface="Times New Roman" panose="02020503050405090304" pitchFamily="18" charset="0"/>
              </a:rPr>
              <a:t>=1, </a:t>
            </a:r>
            <a:r>
              <a:rPr lang="zh-CN" altLang="en-US" dirty="0">
                <a:solidFill>
                  <a:srgbClr val="0000FF"/>
                </a:solidFill>
                <a:latin typeface="Times New Roman" panose="02020503050405090304" pitchFamily="18" charset="0"/>
                <a:cs typeface="Times New Roman" panose="02020503050405090304" pitchFamily="18" charset="0"/>
              </a:rPr>
              <a:t>证明存在最优解包含活动</a:t>
            </a:r>
            <a:r>
              <a:rPr lang="en-US" altLang="zh-CN" b="1" dirty="0">
                <a:solidFill>
                  <a:srgbClr val="0000FF"/>
                </a:solidFill>
                <a:latin typeface="Times New Roman" panose="02020503050405090304" pitchFamily="18" charset="0"/>
                <a:cs typeface="Times New Roman" panose="02020503050405090304" pitchFamily="18" charset="0"/>
              </a:rPr>
              <a:t>1</a:t>
            </a:r>
            <a:endParaRPr lang="zh-CN" altLang="en-US" dirty="0">
              <a:solidFill>
                <a:srgbClr val="0000FF"/>
              </a:solidFill>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dirty="0">
                <a:latin typeface="Times New Roman" panose="02020503050405090304" pitchFamily="18" charset="0"/>
                <a:cs typeface="Times New Roman" panose="02020503050405090304" pitchFamily="18" charset="0"/>
              </a:rPr>
              <a:t>证：任取最优解</a:t>
            </a:r>
            <a:r>
              <a:rPr lang="en-US" altLang="zh-CN" b="1" i="1" dirty="0">
                <a:latin typeface="Times New Roman" panose="02020503050405090304" pitchFamily="18" charset="0"/>
                <a:cs typeface="Times New Roman" panose="02020503050405090304" pitchFamily="18" charset="0"/>
              </a:rPr>
              <a:t>A</a:t>
            </a:r>
            <a:r>
              <a:rPr lang="zh-CN" altLang="en-US"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A</a:t>
            </a:r>
            <a:r>
              <a:rPr lang="zh-CN" altLang="en-US" dirty="0">
                <a:latin typeface="Times New Roman" panose="02020503050405090304" pitchFamily="18" charset="0"/>
                <a:cs typeface="Times New Roman" panose="02020503050405090304" pitchFamily="18" charset="0"/>
              </a:rPr>
              <a:t>中活动按截止时间递增排列</a:t>
            </a:r>
            <a:r>
              <a:rPr lang="en-US" altLang="zh-CN" b="1"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如果</a:t>
            </a:r>
            <a:r>
              <a:rPr lang="en-US" altLang="zh-CN" b="1" i="1" dirty="0">
                <a:latin typeface="Times New Roman" panose="02020503050405090304" pitchFamily="18" charset="0"/>
                <a:cs typeface="Times New Roman" panose="02020503050405090304" pitchFamily="18" charset="0"/>
              </a:rPr>
              <a:t>A</a:t>
            </a:r>
            <a:r>
              <a:rPr lang="zh-CN" altLang="en-US" dirty="0">
                <a:latin typeface="Times New Roman" panose="02020503050405090304" pitchFamily="18" charset="0"/>
                <a:cs typeface="Times New Roman" panose="02020503050405090304" pitchFamily="18" charset="0"/>
              </a:rPr>
              <a:t>的第一个活动为</a:t>
            </a:r>
            <a:r>
              <a:rPr lang="en-US" altLang="zh-CN" b="1" i="1" dirty="0">
                <a:latin typeface="Times New Roman" panose="02020503050405090304" pitchFamily="18" charset="0"/>
                <a:cs typeface="Times New Roman" panose="02020503050405090304" pitchFamily="18" charset="0"/>
              </a:rPr>
              <a:t>j</a:t>
            </a:r>
            <a:r>
              <a:rPr lang="zh-CN" altLang="en-US"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j ≠1, </a:t>
            </a:r>
            <a:r>
              <a:rPr lang="zh-CN" altLang="en-US" dirty="0">
                <a:latin typeface="Times New Roman" panose="02020503050405090304" pitchFamily="18" charset="0"/>
                <a:cs typeface="Times New Roman" panose="02020503050405090304" pitchFamily="18" charset="0"/>
              </a:rPr>
              <a:t>用</a:t>
            </a:r>
            <a:r>
              <a:rPr lang="en-US" altLang="zh-CN" b="1" dirty="0">
                <a:latin typeface="Times New Roman" panose="02020503050405090304" pitchFamily="18" charset="0"/>
                <a:cs typeface="Times New Roman" panose="02020503050405090304" pitchFamily="18" charset="0"/>
              </a:rPr>
              <a:t>1</a:t>
            </a:r>
            <a:r>
              <a:rPr lang="zh-CN" altLang="en-US" dirty="0">
                <a:latin typeface="Times New Roman" panose="02020503050405090304" pitchFamily="18" charset="0"/>
                <a:cs typeface="Times New Roman" panose="02020503050405090304" pitchFamily="18" charset="0"/>
              </a:rPr>
              <a:t>替换</a:t>
            </a:r>
            <a:r>
              <a:rPr lang="en-US" altLang="zh-CN" b="1" i="1" dirty="0">
                <a:latin typeface="Times New Roman" panose="02020503050405090304" pitchFamily="18" charset="0"/>
                <a:cs typeface="Times New Roman" panose="02020503050405090304" pitchFamily="18" charset="0"/>
              </a:rPr>
              <a:t>A</a:t>
            </a:r>
            <a:r>
              <a:rPr lang="zh-CN" altLang="en-US" dirty="0">
                <a:latin typeface="Times New Roman" panose="02020503050405090304" pitchFamily="18" charset="0"/>
                <a:cs typeface="Times New Roman" panose="02020503050405090304" pitchFamily="18" charset="0"/>
              </a:rPr>
              <a:t>的活动</a:t>
            </a:r>
            <a:r>
              <a:rPr lang="en-US" altLang="zh-CN" b="1" i="1" dirty="0">
                <a:latin typeface="Times New Roman" panose="02020503050405090304" pitchFamily="18" charset="0"/>
                <a:cs typeface="Times New Roman" panose="02020503050405090304" pitchFamily="18" charset="0"/>
              </a:rPr>
              <a:t>j </a:t>
            </a:r>
            <a:r>
              <a:rPr lang="zh-CN" altLang="en-US" dirty="0">
                <a:latin typeface="Times New Roman" panose="02020503050405090304" pitchFamily="18" charset="0"/>
                <a:cs typeface="Times New Roman" panose="02020503050405090304" pitchFamily="18" charset="0"/>
              </a:rPr>
              <a:t>得到解</a:t>
            </a:r>
            <a:r>
              <a:rPr lang="en-US" altLang="zh-CN" b="1" i="1" dirty="0">
                <a:latin typeface="Times New Roman" panose="02020503050405090304" pitchFamily="18" charset="0"/>
                <a:cs typeface="Times New Roman" panose="02020503050405090304" pitchFamily="18" charset="0"/>
              </a:rPr>
              <a:t>A</a:t>
            </a:r>
            <a:r>
              <a:rPr lang="en-US" altLang="zh-CN" b="1"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，即</a:t>
            </a:r>
            <a:r>
              <a:rPr lang="en-US" altLang="zh-CN" b="1" i="1" dirty="0">
                <a:latin typeface="Times New Roman" panose="02020503050405090304" pitchFamily="18" charset="0"/>
                <a:cs typeface="Times New Roman" panose="02020503050405090304" pitchFamily="18" charset="0"/>
              </a:rPr>
              <a:t>A'</a:t>
            </a:r>
            <a:r>
              <a:rPr lang="en-US" altLang="zh-CN" b="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A</a:t>
            </a:r>
            <a:r>
              <a:rPr lang="en-US" altLang="zh-CN" dirty="0">
                <a:latin typeface="Times New Roman" panose="02020503050405090304" pitchFamily="18" charset="0"/>
                <a:cs typeface="Times New Roman" panose="02020503050405090304" pitchFamily="18" charset="0"/>
              </a:rPr>
              <a:t>−</a:t>
            </a:r>
            <a:r>
              <a:rPr lang="en-US" altLang="zh-CN" b="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j </a:t>
            </a:r>
            <a:r>
              <a:rPr lang="en-US" altLang="zh-CN" b="1"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b="1" dirty="0">
                <a:latin typeface="Times New Roman" panose="02020503050405090304" pitchFamily="18" charset="0"/>
                <a:cs typeface="Times New Roman" panose="02020503050405090304" pitchFamily="18" charset="0"/>
              </a:rPr>
              <a:t>{1}, </a:t>
            </a:r>
            <a:endParaRPr lang="en-US" altLang="zh-CN" dirty="0">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zh-CN" altLang="en-US" dirty="0">
                <a:latin typeface="Times New Roman" panose="02020503050405090304" pitchFamily="18" charset="0"/>
                <a:cs typeface="Times New Roman" panose="02020503050405090304" pitchFamily="18" charset="0"/>
              </a:rPr>
              <a:t>由于</a:t>
            </a:r>
            <a:r>
              <a:rPr lang="en-US" altLang="zh-CN" b="1" i="1" dirty="0">
                <a:latin typeface="Times New Roman" panose="02020503050405090304" pitchFamily="18" charset="0"/>
                <a:cs typeface="Times New Roman" panose="02020503050405090304" pitchFamily="18" charset="0"/>
              </a:rPr>
              <a:t>f</a:t>
            </a:r>
            <a:r>
              <a:rPr lang="en-US" altLang="zh-CN" b="1" dirty="0">
                <a:latin typeface="Times New Roman" panose="02020503050405090304" pitchFamily="18" charset="0"/>
                <a:cs typeface="Times New Roman" panose="02020503050405090304" pitchFamily="18" charset="0"/>
              </a:rPr>
              <a:t>1 </a:t>
            </a:r>
            <a:r>
              <a:rPr lang="en-US" altLang="zh-CN"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fj</a:t>
            </a:r>
            <a:r>
              <a:rPr lang="en-US" altLang="zh-CN" b="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A</a:t>
            </a:r>
            <a:r>
              <a:rPr lang="en-US" altLang="zh-CN" b="1"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也是最优解，且含有</a:t>
            </a:r>
            <a:r>
              <a:rPr lang="en-US" altLang="zh-CN" b="1" dirty="0">
                <a:latin typeface="Times New Roman" panose="02020503050405090304" pitchFamily="18" charset="0"/>
                <a:cs typeface="Times New Roman" panose="02020503050405090304" pitchFamily="18" charset="0"/>
              </a:rPr>
              <a:t>1. </a:t>
            </a:r>
            <a:endParaRPr lang="zh-CN" altLang="en-US" dirty="0">
              <a:latin typeface="Times New Roman" panose="02020503050405090304" pitchFamily="18" charset="0"/>
              <a:cs typeface="Times New Roman" panose="02020503050405090304" pitchFamily="18" charset="0"/>
            </a:endParaRPr>
          </a:p>
        </p:txBody>
      </p:sp>
      <p:pic>
        <p:nvPicPr>
          <p:cNvPr id="4" name="图片 3"/>
          <p:cNvPicPr>
            <a:picLocks noChangeAspect="1"/>
          </p:cNvPicPr>
          <p:nvPr/>
        </p:nvPicPr>
        <p:blipFill>
          <a:blip r:embed="rId3"/>
          <a:stretch>
            <a:fillRect/>
          </a:stretch>
        </p:blipFill>
        <p:spPr>
          <a:xfrm>
            <a:off x="6082948" y="5002605"/>
            <a:ext cx="5857875" cy="1590675"/>
          </a:xfrm>
          <a:prstGeom prst="rect">
            <a:avLst/>
          </a:prstGeom>
        </p:spPr>
      </p:pic>
      <p:sp>
        <p:nvSpPr>
          <p:cNvPr id="6" name="标题 1"/>
          <p:cNvSpPr>
            <a:spLocks noGrp="1"/>
          </p:cNvSpPr>
          <p:nvPr>
            <p:ph type="title"/>
          </p:nvPr>
        </p:nvSpPr>
        <p:spPr>
          <a:xfrm>
            <a:off x="2597785" y="81915"/>
            <a:ext cx="9301480" cy="470535"/>
          </a:xfrm>
        </p:spPr>
        <p:txBody>
          <a:bodyPr/>
          <a:lstStyle/>
          <a:p>
            <a:r>
              <a:rPr lang="zh-CN" altLang="en-US" dirty="0"/>
              <a:t>Activity arrangement problem of greedy selection algorithm</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buNone/>
            </a:pPr>
            <a:r>
              <a:rPr lang="zh-CN" altLang="en-US" dirty="0">
                <a:solidFill>
                  <a:srgbClr val="FF0000"/>
                </a:solidFill>
                <a:latin typeface="Times New Roman" panose="02020503050405090304" pitchFamily="18" charset="0"/>
                <a:cs typeface="Times New Roman" panose="02020503050405090304" pitchFamily="18" charset="0"/>
              </a:rPr>
              <a:t>归纳证明：归纳步骤</a:t>
            </a:r>
            <a:endParaRPr lang="en-US" altLang="zh-CN" dirty="0">
              <a:solidFill>
                <a:srgbClr val="FF0000"/>
              </a:solidFill>
              <a:latin typeface="Times New Roman" panose="02020503050405090304" pitchFamily="18" charset="0"/>
              <a:cs typeface="Times New Roman" panose="02020503050405090304" pitchFamily="18" charset="0"/>
            </a:endParaRPr>
          </a:p>
          <a:p>
            <a:pPr marL="0" indent="0">
              <a:lnSpc>
                <a:spcPct val="150000"/>
              </a:lnSpc>
              <a:buNone/>
            </a:pPr>
            <a:r>
              <a:rPr lang="zh-CN" altLang="en-US" dirty="0">
                <a:latin typeface="Times New Roman" panose="02020503050405090304" pitchFamily="18" charset="0"/>
                <a:cs typeface="Times New Roman" panose="02020503050405090304" pitchFamily="18" charset="0"/>
              </a:rPr>
              <a:t>假设命题对</a:t>
            </a:r>
            <a:r>
              <a:rPr lang="en-US" altLang="zh-CN" b="1" i="1" dirty="0">
                <a:latin typeface="Times New Roman" panose="02020503050405090304" pitchFamily="18" charset="0"/>
                <a:cs typeface="Times New Roman" panose="02020503050405090304" pitchFamily="18" charset="0"/>
              </a:rPr>
              <a:t>k</a:t>
            </a:r>
            <a:r>
              <a:rPr lang="zh-CN" altLang="en-US" dirty="0">
                <a:latin typeface="Times New Roman" panose="02020503050405090304" pitchFamily="18" charset="0"/>
                <a:cs typeface="Times New Roman" panose="02020503050405090304" pitchFamily="18" charset="0"/>
              </a:rPr>
              <a:t>为真</a:t>
            </a:r>
            <a:r>
              <a:rPr lang="en-US" altLang="zh-CN" b="1"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证明对</a:t>
            </a:r>
            <a:r>
              <a:rPr lang="en-US" altLang="zh-CN" b="1" i="1" dirty="0">
                <a:latin typeface="Times New Roman" panose="02020503050405090304" pitchFamily="18" charset="0"/>
                <a:cs typeface="Times New Roman" panose="02020503050405090304" pitchFamily="18" charset="0"/>
              </a:rPr>
              <a:t>k</a:t>
            </a:r>
            <a:r>
              <a:rPr lang="en-US" altLang="zh-CN" b="1" dirty="0">
                <a:latin typeface="Times New Roman" panose="02020503050405090304" pitchFamily="18" charset="0"/>
                <a:cs typeface="Times New Roman" panose="02020503050405090304" pitchFamily="18" charset="0"/>
              </a:rPr>
              <a:t>+1</a:t>
            </a:r>
            <a:r>
              <a:rPr lang="zh-CN" altLang="en-US" dirty="0">
                <a:latin typeface="Times New Roman" panose="02020503050405090304" pitchFamily="18" charset="0"/>
                <a:cs typeface="Times New Roman" panose="02020503050405090304" pitchFamily="18" charset="0"/>
              </a:rPr>
              <a:t>也为真</a:t>
            </a:r>
            <a:endParaRPr lang="en-US" altLang="zh-CN" dirty="0">
              <a:latin typeface="Times New Roman" panose="02020503050405090304" pitchFamily="18" charset="0"/>
              <a:cs typeface="Times New Roman" panose="02020503050405090304" pitchFamily="18" charset="0"/>
            </a:endParaRPr>
          </a:p>
          <a:p>
            <a:pPr marL="0" indent="0">
              <a:lnSpc>
                <a:spcPct val="150000"/>
              </a:lnSpc>
              <a:buNone/>
            </a:pPr>
            <a:r>
              <a:rPr lang="zh-CN" altLang="en-US" dirty="0">
                <a:latin typeface="Times New Roman" panose="02020503050405090304" pitchFamily="18" charset="0"/>
                <a:cs typeface="Times New Roman" panose="02020503050405090304" pitchFamily="18" charset="0"/>
              </a:rPr>
              <a:t>证明：算法执行到第</a:t>
            </a:r>
            <a:r>
              <a:rPr lang="en-US" altLang="zh-CN" b="1" i="1" dirty="0">
                <a:latin typeface="Times New Roman" panose="02020503050405090304" pitchFamily="18" charset="0"/>
                <a:cs typeface="Times New Roman" panose="02020503050405090304" pitchFamily="18" charset="0"/>
              </a:rPr>
              <a:t>k </a:t>
            </a:r>
            <a:r>
              <a:rPr lang="zh-CN" altLang="en-US" dirty="0">
                <a:latin typeface="Times New Roman" panose="02020503050405090304" pitchFamily="18" charset="0"/>
                <a:cs typeface="Times New Roman" panose="02020503050405090304" pitchFamily="18" charset="0"/>
              </a:rPr>
              <a:t>步</a:t>
            </a:r>
            <a:r>
              <a:rPr lang="en-US" altLang="zh-CN" b="1"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选择了活动</a:t>
            </a:r>
            <a:r>
              <a:rPr lang="en-US" altLang="zh-CN" b="1" i="1" dirty="0">
                <a:latin typeface="Times New Roman" panose="02020503050405090304" pitchFamily="18" charset="0"/>
                <a:cs typeface="Times New Roman" panose="02020503050405090304" pitchFamily="18" charset="0"/>
              </a:rPr>
              <a:t>i</a:t>
            </a:r>
            <a:r>
              <a:rPr lang="en-US" altLang="zh-CN" b="1" baseline="-25000" dirty="0">
                <a:latin typeface="Times New Roman" panose="02020503050405090304" pitchFamily="18" charset="0"/>
                <a:cs typeface="Times New Roman" panose="02020503050405090304" pitchFamily="18" charset="0"/>
              </a:rPr>
              <a:t>1</a:t>
            </a:r>
            <a:r>
              <a:rPr lang="en-US" altLang="zh-CN" b="1" dirty="0">
                <a:latin typeface="Times New Roman" panose="02020503050405090304" pitchFamily="18" charset="0"/>
                <a:cs typeface="Times New Roman" panose="02020503050405090304" pitchFamily="18" charset="0"/>
              </a:rPr>
              <a:t>=1, </a:t>
            </a:r>
            <a:r>
              <a:rPr lang="en-US" altLang="zh-CN" b="1" i="1" dirty="0">
                <a:latin typeface="Times New Roman" panose="02020503050405090304" pitchFamily="18" charset="0"/>
                <a:cs typeface="Times New Roman" panose="02020503050405090304" pitchFamily="18" charset="0"/>
              </a:rPr>
              <a:t>i</a:t>
            </a:r>
            <a:r>
              <a:rPr lang="en-US" altLang="zh-CN" b="1" baseline="-25000" dirty="0">
                <a:latin typeface="Times New Roman" panose="02020503050405090304" pitchFamily="18" charset="0"/>
                <a:cs typeface="Times New Roman" panose="02020503050405090304" pitchFamily="18" charset="0"/>
              </a:rPr>
              <a:t>2</a:t>
            </a:r>
            <a:r>
              <a:rPr lang="en-US" altLang="zh-CN" b="1" dirty="0">
                <a:latin typeface="Times New Roman" panose="02020503050405090304" pitchFamily="18" charset="0"/>
                <a:cs typeface="Times New Roman" panose="02020503050405090304" pitchFamily="18" charset="0"/>
              </a:rPr>
              <a:t>, …, </a:t>
            </a:r>
            <a:r>
              <a:rPr lang="en-US" altLang="zh-CN" b="1" i="1" dirty="0" err="1">
                <a:latin typeface="Times New Roman" panose="02020503050405090304" pitchFamily="18" charset="0"/>
                <a:cs typeface="Times New Roman" panose="02020503050405090304" pitchFamily="18" charset="0"/>
              </a:rPr>
              <a:t>i</a:t>
            </a:r>
            <a:r>
              <a:rPr lang="en-US" altLang="zh-CN" b="1" baseline="-25000" dirty="0" err="1">
                <a:latin typeface="Times New Roman" panose="02020503050405090304" pitchFamily="18" charset="0"/>
                <a:cs typeface="Times New Roman" panose="02020503050405090304" pitchFamily="18" charset="0"/>
              </a:rPr>
              <a:t>k</a:t>
            </a:r>
            <a:r>
              <a:rPr lang="en-US" altLang="zh-CN" b="1" i="1" dirty="0">
                <a:latin typeface="Times New Roman" panose="02020503050405090304" pitchFamily="18" charset="0"/>
                <a:cs typeface="Times New Roman" panose="02020503050405090304" pitchFamily="18" charset="0"/>
              </a:rPr>
              <a:t> </a:t>
            </a:r>
            <a:r>
              <a:rPr lang="en-US" altLang="zh-CN" b="1" dirty="0">
                <a:latin typeface="Times New Roman" panose="02020503050405090304" pitchFamily="18" charset="0"/>
                <a:cs typeface="Times New Roman" panose="02020503050405090304" pitchFamily="18" charset="0"/>
              </a:rPr>
              <a:t>, </a:t>
            </a:r>
            <a:r>
              <a:rPr lang="zh-CN" altLang="en-US" dirty="0">
                <a:latin typeface="Times New Roman" panose="02020503050405090304" pitchFamily="18" charset="0"/>
                <a:cs typeface="Times New Roman" panose="02020503050405090304" pitchFamily="18" charset="0"/>
              </a:rPr>
              <a:t>根据归纳假设存在最优解</a:t>
            </a:r>
            <a:r>
              <a:rPr lang="en-US" altLang="zh-CN" b="1" i="1" dirty="0">
                <a:latin typeface="Times New Roman" panose="02020503050405090304" pitchFamily="18" charset="0"/>
                <a:cs typeface="Times New Roman" panose="02020503050405090304" pitchFamily="18" charset="0"/>
              </a:rPr>
              <a:t>A</a:t>
            </a:r>
            <a:r>
              <a:rPr lang="zh-CN" altLang="en-US" dirty="0">
                <a:latin typeface="Times New Roman" panose="02020503050405090304" pitchFamily="18" charset="0"/>
                <a:cs typeface="Times New Roman" panose="02020503050405090304" pitchFamily="18" charset="0"/>
              </a:rPr>
              <a:t>包含</a:t>
            </a:r>
            <a:r>
              <a:rPr lang="en-US" altLang="zh-CN" b="1" i="1" dirty="0">
                <a:latin typeface="Times New Roman" panose="02020503050405090304" pitchFamily="18" charset="0"/>
                <a:cs typeface="Times New Roman" panose="02020503050405090304" pitchFamily="18" charset="0"/>
              </a:rPr>
              <a:t>i</a:t>
            </a:r>
            <a:r>
              <a:rPr lang="en-US" altLang="zh-CN" b="1" baseline="-25000" dirty="0">
                <a:latin typeface="Times New Roman" panose="02020503050405090304" pitchFamily="18" charset="0"/>
                <a:cs typeface="Times New Roman" panose="02020503050405090304" pitchFamily="18" charset="0"/>
              </a:rPr>
              <a:t>1</a:t>
            </a:r>
            <a:r>
              <a:rPr lang="en-US" altLang="zh-CN" b="1" dirty="0">
                <a:latin typeface="Times New Roman" panose="02020503050405090304" pitchFamily="18" charset="0"/>
                <a:cs typeface="Times New Roman" panose="02020503050405090304" pitchFamily="18" charset="0"/>
              </a:rPr>
              <a:t>=1,</a:t>
            </a:r>
            <a:r>
              <a:rPr lang="en-US" altLang="zh-CN" b="1" i="1" dirty="0">
                <a:latin typeface="Times New Roman" panose="02020503050405090304" pitchFamily="18" charset="0"/>
                <a:cs typeface="Times New Roman" panose="02020503050405090304" pitchFamily="18" charset="0"/>
              </a:rPr>
              <a:t>i</a:t>
            </a:r>
            <a:r>
              <a:rPr lang="en-US" altLang="zh-CN" b="1" baseline="-25000" dirty="0">
                <a:latin typeface="Times New Roman" panose="02020503050405090304" pitchFamily="18" charset="0"/>
                <a:cs typeface="Times New Roman" panose="02020503050405090304" pitchFamily="18" charset="0"/>
              </a:rPr>
              <a:t>2</a:t>
            </a:r>
            <a:r>
              <a:rPr lang="en-US" altLang="zh-CN" b="1" dirty="0">
                <a:latin typeface="Times New Roman" panose="02020503050405090304" pitchFamily="18" charset="0"/>
                <a:cs typeface="Times New Roman" panose="02020503050405090304" pitchFamily="18" charset="0"/>
              </a:rPr>
              <a:t>,…,</a:t>
            </a:r>
            <a:r>
              <a:rPr lang="en-US" altLang="zh-CN" b="1" i="1" dirty="0" err="1">
                <a:latin typeface="Times New Roman" panose="02020503050405090304" pitchFamily="18" charset="0"/>
                <a:cs typeface="Times New Roman" panose="02020503050405090304" pitchFamily="18" charset="0"/>
              </a:rPr>
              <a:t>i</a:t>
            </a:r>
            <a:r>
              <a:rPr lang="en-US" altLang="zh-CN" b="1" baseline="-25000" dirty="0" err="1">
                <a:latin typeface="Times New Roman" panose="02020503050405090304" pitchFamily="18" charset="0"/>
                <a:cs typeface="Times New Roman" panose="02020503050405090304" pitchFamily="18" charset="0"/>
              </a:rPr>
              <a:t>k</a:t>
            </a:r>
            <a:r>
              <a:rPr lang="en-US" altLang="zh-CN" b="1" i="1" dirty="0">
                <a:latin typeface="Times New Roman" panose="02020503050405090304" pitchFamily="18" charset="0"/>
                <a:cs typeface="Times New Roman" panose="02020503050405090304" pitchFamily="18" charset="0"/>
              </a:rPr>
              <a:t> </a:t>
            </a:r>
            <a:r>
              <a:rPr lang="en-US" altLang="zh-CN" b="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A</a:t>
            </a:r>
            <a:r>
              <a:rPr lang="zh-CN" altLang="en-US" dirty="0">
                <a:latin typeface="Times New Roman" panose="02020503050405090304" pitchFamily="18" charset="0"/>
                <a:cs typeface="Times New Roman" panose="02020503050405090304" pitchFamily="18" charset="0"/>
              </a:rPr>
              <a:t>中剩下活动选自集合</a:t>
            </a:r>
            <a:r>
              <a:rPr lang="en-US" altLang="zh-CN" b="1" i="1" dirty="0">
                <a:latin typeface="Times New Roman" panose="02020503050405090304" pitchFamily="18" charset="0"/>
                <a:cs typeface="Times New Roman" panose="02020503050405090304" pitchFamily="18" charset="0"/>
              </a:rPr>
              <a:t>S'</a:t>
            </a:r>
            <a:endParaRPr lang="zh-CN" altLang="en-US" dirty="0">
              <a:latin typeface="Times New Roman" panose="02020503050405090304" pitchFamily="18" charset="0"/>
              <a:cs typeface="Times New Roman" panose="02020503050405090304" pitchFamily="18" charset="0"/>
            </a:endParaRPr>
          </a:p>
          <a:p>
            <a:pPr marL="0" indent="0">
              <a:lnSpc>
                <a:spcPct val="150000"/>
              </a:lnSpc>
              <a:buNone/>
            </a:pPr>
            <a:r>
              <a:rPr lang="en-US" altLang="zh-CN" b="1" i="1" dirty="0">
                <a:latin typeface="Times New Roman" panose="02020503050405090304" pitchFamily="18" charset="0"/>
                <a:cs typeface="Times New Roman" panose="02020503050405090304" pitchFamily="18" charset="0"/>
              </a:rPr>
              <a:t>S' </a:t>
            </a:r>
            <a:r>
              <a:rPr lang="en-US" altLang="zh-CN" b="1" dirty="0">
                <a:latin typeface="Times New Roman" panose="02020503050405090304" pitchFamily="18" charset="0"/>
                <a:cs typeface="Times New Roman" panose="02020503050405090304" pitchFamily="18" charset="0"/>
              </a:rPr>
              <a:t>= { </a:t>
            </a:r>
            <a:r>
              <a:rPr lang="en-US" altLang="zh-CN" b="1" i="1" dirty="0" err="1">
                <a:latin typeface="Times New Roman" panose="02020503050405090304" pitchFamily="18" charset="0"/>
                <a:cs typeface="Times New Roman" panose="02020503050405090304" pitchFamily="18" charset="0"/>
              </a:rPr>
              <a:t>i</a:t>
            </a:r>
            <a:r>
              <a:rPr lang="en-US" altLang="zh-CN" b="1" dirty="0">
                <a:latin typeface="Times New Roman" panose="02020503050405090304" pitchFamily="18" charset="0"/>
                <a:cs typeface="Times New Roman" panose="02020503050405090304" pitchFamily="18" charset="0"/>
              </a:rPr>
              <a:t>| </a:t>
            </a:r>
            <a:r>
              <a:rPr lang="en-US" altLang="zh-CN" b="1" i="1" dirty="0" err="1">
                <a:latin typeface="Times New Roman" panose="02020503050405090304" pitchFamily="18" charset="0"/>
                <a:cs typeface="Times New Roman" panose="02020503050405090304" pitchFamily="18" charset="0"/>
              </a:rPr>
              <a:t>i</a:t>
            </a:r>
            <a:r>
              <a:rPr lang="en-US" altLang="zh-CN" dirty="0" err="1">
                <a:latin typeface="Times New Roman" panose="02020503050405090304" pitchFamily="18" charset="0"/>
                <a:cs typeface="Times New Roman" panose="02020503050405090304" pitchFamily="18" charset="0"/>
              </a:rPr>
              <a:t>∈</a:t>
            </a:r>
            <a:r>
              <a:rPr lang="en-US" altLang="zh-CN" b="1" i="1" dirty="0" err="1">
                <a:latin typeface="Times New Roman" panose="02020503050405090304" pitchFamily="18" charset="0"/>
                <a:cs typeface="Times New Roman" panose="02020503050405090304" pitchFamily="18" charset="0"/>
              </a:rPr>
              <a:t>S</a:t>
            </a:r>
            <a:r>
              <a:rPr lang="en-US" altLang="zh-CN" b="1" dirty="0">
                <a:latin typeface="Times New Roman" panose="02020503050405090304" pitchFamily="18" charset="0"/>
                <a:cs typeface="Times New Roman" panose="02020503050405090304" pitchFamily="18" charset="0"/>
              </a:rPr>
              <a:t>, </a:t>
            </a:r>
            <a:r>
              <a:rPr lang="en-US" altLang="zh-CN" b="1" i="1" dirty="0" err="1">
                <a:latin typeface="Times New Roman" panose="02020503050405090304" pitchFamily="18" charset="0"/>
                <a:cs typeface="Times New Roman" panose="02020503050405090304" pitchFamily="18" charset="0"/>
              </a:rPr>
              <a:t>s</a:t>
            </a:r>
            <a:r>
              <a:rPr lang="en-US" altLang="zh-CN" b="1" baseline="-25000" dirty="0" err="1">
                <a:latin typeface="Times New Roman" panose="02020503050405090304" pitchFamily="18" charset="0"/>
                <a:cs typeface="Times New Roman" panose="02020503050405090304" pitchFamily="18" charset="0"/>
              </a:rPr>
              <a:t>i</a:t>
            </a:r>
            <a:r>
              <a:rPr lang="en-US" altLang="zh-CN" b="1" i="1"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b="1" i="1" dirty="0" err="1">
                <a:latin typeface="Times New Roman" panose="02020503050405090304" pitchFamily="18" charset="0"/>
                <a:cs typeface="Times New Roman" panose="02020503050405090304" pitchFamily="18" charset="0"/>
              </a:rPr>
              <a:t>f</a:t>
            </a:r>
            <a:r>
              <a:rPr lang="en-US" altLang="zh-CN" b="1" baseline="-25000" dirty="0" err="1">
                <a:latin typeface="Times New Roman" panose="02020503050405090304" pitchFamily="18" charset="0"/>
                <a:cs typeface="Times New Roman" panose="02020503050405090304" pitchFamily="18" charset="0"/>
              </a:rPr>
              <a:t>k</a:t>
            </a:r>
            <a:r>
              <a:rPr lang="en-US" altLang="zh-CN" b="1" i="1" dirty="0">
                <a:latin typeface="Times New Roman" panose="02020503050405090304" pitchFamily="18" charset="0"/>
                <a:cs typeface="Times New Roman" panose="02020503050405090304" pitchFamily="18" charset="0"/>
              </a:rPr>
              <a:t> </a:t>
            </a:r>
            <a:r>
              <a:rPr lang="en-US" altLang="zh-CN" b="1" dirty="0">
                <a:latin typeface="Times New Roman" panose="02020503050405090304" pitchFamily="18" charset="0"/>
                <a:cs typeface="Times New Roman" panose="02020503050405090304" pitchFamily="18" charset="0"/>
              </a:rPr>
              <a:t>}</a:t>
            </a:r>
            <a:r>
              <a:rPr lang="zh-CN" altLang="en-US" b="1"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A </a:t>
            </a:r>
            <a:r>
              <a:rPr lang="en-US" altLang="zh-CN" b="1" dirty="0">
                <a:latin typeface="Times New Roman" panose="02020503050405090304" pitchFamily="18" charset="0"/>
                <a:cs typeface="Times New Roman" panose="02020503050405090304" pitchFamily="18" charset="0"/>
              </a:rPr>
              <a:t>= { </a:t>
            </a:r>
            <a:r>
              <a:rPr lang="en-US" altLang="zh-CN" b="1" i="1" dirty="0">
                <a:latin typeface="Times New Roman" panose="02020503050405090304" pitchFamily="18" charset="0"/>
                <a:cs typeface="Times New Roman" panose="02020503050405090304" pitchFamily="18" charset="0"/>
              </a:rPr>
              <a:t>i</a:t>
            </a:r>
            <a:r>
              <a:rPr lang="en-US" altLang="zh-CN" b="1" baseline="-25000" dirty="0">
                <a:latin typeface="Times New Roman" panose="02020503050405090304" pitchFamily="18" charset="0"/>
                <a:cs typeface="Times New Roman" panose="02020503050405090304" pitchFamily="18" charset="0"/>
              </a:rPr>
              <a:t>1</a:t>
            </a:r>
            <a:r>
              <a:rPr lang="en-US" altLang="zh-CN" b="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i</a:t>
            </a:r>
            <a:r>
              <a:rPr lang="en-US" altLang="zh-CN" b="1" baseline="-25000" dirty="0">
                <a:latin typeface="Times New Roman" panose="02020503050405090304" pitchFamily="18" charset="0"/>
                <a:cs typeface="Times New Roman" panose="02020503050405090304" pitchFamily="18" charset="0"/>
              </a:rPr>
              <a:t>2</a:t>
            </a:r>
            <a:r>
              <a:rPr lang="en-US" altLang="zh-CN" b="1" dirty="0">
                <a:latin typeface="Times New Roman" panose="02020503050405090304" pitchFamily="18" charset="0"/>
                <a:cs typeface="Times New Roman" panose="02020503050405090304" pitchFamily="18" charset="0"/>
              </a:rPr>
              <a:t>, … , </a:t>
            </a:r>
            <a:r>
              <a:rPr lang="en-US" altLang="zh-CN" b="1" i="1" dirty="0" err="1">
                <a:latin typeface="Times New Roman" panose="02020503050405090304" pitchFamily="18" charset="0"/>
                <a:cs typeface="Times New Roman" panose="02020503050405090304" pitchFamily="18" charset="0"/>
              </a:rPr>
              <a:t>i</a:t>
            </a:r>
            <a:r>
              <a:rPr lang="en-US" altLang="zh-CN" b="1" baseline="-25000" dirty="0" err="1">
                <a:latin typeface="Times New Roman" panose="02020503050405090304" pitchFamily="18" charset="0"/>
                <a:cs typeface="Times New Roman" panose="02020503050405090304" pitchFamily="18" charset="0"/>
              </a:rPr>
              <a:t>k</a:t>
            </a:r>
            <a:r>
              <a:rPr lang="en-US" altLang="zh-CN" b="1" i="1" dirty="0">
                <a:latin typeface="Times New Roman" panose="02020503050405090304" pitchFamily="18" charset="0"/>
                <a:cs typeface="Times New Roman" panose="02020503050405090304" pitchFamily="18" charset="0"/>
              </a:rPr>
              <a:t> </a:t>
            </a:r>
            <a:r>
              <a:rPr lang="en-US" altLang="zh-CN" b="1" dirty="0">
                <a:latin typeface="Times New Roman" panose="02020503050405090304" pitchFamily="18" charset="0"/>
                <a:cs typeface="Times New Roman" panose="02020503050405090304" pitchFamily="18" charset="0"/>
              </a:rPr>
              <a:t>} </a:t>
            </a:r>
            <a:r>
              <a:rPr lang="en-US" altLang="zh-CN" dirty="0">
                <a:latin typeface="Times New Roman" panose="02020503050405090304" pitchFamily="18" charset="0"/>
                <a:cs typeface="Times New Roman" panose="02020503050405090304" pitchFamily="18" charset="0"/>
              </a:rPr>
              <a:t>∪</a:t>
            </a:r>
            <a:r>
              <a:rPr lang="en-US" altLang="zh-CN" b="1" i="1" dirty="0">
                <a:latin typeface="Times New Roman" panose="02020503050405090304" pitchFamily="18" charset="0"/>
                <a:cs typeface="Times New Roman" panose="02020503050405090304" pitchFamily="18" charset="0"/>
              </a:rPr>
              <a:t>B</a:t>
            </a:r>
            <a:endParaRPr lang="zh-CN" altLang="en-US" dirty="0">
              <a:latin typeface="Times New Roman" panose="02020503050405090304" pitchFamily="18" charset="0"/>
              <a:cs typeface="Times New Roman" panose="02020503050405090304" pitchFamily="18" charset="0"/>
            </a:endParaRPr>
          </a:p>
        </p:txBody>
      </p:sp>
      <p:pic>
        <p:nvPicPr>
          <p:cNvPr id="4" name="图片 3"/>
          <p:cNvPicPr>
            <a:picLocks noChangeAspect="1"/>
          </p:cNvPicPr>
          <p:nvPr/>
        </p:nvPicPr>
        <p:blipFill>
          <a:blip r:embed="rId3"/>
          <a:stretch>
            <a:fillRect/>
          </a:stretch>
        </p:blipFill>
        <p:spPr>
          <a:xfrm>
            <a:off x="3592614" y="4464460"/>
            <a:ext cx="6029325" cy="2019300"/>
          </a:xfrm>
          <a:prstGeom prst="rect">
            <a:avLst/>
          </a:prstGeom>
        </p:spPr>
      </p:pic>
      <p:sp>
        <p:nvSpPr>
          <p:cNvPr id="6" name="标题 1"/>
          <p:cNvSpPr>
            <a:spLocks noGrp="1"/>
          </p:cNvSpPr>
          <p:nvPr>
            <p:ph type="title"/>
          </p:nvPr>
        </p:nvSpPr>
        <p:spPr>
          <a:xfrm>
            <a:off x="2597785" y="81915"/>
            <a:ext cx="9301480" cy="470535"/>
          </a:xfrm>
        </p:spPr>
        <p:txBody>
          <a:bodyPr/>
          <a:lstStyle/>
          <a:p>
            <a:r>
              <a:rPr lang="zh-CN" altLang="en-US" dirty="0"/>
              <a:t>Activity arrangement problem of greedy selection algorithm</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sym typeface="+mn-ea"/>
              </a:rPr>
              <a:t>Greedy selection</a:t>
            </a:r>
            <a:endParaRPr lang="zh-CN" altLang="en-US" dirty="0"/>
          </a:p>
        </p:txBody>
      </p:sp>
      <p:sp>
        <p:nvSpPr>
          <p:cNvPr id="3" name="内容占位符 2"/>
          <p:cNvSpPr>
            <a:spLocks noGrp="1"/>
          </p:cNvSpPr>
          <p:nvPr>
            <p:ph idx="1"/>
          </p:nvPr>
        </p:nvSpPr>
        <p:spPr>
          <a:xfrm>
            <a:off x="279481" y="754415"/>
            <a:ext cx="11632335" cy="5349166"/>
          </a:xfrm>
        </p:spPr>
        <p:txBody>
          <a:bodyPr/>
          <a:lstStyle/>
          <a:p>
            <a:pPr>
              <a:lnSpc>
                <a:spcPct val="120000"/>
              </a:lnSpc>
              <a:spcBef>
                <a:spcPts val="0"/>
              </a:spcBef>
              <a:buFont typeface="Wingdings" panose="05000000000000000000" pitchFamily="2" charset="2"/>
              <a:buChar char="Ø"/>
            </a:pPr>
            <a:r>
              <a:rPr lang="en-US" altLang="zh-CN" sz="2400" b="1" dirty="0">
                <a:solidFill>
                  <a:srgbClr val="3907F1"/>
                </a:solidFill>
              </a:rPr>
              <a:t>Learning point</a:t>
            </a:r>
            <a:endParaRPr lang="zh-CN" altLang="en-US" sz="2400" b="1" dirty="0">
              <a:solidFill>
                <a:srgbClr val="3907F1"/>
              </a:solidFill>
            </a:endParaRPr>
          </a:p>
          <a:p>
            <a:pPr>
              <a:lnSpc>
                <a:spcPct val="120000"/>
              </a:lnSpc>
              <a:spcBef>
                <a:spcPts val="0"/>
              </a:spcBef>
              <a:buFont typeface="Wingdings" panose="05000000000000000000" pitchFamily="2" charset="2"/>
              <a:buChar char="Ø"/>
            </a:pPr>
            <a:r>
              <a:rPr lang="zh-CN" altLang="en-US" sz="2400" dirty="0"/>
              <a:t>Understand the concept of greedy algorithms.</a:t>
            </a:r>
          </a:p>
          <a:p>
            <a:pPr>
              <a:lnSpc>
                <a:spcPct val="120000"/>
              </a:lnSpc>
              <a:spcBef>
                <a:spcPts val="0"/>
              </a:spcBef>
              <a:buFont typeface="Wingdings" panose="05000000000000000000" pitchFamily="2" charset="2"/>
              <a:buChar char="Ø"/>
            </a:pPr>
            <a:r>
              <a:rPr lang="zh-CN" altLang="en-US" sz="2400" dirty="0"/>
              <a:t>Master the basics of greedy algorithms</a:t>
            </a:r>
          </a:p>
          <a:p>
            <a:pPr>
              <a:lnSpc>
                <a:spcPct val="120000"/>
              </a:lnSpc>
              <a:spcBef>
                <a:spcPts val="0"/>
              </a:spcBef>
              <a:buFont typeface="Wingdings" panose="05000000000000000000" pitchFamily="2" charset="2"/>
              <a:buChar char="Ø"/>
            </a:pPr>
            <a:r>
              <a:rPr lang="zh-CN" altLang="en-US" sz="2400" dirty="0"/>
              <a:t>(1) optimal substructure property (2) greedy selection property</a:t>
            </a:r>
          </a:p>
          <a:p>
            <a:pPr>
              <a:lnSpc>
                <a:spcPct val="120000"/>
              </a:lnSpc>
              <a:spcBef>
                <a:spcPts val="0"/>
              </a:spcBef>
              <a:buFont typeface="Wingdings" panose="05000000000000000000" pitchFamily="2" charset="2"/>
              <a:buChar char="Ø"/>
            </a:pPr>
            <a:r>
              <a:rPr lang="zh-CN" altLang="en-US" sz="2400" dirty="0"/>
              <a:t>Understand the differences between greedy algorithms and dynamic programming algorithms</a:t>
            </a:r>
          </a:p>
          <a:p>
            <a:pPr>
              <a:lnSpc>
                <a:spcPct val="120000"/>
              </a:lnSpc>
              <a:spcBef>
                <a:spcPts val="0"/>
              </a:spcBef>
              <a:buFont typeface="Wingdings" panose="05000000000000000000" pitchFamily="2" charset="2"/>
              <a:buChar char="Ø"/>
            </a:pPr>
            <a:r>
              <a:rPr lang="zh-CN" altLang="en-US" sz="2400" dirty="0"/>
              <a:t>Understand the general theory of greedy algorithms</a:t>
            </a:r>
          </a:p>
          <a:p>
            <a:pPr>
              <a:lnSpc>
                <a:spcPct val="120000"/>
              </a:lnSpc>
              <a:spcBef>
                <a:spcPts val="0"/>
              </a:spcBef>
              <a:buFont typeface="Wingdings" panose="05000000000000000000" pitchFamily="2" charset="2"/>
              <a:buChar char="Ø"/>
            </a:pPr>
            <a:r>
              <a:rPr lang="zh-CN" altLang="en-US" sz="2400" dirty="0"/>
              <a:t>Learn greedy design strategies by applying examples.</a:t>
            </a:r>
          </a:p>
          <a:p>
            <a:pPr>
              <a:lnSpc>
                <a:spcPct val="120000"/>
              </a:lnSpc>
              <a:spcBef>
                <a:spcPts val="0"/>
              </a:spcBef>
              <a:buFont typeface="Wingdings" panose="05000000000000000000" pitchFamily="2" charset="2"/>
              <a:buChar char="Ø"/>
            </a:pPr>
            <a:r>
              <a:rPr lang="zh-CN" altLang="en-US" sz="2400" dirty="0"/>
              <a:t>(1) </a:t>
            </a:r>
            <a:r>
              <a:rPr lang="en-US" altLang="zh-CN" sz="2400" dirty="0"/>
              <a:t>A</a:t>
            </a:r>
            <a:r>
              <a:rPr lang="zh-CN" altLang="en-US" sz="2400" dirty="0"/>
              <a:t>ctivity arrangement;</a:t>
            </a:r>
          </a:p>
          <a:p>
            <a:pPr>
              <a:lnSpc>
                <a:spcPct val="120000"/>
              </a:lnSpc>
              <a:spcBef>
                <a:spcPts val="0"/>
              </a:spcBef>
              <a:buFont typeface="Wingdings" panose="05000000000000000000" pitchFamily="2" charset="2"/>
              <a:buChar char="Ø"/>
            </a:pPr>
            <a:r>
              <a:rPr lang="zh-CN" altLang="en-US" sz="2400" dirty="0"/>
              <a:t>(2) </a:t>
            </a:r>
            <a:r>
              <a:rPr lang="en-US" altLang="zh-CN" sz="2400" dirty="0"/>
              <a:t>O</a:t>
            </a:r>
            <a:r>
              <a:rPr lang="zh-CN" altLang="en-US" sz="2400" dirty="0"/>
              <a:t>ptimal loading problem;</a:t>
            </a:r>
          </a:p>
          <a:p>
            <a:pPr>
              <a:lnSpc>
                <a:spcPct val="120000"/>
              </a:lnSpc>
              <a:spcBef>
                <a:spcPts val="0"/>
              </a:spcBef>
              <a:buFont typeface="Wingdings" panose="05000000000000000000" pitchFamily="2" charset="2"/>
              <a:buChar char="Ø"/>
            </a:pPr>
            <a:r>
              <a:rPr lang="zh-CN" altLang="en-US" sz="2400" dirty="0"/>
              <a:t>(3) Huffman coding;</a:t>
            </a:r>
          </a:p>
          <a:p>
            <a:pPr>
              <a:lnSpc>
                <a:spcPct val="120000"/>
              </a:lnSpc>
              <a:spcBef>
                <a:spcPts val="0"/>
              </a:spcBef>
              <a:buFont typeface="Wingdings" panose="05000000000000000000" pitchFamily="2" charset="2"/>
              <a:buChar char="Ø"/>
            </a:pPr>
            <a:r>
              <a:rPr lang="zh-CN" altLang="en-US" sz="2400" dirty="0"/>
              <a:t>(4) </a:t>
            </a:r>
            <a:r>
              <a:rPr lang="en-US" altLang="zh-CN" sz="2400" dirty="0"/>
              <a:t>S</a:t>
            </a:r>
            <a:r>
              <a:rPr lang="zh-CN" altLang="en-US" sz="2400" dirty="0"/>
              <a:t>ingle-source shortest path;</a:t>
            </a:r>
          </a:p>
          <a:p>
            <a:pPr>
              <a:lnSpc>
                <a:spcPct val="120000"/>
              </a:lnSpc>
              <a:spcBef>
                <a:spcPts val="0"/>
              </a:spcBef>
              <a:buFont typeface="Wingdings" panose="05000000000000000000" pitchFamily="2" charset="2"/>
              <a:buChar char="Ø"/>
            </a:pPr>
            <a:r>
              <a:rPr lang="zh-CN" altLang="en-US" sz="2400" dirty="0"/>
              <a:t>(5) </a:t>
            </a:r>
            <a:r>
              <a:rPr lang="en-US" altLang="zh-CN" sz="2400" dirty="0"/>
              <a:t>M</a:t>
            </a:r>
            <a:r>
              <a:rPr lang="zh-CN" altLang="en-US" sz="2400" dirty="0"/>
              <a:t>inimum spanning tree;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lnSpc>
                <a:spcPct val="150000"/>
              </a:lnSpc>
              <a:spcBef>
                <a:spcPts val="0"/>
              </a:spcBef>
            </a:pPr>
            <a:r>
              <a:rPr lang="en-US" altLang="zh-CN" sz="2800" b="1" i="1" dirty="0">
                <a:latin typeface="Times New Roman" panose="02020503050405090304" pitchFamily="18" charset="0"/>
                <a:cs typeface="Times New Roman" panose="02020503050405090304" pitchFamily="18" charset="0"/>
              </a:rPr>
              <a:t>B</a:t>
            </a:r>
            <a:r>
              <a:rPr lang="zh-CN" altLang="en-US" sz="2800" dirty="0">
                <a:latin typeface="Times New Roman" panose="02020503050405090304" pitchFamily="18" charset="0"/>
                <a:cs typeface="Times New Roman" panose="02020503050405090304" pitchFamily="18" charset="0"/>
              </a:rPr>
              <a:t>是</a:t>
            </a:r>
            <a:r>
              <a:rPr lang="en-US" altLang="zh-CN" sz="2800" b="1" i="1" dirty="0">
                <a:latin typeface="Times New Roman" panose="02020503050405090304" pitchFamily="18" charset="0"/>
                <a:cs typeface="Times New Roman" panose="02020503050405090304" pitchFamily="18" charset="0"/>
              </a:rPr>
              <a:t>S</a:t>
            </a:r>
            <a:r>
              <a:rPr lang="en-US" altLang="zh-CN" sz="2800" b="1" i="1" dirty="0">
                <a:latin typeface="Times New Roman" panose="02020503050405090304" pitchFamily="18" charset="0"/>
                <a:cs typeface="Times New Roman" panose="02020503050405090304" pitchFamily="18" charset="0"/>
                <a:sym typeface="+mn-ea"/>
              </a:rPr>
              <a:t>’</a:t>
            </a:r>
            <a:r>
              <a:rPr lang="zh-CN" altLang="en-US" sz="2800" dirty="0">
                <a:latin typeface="Times New Roman" panose="02020503050405090304" pitchFamily="18" charset="0"/>
                <a:cs typeface="Times New Roman" panose="02020503050405090304" pitchFamily="18" charset="0"/>
              </a:rPr>
              <a:t>的最优解（若不然</a:t>
            </a:r>
            <a:r>
              <a:rPr lang="en-US" altLang="zh-CN" sz="2800" b="1" dirty="0">
                <a:latin typeface="Times New Roman" panose="02020503050405090304" pitchFamily="18" charset="0"/>
                <a:cs typeface="Times New Roman" panose="02020503050405090304" pitchFamily="18" charset="0"/>
              </a:rPr>
              <a:t>, </a:t>
            </a:r>
            <a:r>
              <a:rPr lang="en-US" altLang="zh-CN" sz="2800" b="1" i="1" dirty="0">
                <a:latin typeface="Times New Roman" panose="02020503050405090304" pitchFamily="18" charset="0"/>
                <a:cs typeface="Times New Roman" panose="02020503050405090304" pitchFamily="18" charset="0"/>
              </a:rPr>
              <a:t>S’ </a:t>
            </a:r>
            <a:r>
              <a:rPr lang="zh-CN" altLang="en-US" sz="2800" dirty="0">
                <a:latin typeface="Times New Roman" panose="02020503050405090304" pitchFamily="18" charset="0"/>
                <a:cs typeface="Times New Roman" panose="02020503050405090304" pitchFamily="18" charset="0"/>
              </a:rPr>
              <a:t>的最优解为</a:t>
            </a:r>
            <a:r>
              <a:rPr lang="en-US" altLang="zh-CN" sz="2800" b="1" i="1" dirty="0">
                <a:latin typeface="Times New Roman" panose="02020503050405090304" pitchFamily="18" charset="0"/>
                <a:cs typeface="Times New Roman" panose="02020503050405090304" pitchFamily="18" charset="0"/>
              </a:rPr>
              <a:t>B*</a:t>
            </a:r>
            <a:r>
              <a:rPr lang="en-US" altLang="zh-CN" sz="2800" b="1" dirty="0">
                <a:latin typeface="Times New Roman" panose="02020503050405090304" pitchFamily="18" charset="0"/>
                <a:cs typeface="Times New Roman" panose="02020503050405090304" pitchFamily="18" charset="0"/>
              </a:rPr>
              <a:t>, </a:t>
            </a:r>
            <a:r>
              <a:rPr lang="en-US" altLang="zh-CN" sz="2800" b="1" i="1" dirty="0">
                <a:latin typeface="Times New Roman" panose="02020503050405090304" pitchFamily="18" charset="0"/>
                <a:cs typeface="Times New Roman" panose="02020503050405090304" pitchFamily="18" charset="0"/>
              </a:rPr>
              <a:t>B*</a:t>
            </a:r>
            <a:r>
              <a:rPr lang="zh-CN" altLang="en-US" sz="2800" dirty="0">
                <a:latin typeface="Times New Roman" panose="02020503050405090304" pitchFamily="18" charset="0"/>
                <a:cs typeface="Times New Roman" panose="02020503050405090304" pitchFamily="18" charset="0"/>
              </a:rPr>
              <a:t>的活动比</a:t>
            </a:r>
            <a:r>
              <a:rPr lang="en-US" altLang="zh-CN" sz="2800" b="1" i="1" dirty="0">
                <a:latin typeface="Times New Roman" panose="02020503050405090304" pitchFamily="18" charset="0"/>
                <a:cs typeface="Times New Roman" panose="02020503050405090304" pitchFamily="18" charset="0"/>
              </a:rPr>
              <a:t>B</a:t>
            </a:r>
            <a:r>
              <a:rPr lang="zh-CN" altLang="en-US" sz="2800" dirty="0">
                <a:latin typeface="Times New Roman" panose="02020503050405090304" pitchFamily="18" charset="0"/>
                <a:cs typeface="Times New Roman" panose="02020503050405090304" pitchFamily="18" charset="0"/>
              </a:rPr>
              <a:t>多，那么</a:t>
            </a:r>
            <a:r>
              <a:rPr lang="en-US" altLang="zh-CN" sz="2800" b="1" i="1" dirty="0">
                <a:latin typeface="Times New Roman" panose="02020503050405090304" pitchFamily="18" charset="0"/>
                <a:cs typeface="Times New Roman" panose="02020503050405090304" pitchFamily="18" charset="0"/>
              </a:rPr>
              <a:t>B*</a:t>
            </a:r>
            <a:r>
              <a:rPr lang="en-US" altLang="zh-CN" sz="2800"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{1,</a:t>
            </a:r>
            <a:r>
              <a:rPr lang="en-US" altLang="zh-CN" sz="2800" b="1" i="1" dirty="0">
                <a:latin typeface="Times New Roman" panose="02020503050405090304" pitchFamily="18" charset="0"/>
                <a:cs typeface="Times New Roman" panose="02020503050405090304" pitchFamily="18" charset="0"/>
              </a:rPr>
              <a:t>i</a:t>
            </a:r>
            <a:r>
              <a:rPr lang="en-US" altLang="zh-CN" sz="2800" b="1" baseline="-25000" dirty="0">
                <a:latin typeface="Times New Roman" panose="02020503050405090304" pitchFamily="18" charset="0"/>
                <a:cs typeface="Times New Roman" panose="02020503050405090304" pitchFamily="18" charset="0"/>
              </a:rPr>
              <a:t>2</a:t>
            </a:r>
            <a:r>
              <a:rPr lang="en-US" altLang="zh-CN" sz="2800" b="1" dirty="0">
                <a:latin typeface="Times New Roman" panose="02020503050405090304" pitchFamily="18" charset="0"/>
                <a:cs typeface="Times New Roman" panose="02020503050405090304" pitchFamily="18" charset="0"/>
              </a:rPr>
              <a:t>,…,</a:t>
            </a:r>
            <a:r>
              <a:rPr lang="en-US" altLang="zh-CN" sz="2800" b="1" i="1" dirty="0" err="1">
                <a:latin typeface="Times New Roman" panose="02020503050405090304" pitchFamily="18" charset="0"/>
                <a:cs typeface="Times New Roman" panose="02020503050405090304" pitchFamily="18" charset="0"/>
              </a:rPr>
              <a:t>i</a:t>
            </a:r>
            <a:r>
              <a:rPr lang="en-US" altLang="zh-CN" sz="2800" b="1" baseline="-25000" dirty="0" err="1">
                <a:latin typeface="Times New Roman" panose="02020503050405090304" pitchFamily="18" charset="0"/>
                <a:cs typeface="Times New Roman" panose="02020503050405090304" pitchFamily="18" charset="0"/>
              </a:rPr>
              <a:t>k</a:t>
            </a:r>
            <a:r>
              <a:rPr lang="en-US" altLang="zh-CN" sz="2800" b="1" i="1" dirty="0">
                <a:latin typeface="Times New Roman" panose="02020503050405090304" pitchFamily="18" charset="0"/>
                <a:cs typeface="Times New Roman" panose="02020503050405090304" pitchFamily="18" charset="0"/>
              </a:rPr>
              <a:t> </a:t>
            </a:r>
            <a:r>
              <a:rPr lang="en-US" altLang="zh-CN" sz="2800" b="1" dirty="0">
                <a:latin typeface="Times New Roman" panose="02020503050405090304" pitchFamily="18" charset="0"/>
                <a:cs typeface="Times New Roman" panose="02020503050405090304" pitchFamily="18" charset="0"/>
              </a:rPr>
              <a:t>}</a:t>
            </a:r>
            <a:r>
              <a:rPr lang="zh-CN" altLang="en-US" sz="2800" dirty="0">
                <a:latin typeface="Times New Roman" panose="02020503050405090304" pitchFamily="18" charset="0"/>
                <a:cs typeface="Times New Roman" panose="02020503050405090304" pitchFamily="18" charset="0"/>
              </a:rPr>
              <a:t>是</a:t>
            </a:r>
            <a:r>
              <a:rPr lang="en-US" altLang="zh-CN" sz="2800" b="1" i="1" dirty="0">
                <a:latin typeface="Times New Roman" panose="02020503050405090304" pitchFamily="18" charset="0"/>
                <a:cs typeface="Times New Roman" panose="02020503050405090304" pitchFamily="18" charset="0"/>
              </a:rPr>
              <a:t>S </a:t>
            </a:r>
            <a:r>
              <a:rPr lang="zh-CN" altLang="en-US" sz="2800" dirty="0">
                <a:latin typeface="Times New Roman" panose="02020503050405090304" pitchFamily="18" charset="0"/>
                <a:cs typeface="Times New Roman" panose="02020503050405090304" pitchFamily="18" charset="0"/>
              </a:rPr>
              <a:t>的最优解，且比</a:t>
            </a:r>
            <a:r>
              <a:rPr lang="en-US" altLang="zh-CN" sz="2800" b="1" i="1" dirty="0">
                <a:latin typeface="Times New Roman" panose="02020503050405090304" pitchFamily="18" charset="0"/>
                <a:cs typeface="Times New Roman" panose="02020503050405090304" pitchFamily="18" charset="0"/>
              </a:rPr>
              <a:t>A</a:t>
            </a:r>
            <a:r>
              <a:rPr lang="zh-CN" altLang="en-US" sz="2800" dirty="0">
                <a:latin typeface="Times New Roman" panose="02020503050405090304" pitchFamily="18" charset="0"/>
                <a:cs typeface="Times New Roman" panose="02020503050405090304" pitchFamily="18" charset="0"/>
              </a:rPr>
              <a:t>的活动多</a:t>
            </a:r>
            <a:r>
              <a:rPr lang="zh-CN" altLang="en-US" sz="2800" b="1" dirty="0">
                <a:latin typeface="Times New Roman" panose="02020503050405090304" pitchFamily="18" charset="0"/>
                <a:cs typeface="Times New Roman" panose="02020503050405090304" pitchFamily="18" charset="0"/>
              </a:rPr>
              <a:t>，</a:t>
            </a:r>
            <a:r>
              <a:rPr lang="zh-CN" altLang="en-US" sz="2800" dirty="0">
                <a:latin typeface="Times New Roman" panose="02020503050405090304" pitchFamily="18" charset="0"/>
                <a:cs typeface="Times New Roman" panose="02020503050405090304" pitchFamily="18" charset="0"/>
              </a:rPr>
              <a:t>与</a:t>
            </a:r>
            <a:r>
              <a:rPr lang="en-US" altLang="zh-CN" sz="2800" b="1" i="1" dirty="0">
                <a:latin typeface="Times New Roman" panose="02020503050405090304" pitchFamily="18" charset="0"/>
                <a:cs typeface="Times New Roman" panose="02020503050405090304" pitchFamily="18" charset="0"/>
              </a:rPr>
              <a:t>A </a:t>
            </a:r>
            <a:r>
              <a:rPr lang="zh-CN" altLang="en-US" sz="2800" dirty="0">
                <a:latin typeface="Times New Roman" panose="02020503050405090304" pitchFamily="18" charset="0"/>
                <a:cs typeface="Times New Roman" panose="02020503050405090304" pitchFamily="18" charset="0"/>
              </a:rPr>
              <a:t>的最优性矛盾）</a:t>
            </a:r>
            <a:endParaRPr lang="en-US" altLang="zh-CN" sz="2800" dirty="0">
              <a:latin typeface="Times New Roman" panose="02020503050405090304" pitchFamily="18" charset="0"/>
              <a:cs typeface="Times New Roman" panose="02020503050405090304" pitchFamily="18" charset="0"/>
            </a:endParaRPr>
          </a:p>
          <a:p>
            <a:pPr marL="0" indent="0" algn="just">
              <a:lnSpc>
                <a:spcPct val="150000"/>
              </a:lnSpc>
              <a:spcBef>
                <a:spcPts val="0"/>
              </a:spcBef>
              <a:buNone/>
            </a:pPr>
            <a:endParaRPr lang="en-US" altLang="zh-CN" sz="2800" dirty="0">
              <a:latin typeface="Times New Roman" panose="02020503050405090304" pitchFamily="18" charset="0"/>
              <a:cs typeface="Times New Roman" panose="02020503050405090304" pitchFamily="18" charset="0"/>
            </a:endParaRPr>
          </a:p>
          <a:p>
            <a:pPr marL="0" indent="0" algn="just">
              <a:lnSpc>
                <a:spcPct val="150000"/>
              </a:lnSpc>
              <a:spcBef>
                <a:spcPts val="0"/>
              </a:spcBef>
              <a:buNone/>
            </a:pPr>
            <a:endParaRPr lang="en-US" altLang="zh-CN" sz="2800" dirty="0">
              <a:latin typeface="Times New Roman" panose="02020503050405090304" pitchFamily="18" charset="0"/>
              <a:cs typeface="Times New Roman" panose="02020503050405090304" pitchFamily="18" charset="0"/>
            </a:endParaRPr>
          </a:p>
          <a:p>
            <a:pPr marL="0" indent="0" algn="just">
              <a:lnSpc>
                <a:spcPct val="150000"/>
              </a:lnSpc>
              <a:spcBef>
                <a:spcPts val="0"/>
              </a:spcBef>
              <a:buNone/>
            </a:pPr>
            <a:endParaRPr lang="en-US" altLang="zh-CN" sz="2800" dirty="0">
              <a:latin typeface="Times New Roman" panose="02020503050405090304" pitchFamily="18" charset="0"/>
              <a:cs typeface="Times New Roman" panose="02020503050405090304" pitchFamily="18" charset="0"/>
            </a:endParaRPr>
          </a:p>
          <a:p>
            <a:pPr marL="0" indent="0" algn="just">
              <a:lnSpc>
                <a:spcPct val="150000"/>
              </a:lnSpc>
              <a:spcBef>
                <a:spcPts val="0"/>
              </a:spcBef>
              <a:buNone/>
            </a:pPr>
            <a:endParaRPr lang="en-US" altLang="zh-CN" sz="2800" dirty="0">
              <a:latin typeface="Times New Roman" panose="02020503050405090304" pitchFamily="18" charset="0"/>
              <a:cs typeface="Times New Roman" panose="02020503050405090304" pitchFamily="18" charset="0"/>
            </a:endParaRPr>
          </a:p>
          <a:p>
            <a:pPr algn="just">
              <a:lnSpc>
                <a:spcPct val="150000"/>
              </a:lnSpc>
              <a:spcBef>
                <a:spcPts val="0"/>
              </a:spcBef>
            </a:pPr>
            <a:r>
              <a:rPr lang="zh-CN" altLang="en-US" sz="2800" dirty="0">
                <a:latin typeface="Times New Roman" panose="02020503050405090304" pitchFamily="18" charset="0"/>
                <a:cs typeface="Times New Roman" panose="02020503050405090304" pitchFamily="18" charset="0"/>
              </a:rPr>
              <a:t>将</a:t>
            </a:r>
            <a:r>
              <a:rPr lang="en-US" altLang="zh-CN" sz="2800" b="1" i="1" dirty="0">
                <a:latin typeface="Times New Roman" panose="02020503050405090304" pitchFamily="18" charset="0"/>
                <a:cs typeface="Times New Roman" panose="02020503050405090304" pitchFamily="18" charset="0"/>
              </a:rPr>
              <a:t>S' </a:t>
            </a:r>
            <a:r>
              <a:rPr lang="zh-CN" altLang="en-US" sz="2800" dirty="0">
                <a:latin typeface="Times New Roman" panose="02020503050405090304" pitchFamily="18" charset="0"/>
                <a:cs typeface="Times New Roman" panose="02020503050405090304" pitchFamily="18" charset="0"/>
              </a:rPr>
              <a:t>看成子问题，根据归纳基础，存在</a:t>
            </a:r>
            <a:r>
              <a:rPr lang="en-US" altLang="zh-CN" sz="2800" b="1" i="1" dirty="0">
                <a:latin typeface="Times New Roman" panose="02020503050405090304" pitchFamily="18" charset="0"/>
                <a:cs typeface="Times New Roman" panose="02020503050405090304" pitchFamily="18" charset="0"/>
              </a:rPr>
              <a:t>S' </a:t>
            </a:r>
            <a:r>
              <a:rPr lang="zh-CN" altLang="en-US" sz="2800" dirty="0">
                <a:latin typeface="Times New Roman" panose="02020503050405090304" pitchFamily="18" charset="0"/>
                <a:cs typeface="Times New Roman" panose="02020503050405090304" pitchFamily="18" charset="0"/>
              </a:rPr>
              <a:t>的最优解</a:t>
            </a:r>
            <a:r>
              <a:rPr lang="en-US" altLang="zh-CN" sz="2800" b="1" i="1" dirty="0">
                <a:latin typeface="Times New Roman" panose="02020503050405090304" pitchFamily="18" charset="0"/>
                <a:cs typeface="Times New Roman" panose="02020503050405090304" pitchFamily="18" charset="0"/>
              </a:rPr>
              <a:t>B' </a:t>
            </a:r>
            <a:r>
              <a:rPr lang="zh-CN" altLang="en-US" sz="2800" dirty="0">
                <a:latin typeface="Times New Roman" panose="02020503050405090304" pitchFamily="18" charset="0"/>
                <a:cs typeface="Times New Roman" panose="02020503050405090304" pitchFamily="18" charset="0"/>
              </a:rPr>
              <a:t>有</a:t>
            </a:r>
            <a:r>
              <a:rPr lang="en-US" altLang="zh-CN" sz="2800" b="1" i="1" dirty="0">
                <a:latin typeface="Times New Roman" panose="02020503050405090304" pitchFamily="18" charset="0"/>
                <a:cs typeface="Times New Roman" panose="02020503050405090304" pitchFamily="18" charset="0"/>
              </a:rPr>
              <a:t>S' </a:t>
            </a:r>
            <a:r>
              <a:rPr lang="zh-CN" altLang="en-US" sz="2800" dirty="0">
                <a:latin typeface="Times New Roman" panose="02020503050405090304" pitchFamily="18" charset="0"/>
                <a:cs typeface="Times New Roman" panose="02020503050405090304" pitchFamily="18" charset="0"/>
              </a:rPr>
              <a:t>中的第一个活动</a:t>
            </a:r>
            <a:r>
              <a:rPr lang="en-US" altLang="zh-CN" sz="2800" b="1" i="1" dirty="0">
                <a:latin typeface="Times New Roman" panose="02020503050405090304" pitchFamily="18" charset="0"/>
                <a:cs typeface="Times New Roman" panose="02020503050405090304" pitchFamily="18" charset="0"/>
              </a:rPr>
              <a:t>ik</a:t>
            </a:r>
            <a:r>
              <a:rPr lang="en-US" altLang="zh-CN" sz="2800" b="1" dirty="0">
                <a:latin typeface="Times New Roman" panose="02020503050405090304" pitchFamily="18" charset="0"/>
                <a:cs typeface="Times New Roman" panose="02020503050405090304" pitchFamily="18" charset="0"/>
              </a:rPr>
              <a:t>+1, </a:t>
            </a:r>
            <a:r>
              <a:rPr lang="zh-CN" altLang="en-US" sz="2800" dirty="0">
                <a:latin typeface="Times New Roman" panose="02020503050405090304" pitchFamily="18" charset="0"/>
                <a:cs typeface="Times New Roman" panose="02020503050405090304" pitchFamily="18" charset="0"/>
              </a:rPr>
              <a:t>且</a:t>
            </a:r>
            <a:r>
              <a:rPr lang="en-US" altLang="zh-CN" sz="2800" b="1" dirty="0">
                <a:latin typeface="Times New Roman" panose="02020503050405090304" pitchFamily="18" charset="0"/>
                <a:cs typeface="Times New Roman" panose="02020503050405090304" pitchFamily="18" charset="0"/>
              </a:rPr>
              <a:t>|</a:t>
            </a:r>
            <a:r>
              <a:rPr lang="en-US" altLang="zh-CN" sz="2800" b="1" i="1" dirty="0">
                <a:latin typeface="Times New Roman" panose="02020503050405090304" pitchFamily="18" charset="0"/>
                <a:cs typeface="Times New Roman" panose="02020503050405090304" pitchFamily="18" charset="0"/>
              </a:rPr>
              <a:t>B'</a:t>
            </a:r>
            <a:r>
              <a:rPr lang="en-US" altLang="zh-CN" sz="2800" b="1" dirty="0">
                <a:latin typeface="Times New Roman" panose="02020503050405090304" pitchFamily="18" charset="0"/>
                <a:cs typeface="Times New Roman" panose="02020503050405090304" pitchFamily="18" charset="0"/>
              </a:rPr>
              <a:t>| = |</a:t>
            </a:r>
            <a:r>
              <a:rPr lang="en-US" altLang="zh-CN" sz="2800" b="1" i="1" dirty="0">
                <a:latin typeface="Times New Roman" panose="02020503050405090304" pitchFamily="18" charset="0"/>
                <a:cs typeface="Times New Roman" panose="02020503050405090304" pitchFamily="18" charset="0"/>
              </a:rPr>
              <a:t>B</a:t>
            </a:r>
            <a:r>
              <a:rPr lang="en-US" altLang="zh-CN" sz="2800" b="1"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于是</a:t>
            </a:r>
            <a:r>
              <a:rPr lang="en-US" altLang="zh-CN" sz="2800" b="1" dirty="0">
                <a:latin typeface="Times New Roman" panose="02020503050405090304" pitchFamily="18" charset="0"/>
                <a:cs typeface="Times New Roman" panose="02020503050405090304" pitchFamily="18" charset="0"/>
              </a:rPr>
              <a:t>{ </a:t>
            </a:r>
            <a:r>
              <a:rPr lang="en-US" altLang="zh-CN" sz="2800" b="1" i="1" dirty="0">
                <a:latin typeface="Times New Roman" panose="02020503050405090304" pitchFamily="18" charset="0"/>
                <a:cs typeface="Times New Roman" panose="02020503050405090304" pitchFamily="18" charset="0"/>
              </a:rPr>
              <a:t>i</a:t>
            </a:r>
            <a:r>
              <a:rPr lang="en-US" altLang="zh-CN" sz="2800" b="1" dirty="0">
                <a:latin typeface="Times New Roman" panose="02020503050405090304" pitchFamily="18" charset="0"/>
                <a:cs typeface="Times New Roman" panose="02020503050405090304" pitchFamily="18" charset="0"/>
              </a:rPr>
              <a:t>1, </a:t>
            </a:r>
            <a:r>
              <a:rPr lang="en-US" altLang="zh-CN" sz="2800" b="1" i="1" dirty="0">
                <a:latin typeface="Times New Roman" panose="02020503050405090304" pitchFamily="18" charset="0"/>
                <a:cs typeface="Times New Roman" panose="02020503050405090304" pitchFamily="18" charset="0"/>
              </a:rPr>
              <a:t>i</a:t>
            </a:r>
            <a:r>
              <a:rPr lang="en-US" altLang="zh-CN" sz="2800" b="1" dirty="0">
                <a:latin typeface="Times New Roman" panose="02020503050405090304" pitchFamily="18" charset="0"/>
                <a:cs typeface="Times New Roman" panose="02020503050405090304" pitchFamily="18" charset="0"/>
              </a:rPr>
              <a:t>2, ... , </a:t>
            </a:r>
            <a:r>
              <a:rPr lang="en-US" altLang="zh-CN" sz="2800" b="1" i="1" dirty="0" err="1">
                <a:latin typeface="Times New Roman" panose="02020503050405090304" pitchFamily="18" charset="0"/>
                <a:cs typeface="Times New Roman" panose="02020503050405090304" pitchFamily="18" charset="0"/>
              </a:rPr>
              <a:t>ik</a:t>
            </a:r>
            <a:r>
              <a:rPr lang="en-US" altLang="zh-CN" sz="2800" b="1" dirty="0">
                <a:latin typeface="Times New Roman" panose="02020503050405090304" pitchFamily="18" charset="0"/>
                <a:cs typeface="Times New Roman" panose="02020503050405090304" pitchFamily="18" charset="0"/>
              </a:rPr>
              <a:t>} </a:t>
            </a:r>
            <a:r>
              <a:rPr lang="en-US" altLang="zh-CN" sz="2800" dirty="0">
                <a:latin typeface="Times New Roman" panose="02020503050405090304" pitchFamily="18" charset="0"/>
                <a:cs typeface="Times New Roman" panose="02020503050405090304" pitchFamily="18" charset="0"/>
              </a:rPr>
              <a:t>∪</a:t>
            </a:r>
            <a:r>
              <a:rPr lang="en-US" altLang="zh-CN" sz="2800" b="1" i="1" dirty="0">
                <a:latin typeface="Times New Roman" panose="02020503050405090304" pitchFamily="18" charset="0"/>
                <a:cs typeface="Times New Roman" panose="02020503050405090304" pitchFamily="18" charset="0"/>
              </a:rPr>
              <a:t>B</a:t>
            </a:r>
            <a:r>
              <a:rPr lang="en-US" altLang="zh-CN" sz="2800" b="1" dirty="0">
                <a:latin typeface="Times New Roman" panose="02020503050405090304" pitchFamily="18" charset="0"/>
                <a:cs typeface="Times New Roman" panose="02020503050405090304" pitchFamily="18" charset="0"/>
              </a:rPr>
              <a:t>'</a:t>
            </a:r>
            <a:r>
              <a:rPr lang="nl-NL" altLang="zh-CN" sz="2800" b="1" dirty="0">
                <a:latin typeface="Times New Roman" panose="02020503050405090304" pitchFamily="18" charset="0"/>
                <a:cs typeface="Times New Roman" panose="02020503050405090304" pitchFamily="18" charset="0"/>
              </a:rPr>
              <a:t>= { </a:t>
            </a:r>
            <a:r>
              <a:rPr lang="nl-NL" altLang="zh-CN" sz="2800" b="1" i="1" dirty="0">
                <a:latin typeface="Times New Roman" panose="02020503050405090304" pitchFamily="18" charset="0"/>
                <a:cs typeface="Times New Roman" panose="02020503050405090304" pitchFamily="18" charset="0"/>
              </a:rPr>
              <a:t>i</a:t>
            </a:r>
            <a:r>
              <a:rPr lang="nl-NL" altLang="zh-CN" sz="2800" b="1" dirty="0">
                <a:latin typeface="Times New Roman" panose="02020503050405090304" pitchFamily="18" charset="0"/>
                <a:cs typeface="Times New Roman" panose="02020503050405090304" pitchFamily="18" charset="0"/>
              </a:rPr>
              <a:t>1, </a:t>
            </a:r>
            <a:r>
              <a:rPr lang="nl-NL" altLang="zh-CN" sz="2800" b="1" i="1" dirty="0">
                <a:latin typeface="Times New Roman" panose="02020503050405090304" pitchFamily="18" charset="0"/>
                <a:cs typeface="Times New Roman" panose="02020503050405090304" pitchFamily="18" charset="0"/>
              </a:rPr>
              <a:t>i</a:t>
            </a:r>
            <a:r>
              <a:rPr lang="nl-NL" altLang="zh-CN" sz="2800" b="1" dirty="0">
                <a:latin typeface="Times New Roman" panose="02020503050405090304" pitchFamily="18" charset="0"/>
                <a:cs typeface="Times New Roman" panose="02020503050405090304" pitchFamily="18" charset="0"/>
              </a:rPr>
              <a:t>2, ... , </a:t>
            </a:r>
            <a:r>
              <a:rPr lang="nl-NL" altLang="zh-CN" sz="2800" b="1" i="1" dirty="0">
                <a:latin typeface="Times New Roman" panose="02020503050405090304" pitchFamily="18" charset="0"/>
                <a:cs typeface="Times New Roman" panose="02020503050405090304" pitchFamily="18" charset="0"/>
              </a:rPr>
              <a:t>ik</a:t>
            </a:r>
            <a:r>
              <a:rPr lang="nl-NL" altLang="zh-CN" sz="2800" b="1" dirty="0">
                <a:latin typeface="Times New Roman" panose="02020503050405090304" pitchFamily="18" charset="0"/>
                <a:cs typeface="Times New Roman" panose="02020503050405090304" pitchFamily="18" charset="0"/>
              </a:rPr>
              <a:t>, </a:t>
            </a:r>
            <a:r>
              <a:rPr lang="nl-NL" altLang="zh-CN" sz="2800" b="1" i="1" dirty="0">
                <a:latin typeface="Times New Roman" panose="02020503050405090304" pitchFamily="18" charset="0"/>
                <a:cs typeface="Times New Roman" panose="02020503050405090304" pitchFamily="18" charset="0"/>
              </a:rPr>
              <a:t>ik</a:t>
            </a:r>
            <a:r>
              <a:rPr lang="nl-NL" altLang="zh-CN" sz="2800" b="1" dirty="0">
                <a:latin typeface="Times New Roman" panose="02020503050405090304" pitchFamily="18" charset="0"/>
                <a:cs typeface="Times New Roman" panose="02020503050405090304" pitchFamily="18" charset="0"/>
              </a:rPr>
              <a:t>+1 } </a:t>
            </a:r>
            <a:r>
              <a:rPr lang="nl-NL" altLang="zh-CN" sz="2800" dirty="0">
                <a:latin typeface="Times New Roman" panose="02020503050405090304" pitchFamily="18" charset="0"/>
                <a:cs typeface="Times New Roman" panose="02020503050405090304" pitchFamily="18" charset="0"/>
              </a:rPr>
              <a:t>∪</a:t>
            </a:r>
            <a:r>
              <a:rPr lang="nl-NL" altLang="zh-CN" sz="2800" b="1" dirty="0">
                <a:latin typeface="Times New Roman" panose="02020503050405090304" pitchFamily="18" charset="0"/>
                <a:cs typeface="Times New Roman" panose="02020503050405090304" pitchFamily="18" charset="0"/>
              </a:rPr>
              <a:t>( </a:t>
            </a:r>
            <a:r>
              <a:rPr lang="nl-NL" altLang="zh-CN" sz="2800" b="1" i="1" dirty="0">
                <a:latin typeface="Times New Roman" panose="02020503050405090304" pitchFamily="18" charset="0"/>
                <a:cs typeface="Times New Roman" panose="02020503050405090304" pitchFamily="18" charset="0"/>
              </a:rPr>
              <a:t>B</a:t>
            </a:r>
            <a:r>
              <a:rPr lang="nl-NL" altLang="zh-CN" sz="2800" b="1" dirty="0">
                <a:latin typeface="Times New Roman" panose="02020503050405090304" pitchFamily="18" charset="0"/>
                <a:cs typeface="Times New Roman" panose="02020503050405090304" pitchFamily="18" charset="0"/>
              </a:rPr>
              <a:t>'</a:t>
            </a:r>
            <a:r>
              <a:rPr lang="nl-NL" altLang="zh-CN" sz="2800" dirty="0">
                <a:latin typeface="Times New Roman" panose="02020503050405090304" pitchFamily="18" charset="0"/>
                <a:cs typeface="Times New Roman" panose="02020503050405090304" pitchFamily="18" charset="0"/>
              </a:rPr>
              <a:t>−</a:t>
            </a:r>
            <a:r>
              <a:rPr lang="nl-NL" altLang="zh-CN" sz="2800" b="1" dirty="0">
                <a:latin typeface="Times New Roman" panose="02020503050405090304" pitchFamily="18" charset="0"/>
                <a:cs typeface="Times New Roman" panose="02020503050405090304" pitchFamily="18" charset="0"/>
              </a:rPr>
              <a:t>{ </a:t>
            </a:r>
            <a:r>
              <a:rPr lang="nl-NL" altLang="zh-CN" sz="2800" b="1" i="1" dirty="0">
                <a:latin typeface="Times New Roman" panose="02020503050405090304" pitchFamily="18" charset="0"/>
                <a:cs typeface="Times New Roman" panose="02020503050405090304" pitchFamily="18" charset="0"/>
              </a:rPr>
              <a:t>ik</a:t>
            </a:r>
            <a:r>
              <a:rPr lang="nl-NL" altLang="zh-CN" sz="2800" b="1" dirty="0">
                <a:latin typeface="Times New Roman" panose="02020503050405090304" pitchFamily="18" charset="0"/>
                <a:cs typeface="Times New Roman" panose="02020503050405090304" pitchFamily="18" charset="0"/>
              </a:rPr>
              <a:t>+1})</a:t>
            </a:r>
            <a:r>
              <a:rPr lang="zh-CN" altLang="en-US" sz="2800" dirty="0">
                <a:latin typeface="Times New Roman" panose="02020503050405090304" pitchFamily="18" charset="0"/>
                <a:cs typeface="Times New Roman" panose="02020503050405090304" pitchFamily="18" charset="0"/>
              </a:rPr>
              <a:t>也是原问题的最优解</a:t>
            </a:r>
          </a:p>
        </p:txBody>
      </p:sp>
      <p:pic>
        <p:nvPicPr>
          <p:cNvPr id="4" name="图片 3"/>
          <p:cNvPicPr>
            <a:picLocks noChangeAspect="1"/>
          </p:cNvPicPr>
          <p:nvPr/>
        </p:nvPicPr>
        <p:blipFill rotWithShape="1">
          <a:blip r:embed="rId3"/>
          <a:srcRect l="3581" t="6339" r="92" b="3735"/>
          <a:stretch>
            <a:fillRect/>
          </a:stretch>
        </p:blipFill>
        <p:spPr>
          <a:xfrm>
            <a:off x="266781" y="2487561"/>
            <a:ext cx="5358581" cy="1966452"/>
          </a:xfrm>
          <a:prstGeom prst="rect">
            <a:avLst/>
          </a:prstGeom>
        </p:spPr>
      </p:pic>
      <p:pic>
        <p:nvPicPr>
          <p:cNvPr id="5" name="图片 4"/>
          <p:cNvPicPr>
            <a:picLocks noChangeAspect="1"/>
          </p:cNvPicPr>
          <p:nvPr/>
        </p:nvPicPr>
        <p:blipFill rotWithShape="1">
          <a:blip r:embed="rId4"/>
          <a:srcRect t="8374" r="1449" b="7125"/>
          <a:stretch>
            <a:fillRect/>
          </a:stretch>
        </p:blipFill>
        <p:spPr>
          <a:xfrm>
            <a:off x="6184483" y="2390787"/>
            <a:ext cx="5155512" cy="2160000"/>
          </a:xfrm>
          <a:prstGeom prst="rect">
            <a:avLst/>
          </a:prstGeom>
        </p:spPr>
      </p:pic>
      <p:sp>
        <p:nvSpPr>
          <p:cNvPr id="7" name="标题 1"/>
          <p:cNvSpPr>
            <a:spLocks noGrp="1"/>
          </p:cNvSpPr>
          <p:nvPr>
            <p:ph type="title"/>
          </p:nvPr>
        </p:nvSpPr>
        <p:spPr>
          <a:xfrm>
            <a:off x="2597785" y="81915"/>
            <a:ext cx="9301480" cy="470535"/>
          </a:xfrm>
        </p:spPr>
        <p:txBody>
          <a:bodyPr/>
          <a:lstStyle/>
          <a:p>
            <a:r>
              <a:rPr lang="zh-CN" altLang="en-US" dirty="0"/>
              <a:t>Activity arrangement problem of greedy selection algorithm</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basic elements of a greedy algorithm</a:t>
            </a:r>
          </a:p>
        </p:txBody>
      </p:sp>
      <p:sp>
        <p:nvSpPr>
          <p:cNvPr id="3" name="内容占位符 2"/>
          <p:cNvSpPr>
            <a:spLocks noGrp="1"/>
          </p:cNvSpPr>
          <p:nvPr>
            <p:ph idx="1"/>
          </p:nvPr>
        </p:nvSpPr>
        <p:spPr/>
        <p:txBody>
          <a:bodyPr/>
          <a:lstStyle/>
          <a:p>
            <a:pPr marL="0" indent="0" algn="just">
              <a:lnSpc>
                <a:spcPct val="150000"/>
              </a:lnSpc>
              <a:spcBef>
                <a:spcPts val="0"/>
              </a:spcBef>
              <a:buFont typeface="Wingdings" panose="05000000000000000000" pitchFamily="2" charset="2"/>
              <a:buNone/>
            </a:pPr>
            <a:r>
              <a:rPr sz="2800" dirty="0"/>
              <a:t>For a specific problem, how do </a:t>
            </a:r>
            <a:r>
              <a:rPr lang="en-US" sz="2800" dirty="0"/>
              <a:t>we</a:t>
            </a:r>
            <a:r>
              <a:rPr sz="2800" dirty="0"/>
              <a:t> know whether a greedy algorithm can be used to solve the problem, and whether </a:t>
            </a:r>
            <a:r>
              <a:rPr lang="en-US" sz="2800" dirty="0"/>
              <a:t>we</a:t>
            </a:r>
            <a:r>
              <a:rPr sz="2800" dirty="0"/>
              <a:t> can get an optimal solution to the problem? It's hard to say.</a:t>
            </a:r>
          </a:p>
          <a:p>
            <a:pPr marL="0" indent="0" algn="just">
              <a:lnSpc>
                <a:spcPct val="150000"/>
              </a:lnSpc>
              <a:spcBef>
                <a:spcPts val="0"/>
              </a:spcBef>
              <a:buFont typeface="Wingdings" panose="05000000000000000000" pitchFamily="2" charset="2"/>
              <a:buNone/>
            </a:pPr>
            <a:endParaRPr sz="2800" dirty="0"/>
          </a:p>
          <a:p>
            <a:pPr marL="0" indent="0" algn="just">
              <a:lnSpc>
                <a:spcPct val="150000"/>
              </a:lnSpc>
              <a:spcBef>
                <a:spcPts val="0"/>
              </a:spcBef>
              <a:buFont typeface="Wingdings" panose="05000000000000000000" pitchFamily="2" charset="2"/>
              <a:buNone/>
            </a:pPr>
            <a:r>
              <a:rPr sz="2800" dirty="0"/>
              <a:t>However, from many problems that can be solved by greedy algorithms, we can see that these problems generally have two important properties: </a:t>
            </a:r>
            <a:r>
              <a:rPr sz="2800" dirty="0">
                <a:solidFill>
                  <a:srgbClr val="FF0000"/>
                </a:solidFill>
              </a:rPr>
              <a:t>greedy </a:t>
            </a:r>
            <a:r>
              <a:rPr lang="en-US" sz="2800" dirty="0">
                <a:solidFill>
                  <a:srgbClr val="FF0000"/>
                </a:solidFill>
              </a:rPr>
              <a:t>choice</a:t>
            </a:r>
            <a:r>
              <a:rPr sz="2800" dirty="0">
                <a:solidFill>
                  <a:srgbClr val="FF0000"/>
                </a:solidFill>
              </a:rPr>
              <a:t> property</a:t>
            </a:r>
            <a:r>
              <a:rPr sz="2800" dirty="0"/>
              <a:t> and </a:t>
            </a:r>
            <a:r>
              <a:rPr sz="2800" dirty="0">
                <a:solidFill>
                  <a:srgbClr val="FF0000"/>
                </a:solidFill>
              </a:rPr>
              <a:t>optimal substructure property</a:t>
            </a:r>
          </a:p>
        </p:txBody>
      </p:sp>
      <p:sp>
        <p:nvSpPr>
          <p:cNvPr id="6" name="文本框 5">
            <a:extLst>
              <a:ext uri="{FF2B5EF4-FFF2-40B4-BE49-F238E27FC236}">
                <a16:creationId xmlns:a16="http://schemas.microsoft.com/office/drawing/2014/main" id="{662E9A36-A911-E346-849B-B72AD8C291E0}"/>
              </a:ext>
            </a:extLst>
          </p:cNvPr>
          <p:cNvSpPr txBox="1"/>
          <p:nvPr/>
        </p:nvSpPr>
        <p:spPr>
          <a:xfrm>
            <a:off x="1971912" y="1352239"/>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具体的</a:t>
            </a:r>
          </a:p>
        </p:txBody>
      </p:sp>
      <p:sp>
        <p:nvSpPr>
          <p:cNvPr id="7" name="文本框 6">
            <a:extLst>
              <a:ext uri="{FF2B5EF4-FFF2-40B4-BE49-F238E27FC236}">
                <a16:creationId xmlns:a16="http://schemas.microsoft.com/office/drawing/2014/main" id="{85AEE241-9D2B-60A6-2111-76A58A52333F}"/>
              </a:ext>
            </a:extLst>
          </p:cNvPr>
          <p:cNvSpPr txBox="1"/>
          <p:nvPr/>
        </p:nvSpPr>
        <p:spPr>
          <a:xfrm>
            <a:off x="6168599" y="5257773"/>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贪心选择性质</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t>Greedy-choice property</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400" dirty="0">
                <a:cs typeface="Times New Roman" panose="02020503050405090304" pitchFamily="18" charset="0"/>
              </a:rPr>
              <a:t>The so-called </a:t>
            </a:r>
            <a:r>
              <a:rPr lang="zh-CN" altLang="en-US" sz="2400" b="1" dirty="0">
                <a:solidFill>
                  <a:srgbClr val="FF0000"/>
                </a:solidFill>
                <a:cs typeface="Times New Roman" panose="02020503050405090304" pitchFamily="18" charset="0"/>
              </a:rPr>
              <a:t>greedy choice property</a:t>
            </a:r>
            <a:r>
              <a:rPr lang="zh-CN" altLang="en-US" sz="2400" dirty="0">
                <a:cs typeface="Times New Roman" panose="02020503050405090304" pitchFamily="18" charset="0"/>
              </a:rPr>
              <a:t> means that the overall optimal solution of the problem can be achieved by a series of local optimal choices, that is, greedy choice. This is the first basic element for greedy algorithms to be feasible, and it is also the main difference between greedy algorithms and dynamic programming algorithms.</a:t>
            </a:r>
          </a:p>
          <a:p>
            <a:pPr marL="0" indent="0">
              <a:lnSpc>
                <a:spcPct val="150000"/>
              </a:lnSpc>
              <a:spcBef>
                <a:spcPts val="0"/>
              </a:spcBef>
              <a:buNone/>
            </a:pPr>
            <a:endParaRPr lang="zh-CN" altLang="en-US" sz="2400" dirty="0">
              <a:cs typeface="Times New Roman" panose="02020503050405090304" pitchFamily="18" charset="0"/>
            </a:endParaRPr>
          </a:p>
        </p:txBody>
      </p:sp>
      <p:sp>
        <p:nvSpPr>
          <p:cNvPr id="4" name="文本框 3">
            <a:extLst>
              <a:ext uri="{FF2B5EF4-FFF2-40B4-BE49-F238E27FC236}">
                <a16:creationId xmlns:a16="http://schemas.microsoft.com/office/drawing/2014/main" id="{D2C2A666-4FCB-5664-CD88-25C3262D3F65}"/>
              </a:ext>
            </a:extLst>
          </p:cNvPr>
          <p:cNvSpPr txBox="1"/>
          <p:nvPr/>
        </p:nvSpPr>
        <p:spPr>
          <a:xfrm>
            <a:off x="3377632" y="1306747"/>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贪心选择性质</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050C6E2-AFF8-8DA7-6237-F95FA302A364}"/>
              </a:ext>
            </a:extLst>
          </p:cNvPr>
          <p:cNvSpPr txBox="1"/>
          <p:nvPr/>
        </p:nvSpPr>
        <p:spPr>
          <a:xfrm>
            <a:off x="3134247" y="2946753"/>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可行的</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t>Greedy-choice property</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400" b="1" dirty="0">
                <a:solidFill>
                  <a:srgbClr val="FF0000"/>
                </a:solidFill>
                <a:cs typeface="Times New Roman" panose="02020503050405090304" pitchFamily="18" charset="0"/>
              </a:rPr>
              <a:t>Dynamic programming algorithms</a:t>
            </a:r>
            <a:r>
              <a:rPr lang="zh-CN" altLang="en-US" sz="2400" dirty="0">
                <a:cs typeface="Times New Roman" panose="02020503050405090304" pitchFamily="18" charset="0"/>
              </a:rPr>
              <a:t> usually solve each subproblem in a </a:t>
            </a:r>
            <a:r>
              <a:rPr lang="zh-CN" altLang="en-US" sz="2400" b="1" dirty="0">
                <a:solidFill>
                  <a:srgbClr val="FF0000"/>
                </a:solidFill>
                <a:cs typeface="Times New Roman" panose="02020503050405090304" pitchFamily="18" charset="0"/>
              </a:rPr>
              <a:t>bottom-up</a:t>
            </a:r>
            <a:r>
              <a:rPr lang="zh-CN" altLang="en-US" sz="2400" dirty="0">
                <a:cs typeface="Times New Roman" panose="02020503050405090304" pitchFamily="18" charset="0"/>
              </a:rPr>
              <a:t> way, while </a:t>
            </a:r>
            <a:r>
              <a:rPr lang="zh-CN" altLang="en-US" sz="2400" b="1" dirty="0">
                <a:solidFill>
                  <a:srgbClr val="0000FF"/>
                </a:solidFill>
                <a:cs typeface="Times New Roman" panose="02020503050405090304" pitchFamily="18" charset="0"/>
              </a:rPr>
              <a:t>greedy algorithms</a:t>
            </a:r>
            <a:r>
              <a:rPr lang="zh-CN" altLang="en-US" sz="2400" dirty="0">
                <a:cs typeface="Times New Roman" panose="02020503050405090304" pitchFamily="18" charset="0"/>
              </a:rPr>
              <a:t> are usually carried out in a </a:t>
            </a:r>
            <a:r>
              <a:rPr lang="zh-CN" altLang="en-US" sz="2400" b="1" dirty="0">
                <a:solidFill>
                  <a:srgbClr val="0000FF"/>
                </a:solidFill>
                <a:cs typeface="Times New Roman" panose="02020503050405090304" pitchFamily="18" charset="0"/>
              </a:rPr>
              <a:t>top-down </a:t>
            </a:r>
            <a:r>
              <a:rPr lang="zh-CN" altLang="en-US" sz="2400" dirty="0">
                <a:cs typeface="Times New Roman" panose="02020503050405090304" pitchFamily="18" charset="0"/>
              </a:rPr>
              <a:t>way, making successive greedy choices in an iterative way. Each greedy choice simplifies the problem to smaller subproblems.</a:t>
            </a:r>
          </a:p>
          <a:p>
            <a:pPr marL="0" indent="0">
              <a:lnSpc>
                <a:spcPct val="150000"/>
              </a:lnSpc>
              <a:spcBef>
                <a:spcPts val="0"/>
              </a:spcBef>
              <a:buNone/>
            </a:pPr>
            <a:endParaRPr lang="zh-CN" altLang="en-US" sz="2400" dirty="0">
              <a:cs typeface="Times New Roman" panose="02020503050405090304" pitchFamily="18" charset="0"/>
            </a:endParaRPr>
          </a:p>
          <a:p>
            <a:pPr marL="0" indent="0">
              <a:lnSpc>
                <a:spcPct val="150000"/>
              </a:lnSpc>
              <a:spcBef>
                <a:spcPts val="0"/>
              </a:spcBef>
              <a:buNone/>
            </a:pPr>
            <a:r>
              <a:rPr lang="zh-CN" altLang="en-US" sz="2400" dirty="0">
                <a:cs typeface="Times New Roman" panose="02020503050405090304" pitchFamily="18" charset="0"/>
              </a:rPr>
              <a:t>For a specific problem, to determine whether it has the greedy choice property, it must be proved that the greedy choice made at each step eventually leads to the overall optimal solution of the problem.</a:t>
            </a:r>
          </a:p>
        </p:txBody>
      </p:sp>
      <p:sp>
        <p:nvSpPr>
          <p:cNvPr id="4" name="文本框 3">
            <a:extLst>
              <a:ext uri="{FF2B5EF4-FFF2-40B4-BE49-F238E27FC236}">
                <a16:creationId xmlns:a16="http://schemas.microsoft.com/office/drawing/2014/main" id="{78A29FFF-629E-2D8F-2B44-384537927769}"/>
              </a:ext>
            </a:extLst>
          </p:cNvPr>
          <p:cNvSpPr txBox="1"/>
          <p:nvPr/>
        </p:nvSpPr>
        <p:spPr>
          <a:xfrm>
            <a:off x="6662193" y="2373547"/>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迭代的</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t>Optimal substructure properties</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800" dirty="0"/>
              <a:t>When the optimal solution of a problem includes the optimal solution of its subproblems, the problem is said to have the </a:t>
            </a:r>
            <a:r>
              <a:rPr lang="zh-CN" altLang="en-US" sz="2800" b="1" dirty="0"/>
              <a:t>optimal substructure property</a:t>
            </a:r>
            <a:r>
              <a:rPr lang="zh-CN" altLang="en-US" sz="2800" dirty="0"/>
              <a:t>. </a:t>
            </a:r>
            <a:endParaRPr lang="en-US" altLang="zh-CN" sz="2800" dirty="0"/>
          </a:p>
          <a:p>
            <a:pPr marL="0" indent="0">
              <a:lnSpc>
                <a:spcPct val="150000"/>
              </a:lnSpc>
              <a:spcBef>
                <a:spcPts val="0"/>
              </a:spcBef>
              <a:buNone/>
            </a:pPr>
            <a:r>
              <a:rPr lang="zh-CN" altLang="en-US" sz="2800" dirty="0"/>
              <a:t>The optimal substructure property of the problem is the </a:t>
            </a:r>
            <a:r>
              <a:rPr lang="zh-CN" altLang="en-US" sz="2800" b="1" dirty="0"/>
              <a:t>key feature</a:t>
            </a:r>
            <a:r>
              <a:rPr lang="zh-CN" altLang="en-US" sz="2800" dirty="0"/>
              <a:t> that can be solved by dynamic programming algorithm or greedy algorithm. </a:t>
            </a:r>
          </a:p>
        </p:txBody>
      </p:sp>
      <p:sp>
        <p:nvSpPr>
          <p:cNvPr id="4" name="文本框 3">
            <a:extLst>
              <a:ext uri="{FF2B5EF4-FFF2-40B4-BE49-F238E27FC236}">
                <a16:creationId xmlns:a16="http://schemas.microsoft.com/office/drawing/2014/main" id="{D18096FF-466D-2CAF-93E2-5CB1E36D7568}"/>
              </a:ext>
            </a:extLst>
          </p:cNvPr>
          <p:cNvSpPr txBox="1"/>
          <p:nvPr/>
        </p:nvSpPr>
        <p:spPr>
          <a:xfrm>
            <a:off x="266781" y="3929392"/>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关键特征</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Classical combinatorial optimization problem</a:t>
            </a:r>
          </a:p>
        </p:txBody>
      </p:sp>
      <p:sp>
        <p:nvSpPr>
          <p:cNvPr id="3" name="内容占位符 2"/>
          <p:cNvSpPr>
            <a:spLocks noGrp="1"/>
          </p:cNvSpPr>
          <p:nvPr>
            <p:ph idx="1"/>
          </p:nvPr>
        </p:nvSpPr>
        <p:spPr/>
        <p:txBody>
          <a:bodyPr/>
          <a:lstStyle/>
          <a:p>
            <a:pPr marL="0" indent="0" algn="just">
              <a:lnSpc>
                <a:spcPct val="150000"/>
              </a:lnSpc>
              <a:spcBef>
                <a:spcPts val="0"/>
              </a:spcBef>
              <a:buNone/>
            </a:pPr>
            <a:r>
              <a:rPr sz="2400" dirty="0"/>
              <a:t>Both greedy algorithms and dynamic programming algorithms require </a:t>
            </a:r>
            <a:r>
              <a:rPr sz="2400" b="1" dirty="0">
                <a:solidFill>
                  <a:srgbClr val="FF0000"/>
                </a:solidFill>
              </a:rPr>
              <a:t>optimal substructure property</a:t>
            </a:r>
            <a:r>
              <a:rPr sz="2400" dirty="0"/>
              <a:t>, which is a common point of the two algorithms. However, should greedy algorithm or dynamic programming algorithm be used to solve the problem with optimal substructure? Can a problem that can be solved by a dynamic programming algorithm also be solved by a greedy algorithm? </a:t>
            </a:r>
            <a:r>
              <a:rPr lang="en-US" sz="2400" dirty="0"/>
              <a:t>Next, we’ll study two classic combinatorial optimization problems to show the main differences between greedy algorithms and dynamic programming algorithms.</a:t>
            </a:r>
            <a:endParaRPr sz="2400" dirty="0"/>
          </a:p>
        </p:txBody>
      </p:sp>
      <p:sp>
        <p:nvSpPr>
          <p:cNvPr id="4" name="文本框 3">
            <a:extLst>
              <a:ext uri="{FF2B5EF4-FFF2-40B4-BE49-F238E27FC236}">
                <a16:creationId xmlns:a16="http://schemas.microsoft.com/office/drawing/2014/main" id="{B3857A10-A77C-C389-69BA-C8BB8EFCAEF3}"/>
              </a:ext>
            </a:extLst>
          </p:cNvPr>
          <p:cNvSpPr txBox="1"/>
          <p:nvPr/>
        </p:nvSpPr>
        <p:spPr>
          <a:xfrm>
            <a:off x="9219713" y="4038574"/>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组合优化问题</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Classical combinatorial optimization problem</a:t>
            </a:r>
          </a:p>
        </p:txBody>
      </p:sp>
      <p:sp>
        <p:nvSpPr>
          <p:cNvPr id="3" name="内容占位符 2"/>
          <p:cNvSpPr>
            <a:spLocks noGrp="1"/>
          </p:cNvSpPr>
          <p:nvPr>
            <p:ph idx="1"/>
          </p:nvPr>
        </p:nvSpPr>
        <p:spPr/>
        <p:txBody>
          <a:bodyPr/>
          <a:lstStyle/>
          <a:p>
            <a:pPr marL="0" indent="0" algn="just">
              <a:lnSpc>
                <a:spcPct val="150000"/>
              </a:lnSpc>
              <a:spcBef>
                <a:spcPts val="0"/>
              </a:spcBef>
              <a:buNone/>
            </a:pPr>
            <a:r>
              <a:rPr sz="2400" b="1" dirty="0"/>
              <a:t>0-1 knapsack problem:</a:t>
            </a:r>
          </a:p>
          <a:p>
            <a:pPr marL="0" indent="0" algn="just">
              <a:lnSpc>
                <a:spcPct val="150000"/>
              </a:lnSpc>
              <a:spcBef>
                <a:spcPts val="0"/>
              </a:spcBef>
              <a:buNone/>
            </a:pPr>
            <a:r>
              <a:rPr sz="2400" dirty="0"/>
              <a:t>Given n items and a knapsack. The weight of item i is </a:t>
            </a:r>
            <a:r>
              <a:rPr sz="2400" b="1" i="1" dirty="0">
                <a:solidFill>
                  <a:srgbClr val="FF0000"/>
                </a:solidFill>
              </a:rPr>
              <a:t>Wi</a:t>
            </a:r>
            <a:r>
              <a:rPr sz="2400" dirty="0"/>
              <a:t>, its value is </a:t>
            </a:r>
            <a:r>
              <a:rPr sz="2400" b="1" i="1" dirty="0">
                <a:solidFill>
                  <a:srgbClr val="FF0000"/>
                </a:solidFill>
              </a:rPr>
              <a:t>Vi</a:t>
            </a:r>
            <a:r>
              <a:rPr sz="2400" dirty="0"/>
              <a:t>, and the capacity of the </a:t>
            </a:r>
            <a:r>
              <a:rPr sz="2400" dirty="0">
                <a:sym typeface="+mn-ea"/>
              </a:rPr>
              <a:t>knapsack</a:t>
            </a:r>
            <a:r>
              <a:rPr sz="2400" dirty="0"/>
              <a:t> is </a:t>
            </a:r>
            <a:r>
              <a:rPr sz="2400" b="1" i="1" dirty="0">
                <a:solidFill>
                  <a:srgbClr val="FF0000"/>
                </a:solidFill>
              </a:rPr>
              <a:t>C</a:t>
            </a:r>
            <a:r>
              <a:rPr sz="2400" dirty="0"/>
              <a:t>. How should </a:t>
            </a:r>
            <a:r>
              <a:rPr lang="en-US" sz="2400" dirty="0"/>
              <a:t>we</a:t>
            </a:r>
            <a:r>
              <a:rPr sz="2400" dirty="0"/>
              <a:t> choose what to put in our </a:t>
            </a:r>
            <a:r>
              <a:rPr sz="2400" dirty="0">
                <a:sym typeface="+mn-ea"/>
              </a:rPr>
              <a:t>knapsack</a:t>
            </a:r>
            <a:r>
              <a:rPr sz="2400" dirty="0"/>
              <a:t> so that the total value of what </a:t>
            </a:r>
            <a:r>
              <a:rPr lang="en-US" sz="2400" dirty="0"/>
              <a:t>we</a:t>
            </a:r>
            <a:r>
              <a:rPr sz="2400" dirty="0"/>
              <a:t> put in our </a:t>
            </a:r>
            <a:r>
              <a:rPr sz="2400" dirty="0">
                <a:sym typeface="+mn-ea"/>
              </a:rPr>
              <a:t>knapsack</a:t>
            </a:r>
            <a:r>
              <a:rPr sz="2400" dirty="0"/>
              <a:t> is maximum?</a:t>
            </a:r>
          </a:p>
          <a:p>
            <a:pPr marL="0" indent="0" algn="just">
              <a:lnSpc>
                <a:spcPct val="150000"/>
              </a:lnSpc>
              <a:spcBef>
                <a:spcPts val="0"/>
              </a:spcBef>
              <a:buNone/>
            </a:pPr>
            <a:r>
              <a:rPr sz="2400" dirty="0"/>
              <a:t>When selecting items to pack in the knapsack, there are only 2 choices for each item </a:t>
            </a:r>
            <a:r>
              <a:rPr sz="2400" b="1" i="1" dirty="0"/>
              <a:t>i</a:t>
            </a:r>
            <a:r>
              <a:rPr sz="2400" dirty="0"/>
              <a:t>, namely to pack in the knapsack or not. Item i cannot be loaded into the knapsack more than once, nor can only part of item i be loaded.</a:t>
            </a:r>
          </a:p>
        </p:txBody>
      </p:sp>
      <p:sp>
        <p:nvSpPr>
          <p:cNvPr id="4" name="文本框 3">
            <a:extLst>
              <a:ext uri="{FF2B5EF4-FFF2-40B4-BE49-F238E27FC236}">
                <a16:creationId xmlns:a16="http://schemas.microsoft.com/office/drawing/2014/main" id="{F83F8CC6-D2B0-622B-BF0B-13C655D34731}"/>
              </a:ext>
            </a:extLst>
          </p:cNvPr>
          <p:cNvSpPr txBox="1"/>
          <p:nvPr/>
        </p:nvSpPr>
        <p:spPr>
          <a:xfrm>
            <a:off x="1938633" y="2400843"/>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容量</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Classical combinatorial optimization problem</a:t>
            </a:r>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2400" b="1" dirty="0">
                <a:cs typeface="Times New Roman" panose="02020503050405090304" pitchFamily="18" charset="0"/>
              </a:rPr>
              <a:t>Knapsack problem:</a:t>
            </a:r>
          </a:p>
          <a:p>
            <a:pPr marL="0" indent="0" algn="just">
              <a:lnSpc>
                <a:spcPct val="150000"/>
              </a:lnSpc>
              <a:spcBef>
                <a:spcPts val="0"/>
              </a:spcBef>
              <a:buNone/>
            </a:pPr>
            <a:r>
              <a:rPr lang="zh-CN" altLang="en-US" sz="2400" dirty="0">
                <a:cs typeface="Times New Roman" panose="02020503050405090304" pitchFamily="18" charset="0"/>
              </a:rPr>
              <a:t>Similar to the 0-1 knapsack problem, the difference is that when choosing item i to load into the knapsack, </a:t>
            </a:r>
            <a:r>
              <a:rPr lang="en-US" altLang="zh-CN" sz="2400" dirty="0">
                <a:cs typeface="Times New Roman" panose="02020503050405090304" pitchFamily="18" charset="0"/>
              </a:rPr>
              <a:t>we</a:t>
            </a:r>
            <a:r>
              <a:rPr lang="zh-CN" altLang="en-US" sz="2400" dirty="0">
                <a:cs typeface="Times New Roman" panose="02020503050405090304" pitchFamily="18" charset="0"/>
              </a:rPr>
              <a:t> can choose a part of item i, but not necessarily </a:t>
            </a:r>
            <a:r>
              <a:rPr lang="en-US" altLang="zh-CN" sz="2400" dirty="0">
                <a:cs typeface="Times New Roman" panose="02020503050405090304" pitchFamily="18" charset="0"/>
              </a:rPr>
              <a:t>the whole of</a:t>
            </a:r>
            <a:r>
              <a:rPr lang="zh-CN" altLang="en-US" sz="2400" dirty="0">
                <a:cs typeface="Times New Roman" panose="02020503050405090304" pitchFamily="18" charset="0"/>
              </a:rPr>
              <a:t> the item into the knapsack, 1≤i≤n.</a:t>
            </a:r>
            <a:endParaRPr lang="en-US" altLang="zh-CN" sz="2400" dirty="0">
              <a:cs typeface="Times New Roman" panose="02020503050405090304" pitchFamily="18" charset="0"/>
            </a:endParaRPr>
          </a:p>
          <a:p>
            <a:pPr marL="0" indent="0" algn="just">
              <a:lnSpc>
                <a:spcPct val="150000"/>
              </a:lnSpc>
              <a:spcBef>
                <a:spcPts val="0"/>
              </a:spcBef>
              <a:buNone/>
            </a:pPr>
            <a:endParaRPr lang="zh-CN" altLang="en-US" sz="2400" dirty="0">
              <a:cs typeface="Times New Roman" panose="02020503050405090304" pitchFamily="18" charset="0"/>
            </a:endParaRPr>
          </a:p>
          <a:p>
            <a:pPr marL="0" indent="0" algn="just">
              <a:lnSpc>
                <a:spcPct val="150000"/>
              </a:lnSpc>
              <a:spcBef>
                <a:spcPts val="0"/>
              </a:spcBef>
              <a:buNone/>
            </a:pPr>
            <a:r>
              <a:rPr lang="zh-CN" altLang="en-US" sz="2400" dirty="0">
                <a:cs typeface="Times New Roman" panose="02020503050405090304" pitchFamily="18" charset="0"/>
              </a:rPr>
              <a:t>These two kinds of problems have the </a:t>
            </a:r>
            <a:r>
              <a:rPr lang="zh-CN" altLang="en-US" sz="2400" b="1" dirty="0">
                <a:cs typeface="Times New Roman" panose="02020503050405090304" pitchFamily="18" charset="0"/>
              </a:rPr>
              <a:t>properties of optimal substructure </a:t>
            </a:r>
            <a:r>
              <a:rPr lang="zh-CN" altLang="en-US" sz="2400" dirty="0">
                <a:cs typeface="Times New Roman" panose="02020503050405090304" pitchFamily="18" charset="0"/>
              </a:rPr>
              <a:t>and are very similar, but </a:t>
            </a:r>
            <a:r>
              <a:rPr lang="zh-CN" altLang="en-US" sz="2400" dirty="0">
                <a:cs typeface="Times New Roman" panose="02020503050405090304" pitchFamily="18" charset="0"/>
                <a:sym typeface="+mn-ea"/>
              </a:rPr>
              <a:t>knapsack</a:t>
            </a:r>
            <a:r>
              <a:rPr lang="zh-CN" altLang="en-US" sz="2400" dirty="0">
                <a:cs typeface="Times New Roman" panose="02020503050405090304" pitchFamily="18" charset="0"/>
              </a:rPr>
              <a:t> problem can be solved by greedy algorithm, while 0-1 knapsack problem cannot be solved by greedy algorithm.</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Classical combinatorial optimization problem</a:t>
            </a:r>
          </a:p>
        </p:txBody>
      </p:sp>
      <p:sp>
        <p:nvSpPr>
          <p:cNvPr id="3" name="内容占位符 2"/>
          <p:cNvSpPr>
            <a:spLocks noGrp="1"/>
          </p:cNvSpPr>
          <p:nvPr>
            <p:ph idx="1"/>
          </p:nvPr>
        </p:nvSpPr>
        <p:spPr/>
        <p:txBody>
          <a:bodyPr/>
          <a:lstStyle/>
          <a:p>
            <a:pPr marL="0" indent="0" algn="just">
              <a:lnSpc>
                <a:spcPct val="150000"/>
              </a:lnSpc>
              <a:buNone/>
            </a:pPr>
            <a:r>
              <a:rPr kumimoji="1" lang="zh-CN" altLang="en-US" sz="2400" dirty="0"/>
              <a:t>The basic steps of solving knapsack problem with greedy algorithm are as follows:</a:t>
            </a:r>
          </a:p>
          <a:p>
            <a:pPr marL="0" indent="0" algn="just">
              <a:lnSpc>
                <a:spcPct val="150000"/>
              </a:lnSpc>
              <a:buNone/>
            </a:pPr>
            <a:r>
              <a:rPr kumimoji="1" lang="zh-CN" altLang="en-US" sz="2400" dirty="0"/>
              <a:t>First calculate the value </a:t>
            </a:r>
            <a:r>
              <a:rPr kumimoji="1" lang="zh-CN" altLang="en-US" sz="2400" b="1" i="1" dirty="0">
                <a:solidFill>
                  <a:srgbClr val="FF0000"/>
                </a:solidFill>
              </a:rPr>
              <a:t>Vi/Wi</a:t>
            </a:r>
            <a:r>
              <a:rPr kumimoji="1" lang="zh-CN" altLang="en-US" sz="2400" dirty="0"/>
              <a:t> per unit weight of each item, and then, following the greedy selection strategy, pack as many items as possible with the </a:t>
            </a:r>
            <a:r>
              <a:rPr kumimoji="1" lang="zh-CN" altLang="en-US" sz="2400" b="1" dirty="0"/>
              <a:t>highest value per unit weight</a:t>
            </a:r>
            <a:r>
              <a:rPr kumimoji="1" lang="zh-CN" altLang="en-US" sz="2400" dirty="0"/>
              <a:t>. If this kind of items are loaded into the </a:t>
            </a:r>
            <a:r>
              <a:rPr kumimoji="1" lang="zh-CN" altLang="en-US" sz="2400" dirty="0">
                <a:sym typeface="+mn-ea"/>
              </a:rPr>
              <a:t>knapsack</a:t>
            </a:r>
            <a:r>
              <a:rPr kumimoji="1" lang="zh-CN" altLang="en-US" sz="2400" dirty="0"/>
              <a:t>, the total weight of items in the </a:t>
            </a:r>
            <a:r>
              <a:rPr kumimoji="1" lang="zh-CN" altLang="en-US" sz="2400" dirty="0">
                <a:sym typeface="+mn-ea"/>
              </a:rPr>
              <a:t>knapsack</a:t>
            </a:r>
            <a:r>
              <a:rPr kumimoji="1" lang="zh-CN" altLang="en-US" sz="2400" dirty="0"/>
              <a:t> does not exceed </a:t>
            </a:r>
            <a:r>
              <a:rPr kumimoji="1" lang="zh-CN" altLang="en-US" sz="2400" b="1" i="1" dirty="0">
                <a:solidFill>
                  <a:srgbClr val="FF0000"/>
                </a:solidFill>
              </a:rPr>
              <a:t>C</a:t>
            </a:r>
            <a:r>
              <a:rPr kumimoji="1" lang="zh-CN" altLang="en-US" sz="2400" dirty="0"/>
              <a:t>, then choose the unit weight value of the second highest items and as much as possible into the </a:t>
            </a:r>
            <a:r>
              <a:rPr kumimoji="1" lang="zh-CN" altLang="en-US" sz="2400" dirty="0">
                <a:sym typeface="+mn-ea"/>
              </a:rPr>
              <a:t>knapsack</a:t>
            </a:r>
            <a:r>
              <a:rPr kumimoji="1" lang="zh-CN" altLang="en-US" sz="2400" dirty="0"/>
              <a:t>. Continue this strategy until the pack is full.</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Classical combinatorial optimization problem</a:t>
            </a:r>
          </a:p>
        </p:txBody>
      </p:sp>
      <p:sp>
        <p:nvSpPr>
          <p:cNvPr id="3" name="内容占位符 2"/>
          <p:cNvSpPr>
            <a:spLocks noGrp="1"/>
          </p:cNvSpPr>
          <p:nvPr>
            <p:ph idx="1"/>
          </p:nvPr>
        </p:nvSpPr>
        <p:spPr/>
        <p:txBody>
          <a:bodyPr/>
          <a:lstStyle/>
          <a:p>
            <a:pPr marL="0" indent="457200" algn="just">
              <a:lnSpc>
                <a:spcPct val="150000"/>
              </a:lnSpc>
              <a:spcBef>
                <a:spcPts val="0"/>
              </a:spcBef>
              <a:buNone/>
            </a:pPr>
            <a:r>
              <a:rPr kumimoji="1" sz="2400" dirty="0"/>
              <a:t>For the 0-1 knapsack problem, the greedy choice fails to achieve the optimal solution</a:t>
            </a:r>
            <a:r>
              <a:rPr kumimoji="1" lang="en-US" sz="2400" dirty="0"/>
              <a:t>,</a:t>
            </a:r>
            <a:r>
              <a:rPr kumimoji="1" sz="2400" dirty="0"/>
              <a:t> because in this case, it is not guaranteed to eventually fill the knapsack, and the partially idle knapsack space reduces the value per kilogram of knapsack space. In fact, when considering the 0-1 </a:t>
            </a:r>
            <a:r>
              <a:rPr kumimoji="1" sz="2400" dirty="0">
                <a:sym typeface="+mn-ea"/>
              </a:rPr>
              <a:t>knapsack</a:t>
            </a:r>
            <a:r>
              <a:rPr kumimoji="1" sz="2400" dirty="0"/>
              <a:t> problem, compare the final solution resulting from choosing the item with not choosing the item, and then make the best choice. This leads to many </a:t>
            </a:r>
            <a:r>
              <a:rPr kumimoji="1" sz="2400" b="1" i="1" dirty="0">
                <a:solidFill>
                  <a:srgbClr val="FF0000"/>
                </a:solidFill>
              </a:rPr>
              <a:t>overlapping subproblems</a:t>
            </a:r>
            <a:r>
              <a:rPr kumimoji="1" sz="2400" dirty="0"/>
              <a:t>. This is another important feature of the problem that can be solved by </a:t>
            </a:r>
            <a:r>
              <a:rPr kumimoji="1" sz="2400" b="1" i="1" dirty="0">
                <a:solidFill>
                  <a:srgbClr val="FF0000"/>
                </a:solidFill>
              </a:rPr>
              <a:t>dynamic programming algorithms</a:t>
            </a:r>
            <a:r>
              <a:rPr kumimoji="1" sz="2400" dirty="0"/>
              <a:t>.</a:t>
            </a:r>
          </a:p>
          <a:p>
            <a:pPr marL="0" indent="457200" algn="just">
              <a:lnSpc>
                <a:spcPct val="150000"/>
              </a:lnSpc>
              <a:spcBef>
                <a:spcPts val="0"/>
              </a:spcBef>
              <a:buNone/>
            </a:pPr>
            <a:r>
              <a:rPr kumimoji="1" sz="2400" dirty="0"/>
              <a:t>In fact, the dynamic programming algorithm can effectively solve the 0-1 knapsack problem.</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Change-Making Problem</a:t>
            </a:r>
            <a:br>
              <a:rPr lang="zh-CN" altLang="en-US" dirty="0"/>
            </a:br>
            <a:endParaRPr lang="zh-CN" altLang="en-US" dirty="0"/>
          </a:p>
        </p:txBody>
      </p:sp>
      <p:sp>
        <p:nvSpPr>
          <p:cNvPr id="3" name="内容占位符 2"/>
          <p:cNvSpPr>
            <a:spLocks noGrp="1"/>
          </p:cNvSpPr>
          <p:nvPr>
            <p:ph idx="1"/>
          </p:nvPr>
        </p:nvSpPr>
        <p:spPr/>
        <p:txBody>
          <a:bodyPr/>
          <a:lstStyle/>
          <a:p>
            <a:pPr marL="0" indent="0" algn="just">
              <a:lnSpc>
                <a:spcPct val="200000"/>
              </a:lnSpc>
              <a:spcBef>
                <a:spcPts val="0"/>
              </a:spcBef>
              <a:buNone/>
            </a:pPr>
            <a:r>
              <a:rPr lang="zh-CN" altLang="en-US" dirty="0">
                <a:sym typeface="+mn-ea"/>
              </a:rPr>
              <a:t>Change-Making Problem</a:t>
            </a:r>
            <a:r>
              <a:rPr lang="zh-CN" altLang="en-US" dirty="0"/>
              <a:t>：假设有</a:t>
            </a:r>
            <a:r>
              <a:rPr lang="en-US" altLang="zh-CN" dirty="0"/>
              <a:t>4</a:t>
            </a:r>
            <a:r>
              <a:rPr lang="zh-CN" altLang="en-US" dirty="0"/>
              <a:t>种硬币，它们的面值分别为二角五分，一角，五分和一分，单位是角，现在要找给某顾客六角三分。</a:t>
            </a:r>
            <a:endParaRPr lang="en-US" altLang="zh-CN" dirty="0"/>
          </a:p>
          <a:p>
            <a:pPr marL="0" indent="0" algn="just">
              <a:lnSpc>
                <a:spcPct val="200000"/>
              </a:lnSpc>
              <a:spcBef>
                <a:spcPts val="0"/>
              </a:spcBef>
              <a:buNone/>
            </a:pPr>
            <a:r>
              <a:rPr lang="en-US" altLang="zh-CN" dirty="0"/>
              <a:t>Solution</a:t>
            </a:r>
            <a:r>
              <a:rPr lang="zh-CN" altLang="en-US" dirty="0"/>
              <a:t>：先拿出</a:t>
            </a:r>
            <a:r>
              <a:rPr lang="en-US" altLang="zh-CN" dirty="0"/>
              <a:t>2</a:t>
            </a:r>
            <a:r>
              <a:rPr lang="zh-CN" altLang="en-US" dirty="0"/>
              <a:t>个二角五分，一个一角的硬币和</a:t>
            </a:r>
            <a:r>
              <a:rPr lang="en-US" altLang="zh-CN" dirty="0"/>
              <a:t>3</a:t>
            </a:r>
            <a:r>
              <a:rPr lang="zh-CN" altLang="en-US" dirty="0"/>
              <a:t>个一分的硬币。与其他方案相比，拿出的硬币个数最少。</a:t>
            </a:r>
            <a:endParaRPr lang="en-US" altLang="zh-CN" dirty="0"/>
          </a:p>
          <a:p>
            <a:pPr marL="0" indent="0" algn="ctr">
              <a:lnSpc>
                <a:spcPct val="200000"/>
              </a:lnSpc>
              <a:spcBef>
                <a:spcPts val="0"/>
              </a:spcBef>
              <a:buNone/>
            </a:pPr>
            <a:r>
              <a:rPr lang="zh-CN" altLang="en-US" b="1" dirty="0">
                <a:solidFill>
                  <a:srgbClr val="FF0000"/>
                </a:solidFill>
              </a:rPr>
              <a:t>That's the greedy algorithm</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680"/>
            <a:ext cx="9648190" cy="3277870"/>
          </a:xfrm>
        </p:spPr>
        <p:txBody>
          <a:bodyPr anchor="ctr">
            <a:normAutofit/>
          </a:bodyPr>
          <a:lstStyle/>
          <a:p>
            <a:r>
              <a:rPr lang="en-US" altLang="zh-CN" sz="8000" b="1" dirty="0">
                <a:latin typeface="Arial Bold" panose="020B0604020202090204" charset="0"/>
                <a:cs typeface="Arial Bold" panose="020B0604020202090204" charset="0"/>
                <a:sym typeface="+mn-ea"/>
              </a:rPr>
              <a:t>O</a:t>
            </a:r>
            <a:r>
              <a:rPr lang="zh-CN" altLang="en-US" sz="8000" b="1" dirty="0">
                <a:latin typeface="Arial Bold" panose="020B0604020202090204" charset="0"/>
                <a:cs typeface="Arial Bold" panose="020B0604020202090204" charset="0"/>
                <a:sym typeface="+mn-ea"/>
              </a:rPr>
              <a:t>ptimal loading problem</a:t>
            </a:r>
            <a:endParaRPr lang="zh-CN" altLang="en-US" sz="8000" b="1" dirty="0">
              <a:latin typeface="Arial Bold" panose="020B0604020202090204" charset="0"/>
              <a:ea typeface="黑体" panose="02010609060101010101" pitchFamily="49" charset="-122"/>
              <a:cs typeface="Arial Bold" panose="020B0604020202090204" charset="0"/>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optimal loading</a:t>
            </a:r>
          </a:p>
        </p:txBody>
      </p:sp>
      <p:sp>
        <p:nvSpPr>
          <p:cNvPr id="3" name="内容占位符 2"/>
          <p:cNvSpPr>
            <a:spLocks noGrp="1"/>
          </p:cNvSpPr>
          <p:nvPr>
            <p:ph idx="1"/>
          </p:nvPr>
        </p:nvSpPr>
        <p:spPr/>
        <p:txBody>
          <a:bodyPr/>
          <a:lstStyle/>
          <a:p>
            <a:pPr marL="0" indent="0" algn="just">
              <a:lnSpc>
                <a:spcPct val="150000"/>
              </a:lnSpc>
              <a:buNone/>
            </a:pPr>
            <a:r>
              <a:rPr lang="en-US" altLang="zh-CN" sz="2800" dirty="0">
                <a:latin typeface="Times New Roman" panose="02020503050405090304" pitchFamily="18" charset="0"/>
                <a:cs typeface="Times New Roman" panose="02020503050405090304" pitchFamily="18" charset="0"/>
              </a:rPr>
              <a:t>We want to load n containers, labeled 1, 2, …, n, onto a ship. Container </a:t>
            </a:r>
            <a:r>
              <a:rPr lang="en-US" altLang="zh-CN" sz="2800" dirty="0" err="1">
                <a:latin typeface="Times New Roman" panose="02020503050405090304" pitchFamily="18" charset="0"/>
                <a:cs typeface="Times New Roman" panose="02020503050405090304" pitchFamily="18" charset="0"/>
              </a:rPr>
              <a:t>i</a:t>
            </a:r>
            <a:r>
              <a:rPr lang="en-US" altLang="zh-CN" sz="2800" dirty="0">
                <a:latin typeface="Times New Roman" panose="02020503050405090304" pitchFamily="18" charset="0"/>
                <a:cs typeface="Times New Roman" panose="02020503050405090304" pitchFamily="18" charset="0"/>
              </a:rPr>
              <a:t> has weight </a:t>
            </a:r>
            <a:r>
              <a:rPr lang="en-US" altLang="zh-CN" sz="2800" b="1" i="1" dirty="0">
                <a:latin typeface="Times New Roman" panose="02020503050405090304" pitchFamily="18" charset="0"/>
                <a:cs typeface="Times New Roman" panose="02020503050405090304" pitchFamily="18" charset="0"/>
              </a:rPr>
              <a:t>wᵢ</a:t>
            </a:r>
            <a:r>
              <a:rPr lang="en-US" altLang="zh-CN" sz="2800" dirty="0">
                <a:latin typeface="Times New Roman" panose="02020503050405090304" pitchFamily="18" charset="0"/>
                <a:cs typeface="Times New Roman" panose="02020503050405090304" pitchFamily="18" charset="0"/>
              </a:rPr>
              <a:t>. The ship has a maximum weight capacity of </a:t>
            </a:r>
            <a:r>
              <a:rPr lang="en-US" altLang="zh-CN" sz="2800" b="1" i="1" dirty="0">
                <a:latin typeface="Times New Roman" panose="02020503050405090304" pitchFamily="18" charset="0"/>
                <a:cs typeface="Times New Roman" panose="02020503050405090304" pitchFamily="18" charset="0"/>
              </a:rPr>
              <a:t>C</a:t>
            </a:r>
            <a:r>
              <a:rPr lang="en-US" altLang="zh-CN" sz="2800" dirty="0">
                <a:latin typeface="Times New Roman" panose="02020503050405090304" pitchFamily="18" charset="0"/>
                <a:cs typeface="Times New Roman" panose="02020503050405090304" pitchFamily="18" charset="0"/>
              </a:rPr>
              <a:t>, but there is no limit on volume. The goal is to load as many containers as possible onto the ship. Assume that the weight of each container </a:t>
            </a:r>
            <a:r>
              <a:rPr lang="en-US" altLang="zh-CN" sz="2800" b="1" i="1" dirty="0">
                <a:latin typeface="Times New Roman" panose="02020503050405090304" pitchFamily="18" charset="0"/>
                <a:cs typeface="Times New Roman" panose="02020503050405090304" pitchFamily="18" charset="0"/>
              </a:rPr>
              <a:t>wᵢ</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 </a:t>
            </a:r>
            <a:r>
              <a:rPr lang="en-US" altLang="zh-CN" sz="2800" b="1" i="1" dirty="0">
                <a:latin typeface="Times New Roman" panose="02020503050405090304" pitchFamily="18" charset="0"/>
                <a:cs typeface="Times New Roman" panose="02020503050405090304" pitchFamily="18" charset="0"/>
              </a:rPr>
              <a:t>C</a:t>
            </a:r>
            <a:r>
              <a:rPr lang="en-US" altLang="zh-CN" sz="2800" dirty="0">
                <a:latin typeface="Times New Roman" panose="02020503050405090304" pitchFamily="18" charset="0"/>
                <a:cs typeface="Times New Roman" panose="02020503050405090304" pitchFamily="18" charset="0"/>
              </a:rPr>
              <a:t>.</a:t>
            </a:r>
            <a:endParaRPr lang="zh-CN" altLang="en-US" sz="2800" dirty="0">
              <a:latin typeface="Times New Roman" panose="02020503050405090304" pitchFamily="18" charset="0"/>
              <a:cs typeface="Times New Roman" panose="02020503050405090304" pitchFamily="18" charset="0"/>
            </a:endParaRPr>
          </a:p>
          <a:p>
            <a:pPr marL="0" indent="0" algn="just">
              <a:lnSpc>
                <a:spcPct val="150000"/>
              </a:lnSpc>
              <a:buNone/>
            </a:pPr>
            <a:endParaRPr lang="en-US" altLang="zh-CN" sz="2800" dirty="0">
              <a:latin typeface="Times New Roman" panose="02020503050405090304" pitchFamily="18" charset="0"/>
              <a:cs typeface="Times New Roman" panose="02020503050405090304" pitchFamily="18" charset="0"/>
            </a:endParaRPr>
          </a:p>
          <a:p>
            <a:pPr marL="0" indent="0" algn="just">
              <a:lnSpc>
                <a:spcPct val="150000"/>
              </a:lnSpc>
              <a:buNone/>
            </a:pPr>
            <a:r>
              <a:rPr lang="zh-CN" altLang="en-US" sz="2800" dirty="0">
                <a:latin typeface="Times New Roman" panose="02020503050405090304" pitchFamily="18" charset="0"/>
                <a:cs typeface="Times New Roman" panose="02020503050405090304" pitchFamily="18" charset="0"/>
              </a:rPr>
              <a:t>This problem is a subproblem of the 0-1 knapsack problem. The container is equivalent to the </a:t>
            </a:r>
            <a:r>
              <a:rPr lang="en-US" altLang="zh-CN" sz="2800" dirty="0">
                <a:latin typeface="Times New Roman" panose="02020503050405090304" pitchFamily="18" charset="0"/>
                <a:cs typeface="Times New Roman" panose="02020503050405090304" pitchFamily="18" charset="0"/>
              </a:rPr>
              <a:t>item</a:t>
            </a:r>
            <a:r>
              <a:rPr lang="zh-CN" altLang="en-US" sz="2800" dirty="0">
                <a:latin typeface="Times New Roman" panose="02020503050405090304" pitchFamily="18" charset="0"/>
                <a:cs typeface="Times New Roman" panose="02020503050405090304" pitchFamily="18" charset="0"/>
              </a:rPr>
              <a:t>, the weight of the </a:t>
            </a:r>
            <a:r>
              <a:rPr lang="en-US" altLang="zh-CN" sz="2800" dirty="0">
                <a:latin typeface="Times New Roman" panose="02020503050405090304" pitchFamily="18" charset="0"/>
                <a:cs typeface="Times New Roman" panose="02020503050405090304" pitchFamily="18" charset="0"/>
              </a:rPr>
              <a:t>item</a:t>
            </a:r>
            <a:r>
              <a:rPr lang="zh-CN" altLang="en-US" sz="2800" dirty="0">
                <a:latin typeface="Times New Roman" panose="02020503050405090304" pitchFamily="18" charset="0"/>
                <a:cs typeface="Times New Roman" panose="02020503050405090304" pitchFamily="18" charset="0"/>
              </a:rPr>
              <a:t> is </a:t>
            </a:r>
            <a:r>
              <a:rPr lang="en-US" altLang="zh-CN" sz="2800" b="1" i="1" dirty="0" err="1">
                <a:latin typeface="Times New Roman" panose="02020503050405090304" pitchFamily="18" charset="0"/>
                <a:cs typeface="Times New Roman" panose="02020503050405090304" pitchFamily="18" charset="0"/>
                <a:sym typeface="+mn-ea"/>
              </a:rPr>
              <a:t>w</a:t>
            </a:r>
            <a:r>
              <a:rPr lang="en-US" altLang="zh-CN" sz="2800" b="1" i="1" baseline="-25000" dirty="0" err="1">
                <a:latin typeface="Times New Roman" panose="02020503050405090304" pitchFamily="18" charset="0"/>
                <a:cs typeface="Times New Roman" panose="02020503050405090304" pitchFamily="18" charset="0"/>
                <a:sym typeface="+mn-ea"/>
              </a:rPr>
              <a:t>i</a:t>
            </a:r>
            <a:r>
              <a:rPr lang="zh-CN" altLang="en-US" sz="2800" dirty="0">
                <a:latin typeface="Times New Roman" panose="02020503050405090304" pitchFamily="18" charset="0"/>
                <a:cs typeface="Times New Roman" panose="02020503050405090304" pitchFamily="18" charset="0"/>
              </a:rPr>
              <a:t>, the value of </a:t>
            </a:r>
            <a:r>
              <a:rPr lang="en-US" altLang="zh-CN" sz="2800" b="1" i="1" dirty="0">
                <a:latin typeface="Times New Roman" panose="02020503050405090304" pitchFamily="18" charset="0"/>
                <a:cs typeface="Times New Roman" panose="02020503050405090304" pitchFamily="18" charset="0"/>
                <a:sym typeface="+mn-ea"/>
              </a:rPr>
              <a:t>v</a:t>
            </a:r>
            <a:r>
              <a:rPr lang="en-US" altLang="zh-CN" sz="2800" b="1" i="1" baseline="-25000" dirty="0">
                <a:latin typeface="Times New Roman" panose="02020503050405090304" pitchFamily="18" charset="0"/>
                <a:cs typeface="Times New Roman" panose="02020503050405090304" pitchFamily="18" charset="0"/>
                <a:sym typeface="+mn-ea"/>
              </a:rPr>
              <a:t>i</a:t>
            </a:r>
            <a:r>
              <a:rPr lang="zh-CN" altLang="en-US" sz="2800" dirty="0">
                <a:latin typeface="Times New Roman" panose="02020503050405090304" pitchFamily="18" charset="0"/>
                <a:cs typeface="Times New Roman" panose="02020503050405090304" pitchFamily="18" charset="0"/>
              </a:rPr>
              <a:t> is equal to 1, the ship's load limit </a:t>
            </a:r>
            <a:r>
              <a:rPr lang="zh-CN" altLang="en-US" sz="2800" b="1" i="1" dirty="0">
                <a:latin typeface="Times New Roman" panose="02020503050405090304" pitchFamily="18" charset="0"/>
                <a:cs typeface="Times New Roman" panose="02020503050405090304" pitchFamily="18" charset="0"/>
              </a:rPr>
              <a:t>C</a:t>
            </a:r>
            <a:r>
              <a:rPr lang="zh-CN" altLang="en-US" sz="2800" dirty="0">
                <a:latin typeface="Times New Roman" panose="02020503050405090304" pitchFamily="18" charset="0"/>
                <a:cs typeface="Times New Roman" panose="02020503050405090304" pitchFamily="18" charset="0"/>
              </a:rPr>
              <a:t> is equivalent to the </a:t>
            </a:r>
            <a:r>
              <a:rPr lang="zh-CN" altLang="en-US" sz="2800" dirty="0">
                <a:latin typeface="Times New Roman" panose="02020503050405090304" pitchFamily="18" charset="0"/>
                <a:cs typeface="Times New Roman" panose="02020503050405090304" pitchFamily="18" charset="0"/>
                <a:sym typeface="+mn-ea"/>
              </a:rPr>
              <a:t>knapsack</a:t>
            </a:r>
            <a:r>
              <a:rPr lang="zh-CN" altLang="en-US" sz="2800" dirty="0">
                <a:latin typeface="Times New Roman" panose="02020503050405090304" pitchFamily="18" charset="0"/>
                <a:cs typeface="Times New Roman" panose="02020503050405090304" pitchFamily="18" charset="0"/>
              </a:rPr>
              <a:t> weight limit.</a:t>
            </a:r>
          </a:p>
        </p:txBody>
      </p:sp>
      <p:sp>
        <p:nvSpPr>
          <p:cNvPr id="4" name="文本框 3">
            <a:extLst>
              <a:ext uri="{FF2B5EF4-FFF2-40B4-BE49-F238E27FC236}">
                <a16:creationId xmlns:a16="http://schemas.microsoft.com/office/drawing/2014/main" id="{40B258A1-D2EE-C6D3-33F3-657BC35D0B26}"/>
              </a:ext>
            </a:extLst>
          </p:cNvPr>
          <p:cNvSpPr txBox="1"/>
          <p:nvPr/>
        </p:nvSpPr>
        <p:spPr>
          <a:xfrm>
            <a:off x="3480829" y="1356789"/>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集装箱</a:t>
            </a:r>
            <a:endParaRPr lang="en-US" altLang="zh-CN"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optimal loading</a:t>
            </a:r>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3200" b="1" dirty="0">
                <a:cs typeface="Times New Roman" panose="02020503050405090304" pitchFamily="18" charset="0"/>
                <a:sym typeface="+mn-ea"/>
              </a:rPr>
              <a:t>Set the </a:t>
            </a:r>
            <a:r>
              <a:rPr lang="en-US" altLang="zh-CN" sz="3200" b="1" dirty="0">
                <a:cs typeface="Times New Roman" panose="02020503050405090304" pitchFamily="18" charset="0"/>
                <a:sym typeface="+mn-ea"/>
              </a:rPr>
              <a:t>&lt;x</a:t>
            </a:r>
            <a:r>
              <a:rPr lang="en-US" altLang="zh-CN" sz="3200" b="1" baseline="-25000" dirty="0">
                <a:cs typeface="Times New Roman" panose="02020503050405090304" pitchFamily="18" charset="0"/>
                <a:sym typeface="+mn-ea"/>
              </a:rPr>
              <a:t>1</a:t>
            </a:r>
            <a:r>
              <a:rPr lang="en-US" altLang="zh-CN" sz="3200" b="1" dirty="0">
                <a:cs typeface="Times New Roman" panose="02020503050405090304" pitchFamily="18" charset="0"/>
                <a:sym typeface="+mn-ea"/>
              </a:rPr>
              <a:t>, x</a:t>
            </a:r>
            <a:r>
              <a:rPr lang="en-US" altLang="zh-CN" sz="3200" b="1" baseline="-25000" dirty="0">
                <a:cs typeface="Times New Roman" panose="02020503050405090304" pitchFamily="18" charset="0"/>
                <a:sym typeface="+mn-ea"/>
              </a:rPr>
              <a:t>2</a:t>
            </a:r>
            <a:r>
              <a:rPr lang="en-US" altLang="zh-CN" sz="3200" b="1" dirty="0">
                <a:cs typeface="Times New Roman" panose="02020503050405090304" pitchFamily="18" charset="0"/>
                <a:sym typeface="+mn-ea"/>
              </a:rPr>
              <a:t>, ..., </a:t>
            </a:r>
            <a:r>
              <a:rPr lang="en-US" altLang="zh-CN" sz="3200" b="1" dirty="0" err="1">
                <a:cs typeface="Times New Roman" panose="02020503050405090304" pitchFamily="18" charset="0"/>
                <a:sym typeface="+mn-ea"/>
              </a:rPr>
              <a:t>x</a:t>
            </a:r>
            <a:r>
              <a:rPr lang="en-US" altLang="zh-CN" sz="3200" b="1" baseline="-25000" dirty="0" err="1">
                <a:cs typeface="Times New Roman" panose="02020503050405090304" pitchFamily="18" charset="0"/>
                <a:sym typeface="+mn-ea"/>
              </a:rPr>
              <a:t>n</a:t>
            </a:r>
            <a:r>
              <a:rPr lang="en-US" altLang="zh-CN" sz="3200" b="1" dirty="0">
                <a:cs typeface="Times New Roman" panose="02020503050405090304" pitchFamily="18" charset="0"/>
                <a:sym typeface="+mn-ea"/>
              </a:rPr>
              <a:t>&gt;</a:t>
            </a:r>
            <a:r>
              <a:rPr lang="zh-CN" altLang="en-US" sz="3200" b="1" dirty="0">
                <a:cs typeface="Times New Roman" panose="02020503050405090304" pitchFamily="18" charset="0"/>
                <a:sym typeface="+mn-ea"/>
              </a:rPr>
              <a:t> represents the solution vector,</a:t>
            </a:r>
            <a:r>
              <a:rPr lang="en-US" altLang="zh-CN" sz="3200" b="1" dirty="0">
                <a:cs typeface="Times New Roman" panose="02020503050405090304" pitchFamily="18" charset="0"/>
                <a:sym typeface="+mn-ea"/>
              </a:rPr>
              <a:t> </a:t>
            </a:r>
            <a:r>
              <a:rPr lang="en-US" altLang="zh-CN" sz="3200" b="1" dirty="0">
                <a:cs typeface="Times New Roman" panose="02020503050405090304" pitchFamily="18" charset="0"/>
              </a:rPr>
              <a:t>x</a:t>
            </a:r>
            <a:r>
              <a:rPr lang="en-US" altLang="zh-CN" sz="3200" b="1" baseline="-25000" dirty="0">
                <a:cs typeface="Times New Roman" panose="02020503050405090304" pitchFamily="18" charset="0"/>
              </a:rPr>
              <a:t>i</a:t>
            </a:r>
            <a:r>
              <a:rPr lang="en-US" altLang="zh-CN" sz="3200" b="1" dirty="0">
                <a:cs typeface="Times New Roman" panose="02020503050405090304" pitchFamily="18" charset="0"/>
              </a:rPr>
              <a:t>=0,1, </a:t>
            </a:r>
            <a:r>
              <a:rPr lang="zh-CN" altLang="en-US" sz="3200" b="1" dirty="0">
                <a:cs typeface="Times New Roman" panose="02020503050405090304" pitchFamily="18" charset="0"/>
              </a:rPr>
              <a:t> xi=1 </a:t>
            </a:r>
            <a:r>
              <a:rPr lang="en-US" altLang="zh-CN" sz="3200" b="1" dirty="0">
                <a:cs typeface="Times New Roman" panose="02020503050405090304" pitchFamily="18" charset="0"/>
              </a:rPr>
              <a:t>is</a:t>
            </a:r>
            <a:r>
              <a:rPr lang="zh-CN" altLang="en-US" sz="3200" b="1" dirty="0">
                <a:cs typeface="Times New Roman" panose="02020503050405090304" pitchFamily="18" charset="0"/>
              </a:rPr>
              <a:t> the </a:t>
            </a:r>
            <a:r>
              <a:rPr lang="zh-CN" altLang="en-US" sz="3200" b="1" i="1" dirty="0">
                <a:cs typeface="Times New Roman" panose="02020503050405090304" pitchFamily="18" charset="0"/>
              </a:rPr>
              <a:t>i</a:t>
            </a:r>
            <a:r>
              <a:rPr lang="en-US" altLang="zh-CN" sz="3200" b="1" i="1" dirty="0">
                <a:cs typeface="Times New Roman" panose="02020503050405090304" pitchFamily="18" charset="0"/>
              </a:rPr>
              <a:t>-</a:t>
            </a:r>
            <a:r>
              <a:rPr lang="zh-CN" altLang="en-US" sz="3200" b="1" i="1" dirty="0">
                <a:cs typeface="Times New Roman" panose="02020503050405090304" pitchFamily="18" charset="0"/>
              </a:rPr>
              <a:t>th</a:t>
            </a:r>
            <a:r>
              <a:rPr lang="zh-CN" altLang="en-US" sz="3200" b="1" dirty="0">
                <a:cs typeface="Times New Roman" panose="02020503050405090304" pitchFamily="18" charset="0"/>
              </a:rPr>
              <a:t> container is loaded on board</a:t>
            </a:r>
          </a:p>
        </p:txBody>
      </p:sp>
      <p:pic>
        <p:nvPicPr>
          <p:cNvPr id="4" name="图片 3"/>
          <p:cNvPicPr>
            <a:picLocks noChangeAspect="1"/>
          </p:cNvPicPr>
          <p:nvPr/>
        </p:nvPicPr>
        <p:blipFill>
          <a:blip r:embed="rId3"/>
          <a:stretch>
            <a:fillRect/>
          </a:stretch>
        </p:blipFill>
        <p:spPr>
          <a:xfrm>
            <a:off x="2506310" y="2773641"/>
            <a:ext cx="7153275" cy="3467100"/>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optimal loading</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600" b="1" dirty="0">
                <a:latin typeface="Times New Roman Bold" panose="02020503050405090304" charset="0"/>
                <a:cs typeface="Times New Roman Bold" panose="02020503050405090304" charset="0"/>
              </a:rPr>
              <a:t>Greedy strategy:</a:t>
            </a:r>
            <a:r>
              <a:rPr lang="zh-CN" altLang="en-US" sz="3600" dirty="0">
                <a:latin typeface="Times New Roman" panose="02020503050405090304" pitchFamily="18" charset="0"/>
                <a:cs typeface="Times New Roman" panose="02020503050405090304" pitchFamily="18" charset="0"/>
              </a:rPr>
              <a:t> The lighter is first</a:t>
            </a:r>
          </a:p>
          <a:p>
            <a:pPr marL="0" indent="0">
              <a:lnSpc>
                <a:spcPct val="150000"/>
              </a:lnSpc>
              <a:spcBef>
                <a:spcPts val="0"/>
              </a:spcBef>
              <a:buNone/>
            </a:pPr>
            <a:r>
              <a:rPr lang="zh-CN" altLang="en-US" sz="3600" b="1" dirty="0">
                <a:latin typeface="Times New Roman Bold" panose="02020503050405090304" charset="0"/>
                <a:cs typeface="Times New Roman Bold" panose="02020503050405090304" charset="0"/>
              </a:rPr>
              <a:t>Algorithm design: </a:t>
            </a:r>
            <a:r>
              <a:rPr lang="zh-CN" altLang="en-US" sz="3600" dirty="0">
                <a:latin typeface="Times New Roman" panose="02020503050405090304" pitchFamily="18" charset="0"/>
                <a:cs typeface="Times New Roman" panose="02020503050405090304" pitchFamily="18" charset="0"/>
              </a:rPr>
              <a:t>sort the containers so tha</a:t>
            </a:r>
            <a:r>
              <a:rPr lang="en-US" altLang="zh-CN" sz="3600" dirty="0">
                <a:latin typeface="Times New Roman" panose="02020503050405090304" pitchFamily="18" charset="0"/>
                <a:cs typeface="Times New Roman" panose="02020503050405090304" pitchFamily="18" charset="0"/>
              </a:rPr>
              <a:t>t </a:t>
            </a:r>
            <a:r>
              <a:rPr lang="en-US" altLang="zh-CN" sz="3600" b="1" i="1" dirty="0">
                <a:latin typeface="Times New Roman" panose="02020503050405090304" pitchFamily="18" charset="0"/>
                <a:cs typeface="Times New Roman" panose="02020503050405090304" pitchFamily="18" charset="0"/>
              </a:rPr>
              <a:t>w</a:t>
            </a:r>
            <a:r>
              <a:rPr lang="en-US" altLang="zh-CN" sz="3600" b="1" baseline="-25000" dirty="0">
                <a:latin typeface="Times New Roman" panose="02020503050405090304" pitchFamily="18" charset="0"/>
                <a:cs typeface="Times New Roman" panose="02020503050405090304" pitchFamily="18" charset="0"/>
              </a:rPr>
              <a:t>1</a:t>
            </a:r>
            <a:r>
              <a:rPr lang="en-US" altLang="zh-CN" sz="3600" b="1" dirty="0">
                <a:latin typeface="Times New Roman" panose="02020503050405090304" pitchFamily="18" charset="0"/>
                <a:cs typeface="Times New Roman" panose="02020503050405090304" pitchFamily="18" charset="0"/>
              </a:rPr>
              <a:t> </a:t>
            </a:r>
            <a:r>
              <a:rPr lang="en-US" altLang="zh-CN" sz="3600" dirty="0">
                <a:latin typeface="Times New Roman" panose="02020503050405090304" pitchFamily="18" charset="0"/>
                <a:cs typeface="Times New Roman" panose="02020503050405090304" pitchFamily="18" charset="0"/>
              </a:rPr>
              <a:t>≤</a:t>
            </a:r>
            <a:r>
              <a:rPr lang="en-US" altLang="zh-CN" sz="3600" b="1" i="1" dirty="0">
                <a:latin typeface="Times New Roman" panose="02020503050405090304" pitchFamily="18" charset="0"/>
                <a:cs typeface="Times New Roman" panose="02020503050405090304" pitchFamily="18" charset="0"/>
              </a:rPr>
              <a:t>w</a:t>
            </a:r>
            <a:r>
              <a:rPr lang="en-US" altLang="zh-CN" sz="3600" b="1" baseline="-25000" dirty="0">
                <a:latin typeface="Times New Roman" panose="02020503050405090304" pitchFamily="18" charset="0"/>
                <a:cs typeface="Times New Roman" panose="02020503050405090304" pitchFamily="18" charset="0"/>
              </a:rPr>
              <a:t>2</a:t>
            </a:r>
            <a:r>
              <a:rPr lang="en-US" altLang="zh-CN" sz="3600" dirty="0">
                <a:latin typeface="Times New Roman" panose="02020503050405090304" pitchFamily="18" charset="0"/>
                <a:cs typeface="Times New Roman" panose="02020503050405090304" pitchFamily="18" charset="0"/>
              </a:rPr>
              <a:t>≤</a:t>
            </a:r>
            <a:r>
              <a:rPr lang="en-US" altLang="zh-CN" sz="3600" b="1" dirty="0">
                <a:latin typeface="Times New Roman" panose="02020503050405090304" pitchFamily="18" charset="0"/>
                <a:cs typeface="Times New Roman" panose="02020503050405090304" pitchFamily="18" charset="0"/>
              </a:rPr>
              <a:t>... </a:t>
            </a:r>
            <a:r>
              <a:rPr lang="en-US" altLang="zh-CN" sz="3600" dirty="0">
                <a:latin typeface="Times New Roman" panose="02020503050405090304" pitchFamily="18" charset="0"/>
                <a:cs typeface="Times New Roman" panose="02020503050405090304" pitchFamily="18" charset="0"/>
              </a:rPr>
              <a:t>≤</a:t>
            </a:r>
            <a:r>
              <a:rPr lang="en-US" altLang="zh-CN" sz="3600" b="1" i="1" dirty="0" err="1">
                <a:latin typeface="Times New Roman" panose="02020503050405090304" pitchFamily="18" charset="0"/>
                <a:cs typeface="Times New Roman" panose="02020503050405090304" pitchFamily="18" charset="0"/>
              </a:rPr>
              <a:t>w</a:t>
            </a:r>
            <a:r>
              <a:rPr lang="en-US" altLang="zh-CN" sz="3600" b="1" baseline="-25000" dirty="0" err="1">
                <a:latin typeface="Times New Roman" panose="02020503050405090304" pitchFamily="18" charset="0"/>
                <a:cs typeface="Times New Roman" panose="02020503050405090304" pitchFamily="18" charset="0"/>
              </a:rPr>
              <a:t>n</a:t>
            </a:r>
            <a:endParaRPr lang="en-US" altLang="zh-CN" sz="3600" b="1" baseline="-25000" dirty="0">
              <a:latin typeface="Times New Roman" panose="02020503050405090304" pitchFamily="18" charset="0"/>
              <a:cs typeface="Times New Roman" panose="02020503050405090304" pitchFamily="18" charset="0"/>
            </a:endParaRPr>
          </a:p>
          <a:p>
            <a:pPr marL="0" indent="0">
              <a:lnSpc>
                <a:spcPct val="150000"/>
              </a:lnSpc>
              <a:spcBef>
                <a:spcPts val="0"/>
              </a:spcBef>
              <a:buNone/>
            </a:pPr>
            <a:r>
              <a:rPr lang="en-US" altLang="zh-CN" sz="3600" dirty="0">
                <a:latin typeface="Times New Roman" panose="02020503050405090304" pitchFamily="18" charset="0"/>
                <a:cs typeface="Times New Roman" panose="02020503050405090304" pitchFamily="18" charset="0"/>
              </a:rPr>
              <a:t>Then load them onto the ship in order, starting from container 1, then 2, and so on. Stop when adding the next container would make the total weight exceed the ship's weight limit C .</a:t>
            </a:r>
            <a:endParaRPr lang="zh-CN" altLang="en-US" sz="3600" dirty="0">
              <a:latin typeface="Times New Roman" panose="02020503050405090304" pitchFamily="18" charset="0"/>
              <a:cs typeface="Times New Roman" panose="02020503050405090304" pitchFamily="18"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896EE-BBC8-FC45-7EA7-7E397A709C7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7235CF9-FBD3-0668-85C0-E2AEA4317F0B}"/>
              </a:ext>
            </a:extLst>
          </p:cNvPr>
          <p:cNvSpPr>
            <a:spLocks noGrp="1"/>
          </p:cNvSpPr>
          <p:nvPr>
            <p:ph type="title"/>
          </p:nvPr>
        </p:nvSpPr>
        <p:spPr/>
        <p:txBody>
          <a:bodyPr/>
          <a:lstStyle/>
          <a:p>
            <a:r>
              <a:rPr lang="zh-CN" altLang="en-US" dirty="0"/>
              <a:t>正确性证明思路</a:t>
            </a:r>
          </a:p>
        </p:txBody>
      </p:sp>
      <p:sp>
        <p:nvSpPr>
          <p:cNvPr id="3" name="内容占位符 2">
            <a:extLst>
              <a:ext uri="{FF2B5EF4-FFF2-40B4-BE49-F238E27FC236}">
                <a16:creationId xmlns:a16="http://schemas.microsoft.com/office/drawing/2014/main" id="{36173778-70E9-7A9C-4F91-4F7A65F9A6A5}"/>
              </a:ext>
            </a:extLst>
          </p:cNvPr>
          <p:cNvSpPr>
            <a:spLocks noGrp="1"/>
          </p:cNvSpPr>
          <p:nvPr>
            <p:ph idx="1"/>
          </p:nvPr>
        </p:nvSpPr>
        <p:spPr/>
        <p:txBody>
          <a:bodyPr/>
          <a:lstStyle/>
          <a:p>
            <a:pPr marL="0" indent="0" algn="just">
              <a:buNone/>
            </a:pPr>
            <a:r>
              <a:rPr lang="zh-CN" altLang="en-US" sz="2800" dirty="0">
                <a:solidFill>
                  <a:srgbClr val="FF0000"/>
                </a:solidFill>
                <a:latin typeface="Times New Roman" panose="02020603050405020304" pitchFamily="18" charset="0"/>
                <a:cs typeface="Times New Roman" panose="02020603050405020304" pitchFamily="18" charset="0"/>
              </a:rPr>
              <a:t>命题：</a:t>
            </a:r>
            <a:endParaRPr lang="en-US" altLang="zh-CN" sz="2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zh-CN" altLang="en-US" dirty="0">
                <a:latin typeface="Times New Roman" panose="02020603050405020304" pitchFamily="18" charset="0"/>
                <a:cs typeface="Times New Roman" panose="02020603050405020304" pitchFamily="18" charset="0"/>
              </a:rPr>
              <a:t>对装载问题任何规模为</a:t>
            </a:r>
            <a:r>
              <a:rPr lang="en-US" altLang="zh-CN" b="1" i="1" dirty="0">
                <a:latin typeface="Times New Roman" panose="02020603050405020304" pitchFamily="18" charset="0"/>
                <a:cs typeface="Times New Roman" panose="02020603050405020304" pitchFamily="18" charset="0"/>
              </a:rPr>
              <a:t>n </a:t>
            </a:r>
            <a:r>
              <a:rPr lang="zh-CN" altLang="en-US" dirty="0">
                <a:latin typeface="Times New Roman" panose="02020603050405020304" pitchFamily="18" charset="0"/>
                <a:cs typeface="Times New Roman" panose="02020603050405020304" pitchFamily="18" charset="0"/>
              </a:rPr>
              <a:t>的输入实例，算法得到最优解</a:t>
            </a:r>
            <a:r>
              <a:rPr lang="en-US" altLang="zh-CN" b="1"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cs typeface="Times New Roman" panose="02020603050405020304" pitchFamily="18" charset="0"/>
              </a:rPr>
              <a:t>设集装箱从轻到重记为</a:t>
            </a:r>
            <a:r>
              <a:rPr lang="en-US" altLang="zh-CN" b="1" dirty="0">
                <a:latin typeface="Times New Roman" panose="02020603050405020304" pitchFamily="18" charset="0"/>
                <a:cs typeface="Times New Roman" panose="02020603050405020304" pitchFamily="18" charset="0"/>
              </a:rPr>
              <a:t>1, 2, … , </a:t>
            </a:r>
            <a:r>
              <a:rPr lang="en-US" altLang="zh-CN" b="1" i="1" dirty="0">
                <a:latin typeface="Times New Roman" panose="02020603050405020304" pitchFamily="18" charset="0"/>
                <a:cs typeface="Times New Roman" panose="02020603050405020304" pitchFamily="18" charset="0"/>
              </a:rPr>
              <a:t>n.</a:t>
            </a:r>
            <a:endParaRPr lang="zh-CN" altLang="en-US"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solidFill>
                  <a:srgbClr val="0000FF"/>
                </a:solidFill>
              </a:rPr>
              <a:t>归纳基础证明对任何只含</a:t>
            </a:r>
            <a:r>
              <a:rPr lang="en-US" altLang="zh-CN" b="1" dirty="0">
                <a:solidFill>
                  <a:srgbClr val="0000FF"/>
                </a:solidFill>
              </a:rPr>
              <a:t>1</a:t>
            </a:r>
            <a:r>
              <a:rPr lang="zh-CN" altLang="en-US" dirty="0">
                <a:solidFill>
                  <a:srgbClr val="0000FF"/>
                </a:solidFill>
              </a:rPr>
              <a:t>个箱子的输入实例，贪心法得到最优解</a:t>
            </a:r>
            <a:r>
              <a:rPr lang="en-US" altLang="zh-CN" b="1" dirty="0">
                <a:solidFill>
                  <a:srgbClr val="0000FF"/>
                </a:solidFill>
              </a:rPr>
              <a:t>. </a:t>
            </a:r>
            <a:r>
              <a:rPr lang="zh-CN" altLang="en-US" dirty="0">
                <a:solidFill>
                  <a:srgbClr val="0000FF"/>
                </a:solidFill>
              </a:rPr>
              <a:t>显然正确</a:t>
            </a:r>
            <a:r>
              <a:rPr lang="zh-CN" altLang="en-US" b="1" dirty="0">
                <a:solidFill>
                  <a:srgbClr val="0000FF"/>
                </a:solidFill>
              </a:rPr>
              <a:t>。</a:t>
            </a:r>
            <a:endParaRPr lang="en-US" altLang="zh-CN" b="1" dirty="0">
              <a:solidFill>
                <a:srgbClr val="0000FF"/>
              </a:solidFill>
            </a:endParaRPr>
          </a:p>
          <a:p>
            <a:pPr marL="0" indent="0" algn="just">
              <a:lnSpc>
                <a:spcPct val="150000"/>
              </a:lnSpc>
              <a:buNone/>
            </a:pPr>
            <a:r>
              <a:rPr lang="zh-CN" altLang="en-US" dirty="0">
                <a:solidFill>
                  <a:srgbClr val="0000FF"/>
                </a:solidFill>
                <a:latin typeface="Times New Roman" panose="02020603050405020304" pitchFamily="18" charset="0"/>
                <a:cs typeface="Times New Roman" panose="02020603050405020304" pitchFamily="18" charset="0"/>
              </a:rPr>
              <a:t>归纳步骤证明：假设对于任何</a:t>
            </a:r>
            <a:r>
              <a:rPr lang="en-US" altLang="zh-CN" dirty="0">
                <a:solidFill>
                  <a:srgbClr val="0000FF"/>
                </a:solidFill>
                <a:latin typeface="Times New Roman" panose="02020603050405020304" pitchFamily="18" charset="0"/>
                <a:cs typeface="Times New Roman" panose="02020603050405020304" pitchFamily="18" charset="0"/>
              </a:rPr>
              <a:t>n</a:t>
            </a:r>
            <a:r>
              <a:rPr lang="zh-CN" altLang="en-US" dirty="0">
                <a:solidFill>
                  <a:srgbClr val="0000FF"/>
                </a:solidFill>
                <a:latin typeface="Times New Roman" panose="02020603050405020304" pitchFamily="18" charset="0"/>
                <a:cs typeface="Times New Roman" panose="02020603050405020304" pitchFamily="18" charset="0"/>
              </a:rPr>
              <a:t>个箱子的输入实例贪心法都能得到最优解，那么对于任何</a:t>
            </a:r>
            <a:r>
              <a:rPr lang="en-US" altLang="zh-CN" dirty="0">
                <a:solidFill>
                  <a:srgbClr val="0000FF"/>
                </a:solidFill>
                <a:latin typeface="Times New Roman" panose="02020603050405020304" pitchFamily="18" charset="0"/>
                <a:cs typeface="Times New Roman" panose="02020603050405020304" pitchFamily="18" charset="0"/>
              </a:rPr>
              <a:t>n+1</a:t>
            </a:r>
            <a:r>
              <a:rPr lang="zh-CN" altLang="en-US" dirty="0">
                <a:solidFill>
                  <a:srgbClr val="0000FF"/>
                </a:solidFill>
                <a:latin typeface="Times New Roman" panose="02020603050405020304" pitchFamily="18" charset="0"/>
                <a:cs typeface="Times New Roman" panose="02020603050405020304" pitchFamily="18" charset="0"/>
              </a:rPr>
              <a:t>个箱子的输入实例贪心法也得到最优解</a:t>
            </a:r>
            <a:r>
              <a:rPr lang="en-US" altLang="zh-CN" dirty="0">
                <a:solidFill>
                  <a:srgbClr val="0000FF"/>
                </a:solidFill>
                <a:latin typeface="Times New Roman" panose="02020603050405020304" pitchFamily="18" charset="0"/>
                <a:cs typeface="Times New Roman" panose="02020603050405020304" pitchFamily="18" charset="0"/>
              </a:rPr>
              <a:t>.</a:t>
            </a:r>
            <a:endParaRPr lang="zh-CN" altLang="en-US"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06123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Inductive steps prove ideas</a:t>
            </a:r>
          </a:p>
        </p:txBody>
      </p:sp>
      <p:pic>
        <p:nvPicPr>
          <p:cNvPr id="4" name="图片 3"/>
          <p:cNvPicPr>
            <a:picLocks noChangeAspect="1"/>
          </p:cNvPicPr>
          <p:nvPr/>
        </p:nvPicPr>
        <p:blipFill rotWithShape="1">
          <a:blip r:embed="rId3"/>
          <a:srcRect l="-1" t="15997" r="976"/>
          <a:stretch>
            <a:fillRect/>
          </a:stretch>
        </p:blipFill>
        <p:spPr>
          <a:xfrm>
            <a:off x="2962735" y="1229031"/>
            <a:ext cx="5807639" cy="4536143"/>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Inductive steps prove ideas</a:t>
            </a:r>
          </a:p>
        </p:txBody>
      </p:sp>
      <p:pic>
        <p:nvPicPr>
          <p:cNvPr id="4" name="图片 3"/>
          <p:cNvPicPr>
            <a:picLocks noChangeAspect="1"/>
          </p:cNvPicPr>
          <p:nvPr/>
        </p:nvPicPr>
        <p:blipFill>
          <a:blip r:embed="rId3"/>
          <a:stretch>
            <a:fillRect/>
          </a:stretch>
        </p:blipFill>
        <p:spPr>
          <a:xfrm>
            <a:off x="198193" y="990296"/>
            <a:ext cx="5400000" cy="4630645"/>
          </a:xfrm>
          <a:prstGeom prst="rect">
            <a:avLst/>
          </a:prstGeom>
        </p:spPr>
      </p:pic>
      <p:pic>
        <p:nvPicPr>
          <p:cNvPr id="5" name="图片 4"/>
          <p:cNvPicPr>
            <a:picLocks noChangeAspect="1"/>
          </p:cNvPicPr>
          <p:nvPr/>
        </p:nvPicPr>
        <p:blipFill>
          <a:blip r:embed="rId4"/>
          <a:stretch>
            <a:fillRect/>
          </a:stretch>
        </p:blipFill>
        <p:spPr>
          <a:xfrm>
            <a:off x="5977238" y="990296"/>
            <a:ext cx="5760000" cy="439579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Greedy algorithm concept</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400" dirty="0"/>
              <a:t>As the name suggests, greedy algorithms always do what seems </a:t>
            </a:r>
            <a:r>
              <a:rPr lang="zh-CN" altLang="en-US" sz="2400" b="1" dirty="0"/>
              <a:t>best</a:t>
            </a:r>
            <a:r>
              <a:rPr lang="zh-CN" altLang="en-US" sz="2400" dirty="0"/>
              <a:t> at the moment. In other words, the greedy algorithm does not consider the overall optimal, and the choices it makes are only </a:t>
            </a:r>
            <a:r>
              <a:rPr lang="zh-CN" altLang="en-US" sz="2400" dirty="0">
                <a:solidFill>
                  <a:srgbClr val="FF0000"/>
                </a:solidFill>
              </a:rPr>
              <a:t>local optimal</a:t>
            </a:r>
            <a:r>
              <a:rPr lang="zh-CN" altLang="en-US" sz="2400" dirty="0"/>
              <a:t> choices in a sense. Of course, hopefully the final result of the greedy algorithm is also the overall optimal. Although the greedy algorithm cannot get global optimal solutions for all problems, it can produce global optimal solutions for many problems. Such as single </a:t>
            </a:r>
            <a:r>
              <a:rPr lang="zh-CN" altLang="en-US" sz="2400" b="1" dirty="0"/>
              <a:t>source shortest path </a:t>
            </a:r>
            <a:r>
              <a:rPr lang="zh-CN" altLang="en-US" sz="2400" dirty="0"/>
              <a:t>problem, </a:t>
            </a:r>
            <a:r>
              <a:rPr lang="zh-CN" altLang="en-US" sz="2400" b="1" dirty="0"/>
              <a:t>minimum spanning tree</a:t>
            </a:r>
            <a:r>
              <a:rPr lang="zh-CN" altLang="en-US" sz="2400" dirty="0"/>
              <a:t> problem. In some cases, even if the greedy algorithm cannot obtain the overall optimal solution, the final result is a good approximation of the optimal solution.</a:t>
            </a:r>
          </a:p>
        </p:txBody>
      </p:sp>
      <p:sp>
        <p:nvSpPr>
          <p:cNvPr id="4" name="文本框 3">
            <a:extLst>
              <a:ext uri="{FF2B5EF4-FFF2-40B4-BE49-F238E27FC236}">
                <a16:creationId xmlns:a16="http://schemas.microsoft.com/office/drawing/2014/main" id="{3829D9B6-131E-0F51-29DD-09747F43F8CC}"/>
              </a:ext>
            </a:extLst>
          </p:cNvPr>
          <p:cNvSpPr txBox="1"/>
          <p:nvPr/>
        </p:nvSpPr>
        <p:spPr>
          <a:xfrm>
            <a:off x="7197832" y="2413680"/>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局部最优</a:t>
            </a:r>
          </a:p>
        </p:txBody>
      </p:sp>
      <p:sp>
        <p:nvSpPr>
          <p:cNvPr id="5" name="文本框 4">
            <a:extLst>
              <a:ext uri="{FF2B5EF4-FFF2-40B4-BE49-F238E27FC236}">
                <a16:creationId xmlns:a16="http://schemas.microsoft.com/office/drawing/2014/main" id="{CC4E9518-0D38-72B2-7713-7CCF2E167EA8}"/>
              </a:ext>
            </a:extLst>
          </p:cNvPr>
          <p:cNvSpPr txBox="1"/>
          <p:nvPr/>
        </p:nvSpPr>
        <p:spPr>
          <a:xfrm>
            <a:off x="9602112" y="354295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全局最优</a:t>
            </a:r>
          </a:p>
        </p:txBody>
      </p:sp>
      <p:sp>
        <p:nvSpPr>
          <p:cNvPr id="6" name="文本框 5">
            <a:extLst>
              <a:ext uri="{FF2B5EF4-FFF2-40B4-BE49-F238E27FC236}">
                <a16:creationId xmlns:a16="http://schemas.microsoft.com/office/drawing/2014/main" id="{20ADCE37-9C55-261A-1DDB-B64C19C30805}"/>
              </a:ext>
            </a:extLst>
          </p:cNvPr>
          <p:cNvSpPr txBox="1"/>
          <p:nvPr/>
        </p:nvSpPr>
        <p:spPr>
          <a:xfrm>
            <a:off x="6010382" y="4582459"/>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单源最短路径问题</a:t>
            </a:r>
          </a:p>
        </p:txBody>
      </p:sp>
      <p:sp>
        <p:nvSpPr>
          <p:cNvPr id="7" name="文本框 6">
            <a:extLst>
              <a:ext uri="{FF2B5EF4-FFF2-40B4-BE49-F238E27FC236}">
                <a16:creationId xmlns:a16="http://schemas.microsoft.com/office/drawing/2014/main" id="{65A90244-8EB4-5A84-A94D-3A3AECF7F6DC}"/>
              </a:ext>
            </a:extLst>
          </p:cNvPr>
          <p:cNvSpPr txBox="1"/>
          <p:nvPr/>
        </p:nvSpPr>
        <p:spPr>
          <a:xfrm>
            <a:off x="526257" y="5151116"/>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最小生成树问题</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Activity arrangement problem</a:t>
            </a:r>
            <a:endParaRPr lang="zh-CN" altLang="en-US" dirty="0"/>
          </a:p>
        </p:txBody>
      </p:sp>
      <p:sp>
        <p:nvSpPr>
          <p:cNvPr id="3" name="内容占位符 2"/>
          <p:cNvSpPr>
            <a:spLocks noGrp="1"/>
          </p:cNvSpPr>
          <p:nvPr>
            <p:ph idx="1"/>
          </p:nvPr>
        </p:nvSpPr>
        <p:spPr/>
        <p:txBody>
          <a:bodyPr/>
          <a:lstStyle/>
          <a:p>
            <a:pPr marL="0" indent="0">
              <a:lnSpc>
                <a:spcPct val="150000"/>
              </a:lnSpc>
              <a:buNone/>
            </a:pPr>
            <a:r>
              <a:rPr lang="zh-CN" altLang="en-US" sz="2800" dirty="0"/>
              <a:t>The activity arrangement problem is to select the </a:t>
            </a:r>
            <a:r>
              <a:rPr lang="zh-CN" altLang="en-US" sz="2800" b="1" i="1" dirty="0">
                <a:solidFill>
                  <a:srgbClr val="FF0000"/>
                </a:solidFill>
              </a:rPr>
              <a:t>maximum compatible activity</a:t>
            </a:r>
            <a:r>
              <a:rPr lang="zh-CN" altLang="en-US" sz="2800" dirty="0"/>
              <a:t> sub-set from the given activity set. It is a good example that can be solved effectively by</a:t>
            </a:r>
            <a:r>
              <a:rPr lang="zh-CN" altLang="en-US" sz="2800" dirty="0">
                <a:solidFill>
                  <a:srgbClr val="FF0000"/>
                </a:solidFill>
              </a:rPr>
              <a:t> </a:t>
            </a:r>
            <a:r>
              <a:rPr lang="zh-CN" altLang="en-US" sz="2800" b="1" i="1" dirty="0">
                <a:solidFill>
                  <a:srgbClr val="FF0000"/>
                </a:solidFill>
              </a:rPr>
              <a:t>greedy algorithm</a:t>
            </a:r>
            <a:r>
              <a:rPr lang="zh-CN" altLang="en-US" sz="2800" dirty="0"/>
              <a:t>. This problem requires the efficient scheduling of a series of activities that compete for a common resource. The Greedy algorithm provides a simple way to make as many activities as possible compatible with common resources.</a:t>
            </a:r>
          </a:p>
        </p:txBody>
      </p:sp>
      <p:sp>
        <p:nvSpPr>
          <p:cNvPr id="4" name="文本框 3">
            <a:extLst>
              <a:ext uri="{FF2B5EF4-FFF2-40B4-BE49-F238E27FC236}">
                <a16:creationId xmlns:a16="http://schemas.microsoft.com/office/drawing/2014/main" id="{DCDEAB6C-F27C-1874-80C0-6360DAA57F75}"/>
              </a:ext>
            </a:extLst>
          </p:cNvPr>
          <p:cNvSpPr txBox="1"/>
          <p:nvPr/>
        </p:nvSpPr>
        <p:spPr>
          <a:xfrm>
            <a:off x="724149" y="1998876"/>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相容的</a:t>
            </a:r>
          </a:p>
        </p:txBody>
      </p:sp>
      <p:sp>
        <p:nvSpPr>
          <p:cNvPr id="5" name="文本框 4">
            <a:extLst>
              <a:ext uri="{FF2B5EF4-FFF2-40B4-BE49-F238E27FC236}">
                <a16:creationId xmlns:a16="http://schemas.microsoft.com/office/drawing/2014/main" id="{B1E6ECA9-2FE9-759B-DE1F-E100B85C7FEC}"/>
              </a:ext>
            </a:extLst>
          </p:cNvPr>
          <p:cNvSpPr txBox="1"/>
          <p:nvPr/>
        </p:nvSpPr>
        <p:spPr>
          <a:xfrm>
            <a:off x="1411019" y="1379785"/>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活动安排问题</a:t>
            </a:r>
          </a:p>
        </p:txBody>
      </p:sp>
      <p:sp>
        <p:nvSpPr>
          <p:cNvPr id="6" name="文本框 5">
            <a:extLst>
              <a:ext uri="{FF2B5EF4-FFF2-40B4-BE49-F238E27FC236}">
                <a16:creationId xmlns:a16="http://schemas.microsoft.com/office/drawing/2014/main" id="{E752414D-F433-BFF0-9805-C3043C95D252}"/>
              </a:ext>
            </a:extLst>
          </p:cNvPr>
          <p:cNvSpPr txBox="1"/>
          <p:nvPr/>
        </p:nvSpPr>
        <p:spPr>
          <a:xfrm>
            <a:off x="3455976" y="3932309"/>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争抢</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680"/>
            <a:ext cx="9648190" cy="3277870"/>
          </a:xfrm>
        </p:spPr>
        <p:txBody>
          <a:bodyPr anchor="ctr">
            <a:normAutofit fontScale="90000"/>
          </a:bodyPr>
          <a:lstStyle/>
          <a:p>
            <a:r>
              <a:rPr lang="zh-CN" altLang="en-US" sz="8000" b="1" dirty="0">
                <a:latin typeface="Arial Bold" panose="020B0604020202090204" charset="0"/>
                <a:cs typeface="Arial Bold" panose="020B0604020202090204" charset="0"/>
                <a:sym typeface="+mn-ea"/>
              </a:rPr>
              <a:t>Activity arrangement problem</a:t>
            </a:r>
            <a:endParaRPr lang="zh-CN" altLang="en-US" sz="8000" b="1" dirty="0">
              <a:latin typeface="Arial Bold" panose="020B0604020202090204" charset="0"/>
              <a:ea typeface="黑体" panose="02010609060101010101" pitchFamily="49" charset="-122"/>
              <a:cs typeface="Arial Bold" panose="020B0604020202090204" charset="0"/>
              <a:sym typeface="+mn-ea"/>
            </a:endParaRPr>
          </a:p>
        </p:txBody>
      </p:sp>
      <p:sp>
        <p:nvSpPr>
          <p:cNvPr id="3" name="文本框 2">
            <a:extLst>
              <a:ext uri="{FF2B5EF4-FFF2-40B4-BE49-F238E27FC236}">
                <a16:creationId xmlns:a16="http://schemas.microsoft.com/office/drawing/2014/main" id="{146A44CE-4DA1-CFFA-FA3A-CBAFF14AB815}"/>
              </a:ext>
            </a:extLst>
          </p:cNvPr>
          <p:cNvSpPr txBox="1"/>
          <p:nvPr/>
        </p:nvSpPr>
        <p:spPr>
          <a:xfrm>
            <a:off x="5594058" y="3781791"/>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活动安排问题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Activity arrangement problem</a:t>
            </a:r>
            <a:endParaRPr lang="zh-CN" altLang="en-US" dirty="0"/>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800" dirty="0">
                <a:latin typeface="Times New Roman" panose="02020503050405090304" pitchFamily="18" charset="0"/>
                <a:cs typeface="Times New Roman" panose="02020503050405090304" pitchFamily="18" charset="0"/>
              </a:rPr>
              <a:t>Let </a:t>
            </a:r>
            <a:r>
              <a:rPr lang="en-US" altLang="zh-CN" sz="2800" b="1" dirty="0">
                <a:latin typeface="Times New Roman Bold" panose="02020503050405090304" charset="0"/>
                <a:cs typeface="Times New Roman Bold" panose="02020503050405090304" charset="0"/>
                <a:sym typeface="+mn-ea"/>
              </a:rPr>
              <a:t>E={1,2,…,n}</a:t>
            </a:r>
            <a:r>
              <a:rPr lang="zh-CN" altLang="en-US" sz="2800" dirty="0">
                <a:latin typeface="Times New Roman" panose="02020503050405090304" pitchFamily="18" charset="0"/>
                <a:cs typeface="Times New Roman" panose="02020503050405090304" pitchFamily="18" charset="0"/>
              </a:rPr>
              <a:t> be a set of </a:t>
            </a:r>
            <a:r>
              <a:rPr lang="zh-CN" altLang="en-US" sz="2800" b="1" dirty="0">
                <a:latin typeface="Times New Roman Bold" panose="02020503050405090304" charset="0"/>
                <a:cs typeface="Times New Roman Bold" panose="02020503050405090304" charset="0"/>
              </a:rPr>
              <a:t>n</a:t>
            </a:r>
            <a:r>
              <a:rPr lang="zh-CN" altLang="en-US" sz="2800" dirty="0">
                <a:latin typeface="Times New Roman" panose="02020503050405090304" pitchFamily="18" charset="0"/>
                <a:cs typeface="Times New Roman" panose="02020503050405090304" pitchFamily="18" charset="0"/>
              </a:rPr>
              <a:t> activities,</a:t>
            </a:r>
            <a:r>
              <a:rPr lang="en-US" altLang="zh-CN" sz="2800" dirty="0">
                <a:latin typeface="Times New Roman" panose="02020503050405090304" pitchFamily="18" charset="0"/>
                <a:cs typeface="Times New Roman" panose="02020503050405090304" pitchFamily="18" charset="0"/>
              </a:rPr>
              <a:t> where each activity requires the use of the same resource, such as a lecture venue, and only one activity can use this resource at the same time. Each activity </a:t>
            </a:r>
            <a:r>
              <a:rPr lang="en-US" altLang="zh-CN" sz="2800" b="1" dirty="0">
                <a:latin typeface="Times New Roman Bold" panose="02020503050405090304" charset="0"/>
                <a:cs typeface="Times New Roman Bold" panose="02020503050405090304" charset="0"/>
              </a:rPr>
              <a:t>i</a:t>
            </a:r>
            <a:r>
              <a:rPr lang="en-US" altLang="zh-CN" sz="2800" dirty="0">
                <a:latin typeface="Times New Roman" panose="02020503050405090304" pitchFamily="18" charset="0"/>
                <a:cs typeface="Times New Roman" panose="02020503050405090304" pitchFamily="18" charset="0"/>
              </a:rPr>
              <a:t> has a start time </a:t>
            </a:r>
            <a:r>
              <a:rPr lang="en-US" altLang="zh-CN" sz="2800" b="1" dirty="0">
                <a:latin typeface="Times New Roman Bold" panose="02020503050405090304" charset="0"/>
                <a:cs typeface="Times New Roman Bold" panose="02020503050405090304" charset="0"/>
              </a:rPr>
              <a:t>(si)</a:t>
            </a:r>
            <a:r>
              <a:rPr lang="en-US" altLang="zh-CN" sz="2800" dirty="0">
                <a:latin typeface="Times New Roman" panose="02020503050405090304" pitchFamily="18" charset="0"/>
                <a:cs typeface="Times New Roman" panose="02020503050405090304" pitchFamily="18" charset="0"/>
              </a:rPr>
              <a:t> and an end time </a:t>
            </a:r>
            <a:r>
              <a:rPr lang="en-US" altLang="zh-CN" sz="2800" b="1" dirty="0">
                <a:latin typeface="Times New Roman Bold" panose="02020503050405090304" charset="0"/>
                <a:cs typeface="Times New Roman Bold" panose="02020503050405090304" charset="0"/>
              </a:rPr>
              <a:t>(fi)</a:t>
            </a:r>
            <a:r>
              <a:rPr lang="en-US" altLang="zh-CN" sz="2800" dirty="0">
                <a:latin typeface="Times New Roman" panose="02020503050405090304" pitchFamily="18" charset="0"/>
                <a:cs typeface="Times New Roman" panose="02020503050405090304" pitchFamily="18" charset="0"/>
              </a:rPr>
              <a:t> at which the resource is required to be used, and </a:t>
            </a:r>
            <a:r>
              <a:rPr lang="en-US" altLang="zh-CN" sz="2800" b="1" dirty="0" err="1">
                <a:latin typeface="Times New Roman Bold" panose="02020503050405090304" charset="0"/>
                <a:cs typeface="Times New Roman Bold" panose="02020503050405090304" charset="0"/>
                <a:sym typeface="+mn-ea"/>
              </a:rPr>
              <a:t>si</a:t>
            </a:r>
            <a:r>
              <a:rPr lang="en-US" altLang="zh-CN" sz="2800" b="1" dirty="0">
                <a:latin typeface="Times New Roman Bold" panose="02020503050405090304" charset="0"/>
                <a:cs typeface="Times New Roman Bold" panose="02020503050405090304" charset="0"/>
                <a:sym typeface="+mn-ea"/>
              </a:rPr>
              <a:t>&lt;fi</a:t>
            </a:r>
            <a:r>
              <a:rPr lang="en-US" altLang="zh-CN" sz="2800" dirty="0">
                <a:latin typeface="Times New Roman" panose="02020503050405090304" pitchFamily="18" charset="0"/>
                <a:cs typeface="Times New Roman" panose="02020503050405090304" pitchFamily="18" charset="0"/>
                <a:sym typeface="+mn-ea"/>
              </a:rPr>
              <a:t>.</a:t>
            </a:r>
            <a:r>
              <a:rPr lang="en-US" altLang="zh-CN" sz="2800" dirty="0">
                <a:latin typeface="Times New Roman" panose="02020503050405090304" pitchFamily="18" charset="0"/>
                <a:cs typeface="Times New Roman" panose="02020503050405090304" pitchFamily="18" charset="0"/>
              </a:rPr>
              <a:t> If activity </a:t>
            </a:r>
            <a:r>
              <a:rPr lang="en-US" altLang="zh-CN" sz="2800" b="1" i="1" dirty="0">
                <a:latin typeface="Times New Roman Bold Italic" panose="02020503050405090304" charset="0"/>
                <a:cs typeface="Times New Roman Bold Italic" panose="02020503050405090304" charset="0"/>
              </a:rPr>
              <a:t>i </a:t>
            </a:r>
            <a:r>
              <a:rPr lang="en-US" altLang="zh-CN" sz="2800" dirty="0">
                <a:latin typeface="Times New Roman" panose="02020503050405090304" pitchFamily="18" charset="0"/>
                <a:cs typeface="Times New Roman" panose="02020503050405090304" pitchFamily="18" charset="0"/>
              </a:rPr>
              <a:t>is selected, it occupies resources in the half-open time interval </a:t>
            </a:r>
            <a:r>
              <a:rPr lang="en-US" altLang="zh-CN" sz="2800" b="1" dirty="0">
                <a:latin typeface="Times New Roman Bold" panose="02020503050405090304" charset="0"/>
                <a:cs typeface="Times New Roman Bold" panose="02020503050405090304" charset="0"/>
                <a:sym typeface="+mn-ea"/>
              </a:rPr>
              <a:t>[</a:t>
            </a:r>
            <a:r>
              <a:rPr lang="en-US" altLang="zh-CN" sz="2800" b="1" dirty="0" err="1">
                <a:latin typeface="Times New Roman Bold" panose="02020503050405090304" charset="0"/>
                <a:cs typeface="Times New Roman Bold" panose="02020503050405090304" charset="0"/>
                <a:sym typeface="+mn-ea"/>
              </a:rPr>
              <a:t>si</a:t>
            </a:r>
            <a:r>
              <a:rPr lang="en-US" altLang="zh-CN" sz="2800" b="1" dirty="0">
                <a:latin typeface="Times New Roman Bold" panose="02020503050405090304" charset="0"/>
                <a:cs typeface="Times New Roman Bold" panose="02020503050405090304" charset="0"/>
                <a:sym typeface="+mn-ea"/>
              </a:rPr>
              <a:t>, fi)</a:t>
            </a:r>
            <a:r>
              <a:rPr lang="en-US" altLang="zh-CN" sz="2800" dirty="0">
                <a:latin typeface="Times New Roman" panose="02020503050405090304" pitchFamily="18" charset="0"/>
                <a:cs typeface="Times New Roman" panose="02020503050405090304" pitchFamily="18" charset="0"/>
              </a:rPr>
              <a:t>. If interval </a:t>
            </a:r>
            <a:r>
              <a:rPr lang="en-US" altLang="zh-CN" sz="2800" b="1" dirty="0">
                <a:latin typeface="Times New Roman Bold" panose="02020503050405090304" charset="0"/>
                <a:cs typeface="Times New Roman Bold" panose="02020503050405090304" charset="0"/>
                <a:sym typeface="+mn-ea"/>
              </a:rPr>
              <a:t>[</a:t>
            </a:r>
            <a:r>
              <a:rPr lang="en-US" altLang="zh-CN" sz="2800" b="1" dirty="0" err="1">
                <a:latin typeface="Times New Roman Bold" panose="02020503050405090304" charset="0"/>
                <a:cs typeface="Times New Roman Bold" panose="02020503050405090304" charset="0"/>
                <a:sym typeface="+mn-ea"/>
              </a:rPr>
              <a:t>si</a:t>
            </a:r>
            <a:r>
              <a:rPr lang="en-US" altLang="zh-CN" sz="2800" b="1" dirty="0">
                <a:latin typeface="Times New Roman Bold" panose="02020503050405090304" charset="0"/>
                <a:cs typeface="Times New Roman Bold" panose="02020503050405090304" charset="0"/>
                <a:sym typeface="+mn-ea"/>
              </a:rPr>
              <a:t>, fi)</a:t>
            </a:r>
            <a:r>
              <a:rPr lang="en-US" altLang="zh-CN" sz="2800" dirty="0">
                <a:latin typeface="Times New Roman" panose="02020503050405090304" pitchFamily="18" charset="0"/>
                <a:cs typeface="Times New Roman" panose="02020503050405090304" pitchFamily="18" charset="0"/>
                <a:sym typeface="+mn-ea"/>
              </a:rPr>
              <a:t> </a:t>
            </a:r>
            <a:r>
              <a:rPr lang="en-US" altLang="zh-CN" sz="2800" dirty="0">
                <a:latin typeface="Times New Roman" panose="02020503050405090304" pitchFamily="18" charset="0"/>
                <a:cs typeface="Times New Roman" panose="02020503050405090304" pitchFamily="18" charset="0"/>
              </a:rPr>
              <a:t>and interval </a:t>
            </a:r>
            <a:r>
              <a:rPr lang="en-US" altLang="zh-CN" sz="2800" b="1" dirty="0">
                <a:latin typeface="Times New Roman Bold" panose="02020503050405090304" charset="0"/>
                <a:cs typeface="Times New Roman Bold" panose="02020503050405090304" charset="0"/>
                <a:sym typeface="+mn-ea"/>
              </a:rPr>
              <a:t>[</a:t>
            </a:r>
            <a:r>
              <a:rPr lang="en-US" altLang="zh-CN" sz="2800" b="1" dirty="0" err="1">
                <a:latin typeface="Times New Roman Bold" panose="02020503050405090304" charset="0"/>
                <a:cs typeface="Times New Roman Bold" panose="02020503050405090304" charset="0"/>
                <a:sym typeface="+mn-ea"/>
              </a:rPr>
              <a:t>sj</a:t>
            </a:r>
            <a:r>
              <a:rPr lang="en-US" altLang="zh-CN" sz="2800" b="1" dirty="0">
                <a:latin typeface="Times New Roman Bold" panose="02020503050405090304" charset="0"/>
                <a:cs typeface="Times New Roman Bold" panose="02020503050405090304" charset="0"/>
                <a:sym typeface="+mn-ea"/>
              </a:rPr>
              <a:t>, fj)</a:t>
            </a:r>
            <a:r>
              <a:rPr lang="en-US" altLang="zh-CN" sz="2800" dirty="0">
                <a:latin typeface="Times New Roman" panose="02020503050405090304" pitchFamily="18" charset="0"/>
                <a:cs typeface="Times New Roman" panose="02020503050405090304" pitchFamily="18" charset="0"/>
              </a:rPr>
              <a:t> </a:t>
            </a:r>
            <a:r>
              <a:rPr lang="en-US" altLang="zh-CN" sz="2800" b="1" dirty="0">
                <a:latin typeface="Times New Roman" panose="02020503050405090304" pitchFamily="18" charset="0"/>
                <a:cs typeface="Times New Roman" panose="02020503050405090304" pitchFamily="18" charset="0"/>
              </a:rPr>
              <a:t>do not intersect</a:t>
            </a:r>
            <a:r>
              <a:rPr lang="en-US" altLang="zh-CN" sz="2800" dirty="0">
                <a:latin typeface="Times New Roman" panose="02020503050405090304" pitchFamily="18" charset="0"/>
                <a:cs typeface="Times New Roman" panose="02020503050405090304" pitchFamily="18" charset="0"/>
              </a:rPr>
              <a:t>, activity </a:t>
            </a:r>
            <a:r>
              <a:rPr lang="en-US" altLang="zh-CN" sz="2800" b="1" dirty="0">
                <a:latin typeface="Times New Roman Bold" panose="02020503050405090304" charset="0"/>
                <a:cs typeface="Times New Roman Bold" panose="02020503050405090304" charset="0"/>
              </a:rPr>
              <a:t>i</a:t>
            </a:r>
            <a:r>
              <a:rPr lang="en-US" altLang="zh-CN" sz="2800" dirty="0">
                <a:latin typeface="Times New Roman" panose="02020503050405090304" pitchFamily="18" charset="0"/>
                <a:cs typeface="Times New Roman" panose="02020503050405090304" pitchFamily="18" charset="0"/>
              </a:rPr>
              <a:t> is said to be </a:t>
            </a:r>
            <a:r>
              <a:rPr lang="en-US" altLang="zh-CN" sz="2800" b="1" dirty="0">
                <a:latin typeface="Times New Roman" panose="02020503050405090304" pitchFamily="18" charset="0"/>
                <a:cs typeface="Times New Roman" panose="02020503050405090304" pitchFamily="18" charset="0"/>
              </a:rPr>
              <a:t>compatible</a:t>
            </a:r>
            <a:r>
              <a:rPr lang="en-US" altLang="zh-CN" sz="2800" dirty="0">
                <a:latin typeface="Times New Roman" panose="02020503050405090304" pitchFamily="18" charset="0"/>
                <a:cs typeface="Times New Roman" panose="02020503050405090304" pitchFamily="18" charset="0"/>
              </a:rPr>
              <a:t> with activity </a:t>
            </a:r>
            <a:r>
              <a:rPr lang="en-US" altLang="zh-CN" sz="2800" b="1" dirty="0">
                <a:latin typeface="Times New Roman Bold" panose="02020503050405090304" charset="0"/>
                <a:cs typeface="Times New Roman Bold" panose="02020503050405090304" charset="0"/>
              </a:rPr>
              <a:t>j</a:t>
            </a:r>
            <a:r>
              <a:rPr lang="en-US" altLang="zh-CN" sz="2800" dirty="0">
                <a:latin typeface="Times New Roman" panose="02020503050405090304" pitchFamily="18" charset="0"/>
                <a:cs typeface="Times New Roman" panose="02020503050405090304" pitchFamily="18" charset="0"/>
              </a:rPr>
              <a:t>. In other words, when </a:t>
            </a:r>
            <a:r>
              <a:rPr lang="en-US" altLang="zh-CN" sz="2800" b="1" dirty="0">
                <a:latin typeface="Times New Roman Bold" panose="02020503050405090304" charset="0"/>
                <a:cs typeface="Times New Roman Bold" panose="02020503050405090304" charset="0"/>
              </a:rPr>
              <a:t>si≥fj </a:t>
            </a:r>
            <a:r>
              <a:rPr lang="en-US" altLang="zh-CN" sz="2800" dirty="0">
                <a:latin typeface="Times New Roman" panose="02020503050405090304" pitchFamily="18" charset="0"/>
                <a:cs typeface="Times New Roman" panose="02020503050405090304" pitchFamily="18" charset="0"/>
              </a:rPr>
              <a:t>or </a:t>
            </a:r>
            <a:r>
              <a:rPr lang="en-US" altLang="zh-CN" sz="2800" b="1" dirty="0">
                <a:latin typeface="Times New Roman Bold" panose="02020503050405090304" charset="0"/>
                <a:cs typeface="Times New Roman Bold" panose="02020503050405090304" charset="0"/>
              </a:rPr>
              <a:t>sj≥fi</a:t>
            </a:r>
            <a:r>
              <a:rPr lang="en-US" altLang="zh-CN" sz="2800" dirty="0">
                <a:latin typeface="Times New Roman" panose="02020503050405090304" pitchFamily="18" charset="0"/>
                <a:cs typeface="Times New Roman" panose="02020503050405090304" pitchFamily="18" charset="0"/>
              </a:rPr>
              <a:t>, activity </a:t>
            </a:r>
            <a:r>
              <a:rPr lang="en-US" altLang="zh-CN" sz="2800" b="1" dirty="0">
                <a:latin typeface="Times New Roman Bold" panose="02020503050405090304" charset="0"/>
                <a:cs typeface="Times New Roman Bold" panose="02020503050405090304" charset="0"/>
              </a:rPr>
              <a:t>i</a:t>
            </a:r>
            <a:r>
              <a:rPr lang="en-US" altLang="zh-CN" sz="2800" dirty="0">
                <a:latin typeface="Times New Roman" panose="02020503050405090304" pitchFamily="18" charset="0"/>
                <a:cs typeface="Times New Roman" panose="02020503050405090304" pitchFamily="18" charset="0"/>
              </a:rPr>
              <a:t> is compatible with activity </a:t>
            </a:r>
            <a:r>
              <a:rPr lang="en-US" altLang="zh-CN" sz="2800" b="1" dirty="0">
                <a:latin typeface="Times New Roman Bold" panose="02020503050405090304" charset="0"/>
                <a:cs typeface="Times New Roman Bold" panose="02020503050405090304" charset="0"/>
              </a:rPr>
              <a:t>j</a:t>
            </a:r>
            <a:r>
              <a:rPr lang="en-US" altLang="zh-CN" sz="2800" dirty="0">
                <a:latin typeface="Times New Roman" panose="02020503050405090304" pitchFamily="18" charset="0"/>
                <a:cs typeface="Times New Roman" panose="02020503050405090304" pitchFamily="18" charset="0"/>
              </a:rPr>
              <a:t>.</a:t>
            </a:r>
            <a:endParaRPr lang="zh-CN" altLang="en-US" sz="2800" dirty="0">
              <a:latin typeface="Times New Roman" panose="02020503050405090304" pitchFamily="18" charset="0"/>
              <a:cs typeface="Times New Roman" panose="02020503050405090304" pitchFamily="18" charset="0"/>
            </a:endParaRPr>
          </a:p>
        </p:txBody>
      </p:sp>
      <p:sp>
        <p:nvSpPr>
          <p:cNvPr id="4" name="文本框 3">
            <a:extLst>
              <a:ext uri="{FF2B5EF4-FFF2-40B4-BE49-F238E27FC236}">
                <a16:creationId xmlns:a16="http://schemas.microsoft.com/office/drawing/2014/main" id="{DEF428A9-CB3C-AF4C-DD9A-FB75D6C72ABE}"/>
              </a:ext>
            </a:extLst>
          </p:cNvPr>
          <p:cNvSpPr txBox="1"/>
          <p:nvPr/>
        </p:nvSpPr>
        <p:spPr>
          <a:xfrm>
            <a:off x="4761545" y="1980287"/>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演讲会场</a:t>
            </a:r>
          </a:p>
        </p:txBody>
      </p:sp>
      <p:sp>
        <p:nvSpPr>
          <p:cNvPr id="5" name="文本框 4">
            <a:extLst>
              <a:ext uri="{FF2B5EF4-FFF2-40B4-BE49-F238E27FC236}">
                <a16:creationId xmlns:a16="http://schemas.microsoft.com/office/drawing/2014/main" id="{270452F5-01D6-4785-6DBE-4F5EF6526148}"/>
              </a:ext>
            </a:extLst>
          </p:cNvPr>
          <p:cNvSpPr txBox="1"/>
          <p:nvPr/>
        </p:nvSpPr>
        <p:spPr>
          <a:xfrm>
            <a:off x="2873605" y="4589283"/>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不相交</a:t>
            </a:r>
          </a:p>
        </p:txBody>
      </p:sp>
      <p:sp>
        <p:nvSpPr>
          <p:cNvPr id="6" name="文本框 5">
            <a:extLst>
              <a:ext uri="{FF2B5EF4-FFF2-40B4-BE49-F238E27FC236}">
                <a16:creationId xmlns:a16="http://schemas.microsoft.com/office/drawing/2014/main" id="{16A8C72B-8114-2DBB-3894-88B79161D65E}"/>
              </a:ext>
            </a:extLst>
          </p:cNvPr>
          <p:cNvSpPr txBox="1"/>
          <p:nvPr/>
        </p:nvSpPr>
        <p:spPr>
          <a:xfrm>
            <a:off x="8455606" y="4589283"/>
            <a:ext cx="237489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相容的</a:t>
            </a:r>
          </a:p>
        </p:txBody>
      </p:sp>
      <p:pic>
        <p:nvPicPr>
          <p:cNvPr id="8" name="图片 7">
            <a:extLst>
              <a:ext uri="{FF2B5EF4-FFF2-40B4-BE49-F238E27FC236}">
                <a16:creationId xmlns:a16="http://schemas.microsoft.com/office/drawing/2014/main" id="{8FFEF43A-A238-0E64-7542-43A706FFAA71}"/>
              </a:ext>
            </a:extLst>
          </p:cNvPr>
          <p:cNvPicPr>
            <a:picLocks noChangeAspect="1"/>
          </p:cNvPicPr>
          <p:nvPr/>
        </p:nvPicPr>
        <p:blipFill>
          <a:blip r:embed="rId3"/>
          <a:stretch>
            <a:fillRect/>
          </a:stretch>
        </p:blipFill>
        <p:spPr>
          <a:xfrm>
            <a:off x="3740686" y="5546635"/>
            <a:ext cx="4416615" cy="83958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p:spPr>
        <p:txBody>
          <a:bodyPr/>
          <a:lstStyle/>
          <a:p>
            <a:r>
              <a:rPr lang="zh-CN" altLang="en-US" dirty="0"/>
              <a:t>Activity arrangement problem</a:t>
            </a:r>
          </a:p>
        </p:txBody>
      </p:sp>
      <p:pic>
        <p:nvPicPr>
          <p:cNvPr id="4" name="图片 3"/>
          <p:cNvPicPr>
            <a:picLocks noChangeAspect="1"/>
          </p:cNvPicPr>
          <p:nvPr/>
        </p:nvPicPr>
        <p:blipFill rotWithShape="1">
          <a:blip r:embed="rId3"/>
          <a:srcRect l="5834" t="-394"/>
          <a:stretch>
            <a:fillRect/>
          </a:stretch>
        </p:blipFill>
        <p:spPr>
          <a:xfrm>
            <a:off x="217906" y="904570"/>
            <a:ext cx="7211347" cy="5326340"/>
          </a:xfrm>
          <a:prstGeom prst="rect">
            <a:avLst/>
          </a:prstGeom>
        </p:spPr>
      </p:pic>
      <p:pic>
        <p:nvPicPr>
          <p:cNvPr id="5" name="图片 4"/>
          <p:cNvPicPr>
            <a:picLocks noChangeAspect="1"/>
          </p:cNvPicPr>
          <p:nvPr/>
        </p:nvPicPr>
        <p:blipFill>
          <a:blip r:embed="rId4"/>
          <a:stretch>
            <a:fillRect/>
          </a:stretch>
        </p:blipFill>
        <p:spPr>
          <a:xfrm>
            <a:off x="7516148" y="2141967"/>
            <a:ext cx="4320000" cy="365633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Activity arrangement problem</a:t>
            </a:r>
          </a:p>
        </p:txBody>
      </p:sp>
      <p:pic>
        <p:nvPicPr>
          <p:cNvPr id="4" name="图片 3"/>
          <p:cNvPicPr>
            <a:picLocks noChangeAspect="1"/>
          </p:cNvPicPr>
          <p:nvPr/>
        </p:nvPicPr>
        <p:blipFill>
          <a:blip r:embed="rId3"/>
          <a:stretch>
            <a:fillRect/>
          </a:stretch>
        </p:blipFill>
        <p:spPr>
          <a:xfrm>
            <a:off x="338751" y="1318445"/>
            <a:ext cx="7896225" cy="4476750"/>
          </a:xfrm>
          <a:prstGeom prst="rect">
            <a:avLst/>
          </a:prstGeom>
        </p:spPr>
      </p:pic>
      <p:sp>
        <p:nvSpPr>
          <p:cNvPr id="5" name="文本框 4"/>
          <p:cNvSpPr txBox="1"/>
          <p:nvPr/>
        </p:nvSpPr>
        <p:spPr>
          <a:xfrm>
            <a:off x="8642554" y="2163097"/>
            <a:ext cx="3005951" cy="1646733"/>
          </a:xfrm>
          <a:prstGeom prst="rect">
            <a:avLst/>
          </a:prstGeom>
          <a:noFill/>
        </p:spPr>
        <p:txBody>
          <a:bodyPr wrap="none" rtlCol="0">
            <a:spAutoFit/>
          </a:bodyPr>
          <a:lstStyle/>
          <a:p>
            <a:pPr>
              <a:lnSpc>
                <a:spcPct val="150000"/>
              </a:lnSpc>
            </a:pPr>
            <a:r>
              <a:rPr lang="zh-CN" altLang="en-US" sz="3600" b="1" dirty="0">
                <a:latin typeface="Times New Roman" panose="02020503050405090304" pitchFamily="18" charset="0"/>
                <a:cs typeface="Times New Roman" panose="02020503050405090304" pitchFamily="18" charset="0"/>
              </a:rPr>
              <a:t>解：</a:t>
            </a:r>
            <a:r>
              <a:rPr lang="en-US" altLang="zh-CN" sz="3600" b="1" dirty="0">
                <a:latin typeface="Times New Roman" panose="02020503050405090304" pitchFamily="18" charset="0"/>
                <a:cs typeface="Times New Roman" panose="02020503050405090304" pitchFamily="18" charset="0"/>
              </a:rPr>
              <a:t>1</a:t>
            </a:r>
          </a:p>
          <a:p>
            <a:pPr>
              <a:lnSpc>
                <a:spcPct val="150000"/>
              </a:lnSpc>
            </a:pPr>
            <a:r>
              <a:rPr lang="zh-CN" altLang="en-US" sz="3600" b="1" dirty="0">
                <a:latin typeface="Times New Roman" panose="02020503050405090304" pitchFamily="18" charset="0"/>
                <a:cs typeface="Times New Roman" panose="02020503050405090304" pitchFamily="18" charset="0"/>
              </a:rPr>
              <a:t>最优解：</a:t>
            </a:r>
            <a:r>
              <a:rPr lang="en-US" altLang="zh-CN" sz="3600" b="1" dirty="0">
                <a:latin typeface="Times New Roman" panose="02020503050405090304" pitchFamily="18" charset="0"/>
                <a:cs typeface="Times New Roman" panose="02020503050405090304" pitchFamily="18" charset="0"/>
              </a:rPr>
              <a:t>2</a:t>
            </a:r>
            <a:r>
              <a:rPr lang="zh-CN" altLang="en-US" sz="3600" b="1" dirty="0">
                <a:latin typeface="Times New Roman" panose="02020503050405090304" pitchFamily="18" charset="0"/>
                <a:cs typeface="Times New Roman" panose="02020503050405090304" pitchFamily="18" charset="0"/>
              </a:rPr>
              <a:t>和</a:t>
            </a:r>
            <a:r>
              <a:rPr lang="en-US" altLang="zh-CN" sz="3600" b="1" dirty="0">
                <a:latin typeface="Times New Roman" panose="02020503050405090304" pitchFamily="18" charset="0"/>
                <a:cs typeface="Times New Roman" panose="02020503050405090304" pitchFamily="18" charset="0"/>
              </a:rPr>
              <a:t>3</a:t>
            </a:r>
            <a:endParaRPr lang="zh-CN" altLang="en-US" sz="3600" b="1" dirty="0">
              <a:latin typeface="Times New Roman" panose="02020503050405090304" pitchFamily="18" charset="0"/>
              <a:cs typeface="Times New Roman" panose="020205030504050903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CALPRESID" val="17760111073465461"/>
</p:tagLst>
</file>

<file path=ppt/tags/tag10.xml><?xml version="1.0" encoding="utf-8"?>
<p:tagLst xmlns:a="http://schemas.openxmlformats.org/drawingml/2006/main" xmlns:r="http://schemas.openxmlformats.org/officeDocument/2006/relationships" xmlns:p="http://schemas.openxmlformats.org/presentationml/2006/main">
  <p:tag name="LOCALSLIDEID" val="17760111073786281"/>
</p:tagLst>
</file>

<file path=ppt/tags/tag11.xml><?xml version="1.0" encoding="utf-8"?>
<p:tagLst xmlns:a="http://schemas.openxmlformats.org/drawingml/2006/main" xmlns:r="http://schemas.openxmlformats.org/officeDocument/2006/relationships" xmlns:p="http://schemas.openxmlformats.org/presentationml/2006/main">
  <p:tag name="LOCALSLIDEID" val="17760111073792360"/>
</p:tagLst>
</file>

<file path=ppt/tags/tag12.xml><?xml version="1.0" encoding="utf-8"?>
<p:tagLst xmlns:a="http://schemas.openxmlformats.org/drawingml/2006/main" xmlns:r="http://schemas.openxmlformats.org/officeDocument/2006/relationships" xmlns:p="http://schemas.openxmlformats.org/presentationml/2006/main">
  <p:tag name="LOCALSLIDEID" val="17760111073801219"/>
</p:tagLst>
</file>

<file path=ppt/tags/tag13.xml><?xml version="1.0" encoding="utf-8"?>
<p:tagLst xmlns:a="http://schemas.openxmlformats.org/drawingml/2006/main" xmlns:r="http://schemas.openxmlformats.org/officeDocument/2006/relationships" xmlns:p="http://schemas.openxmlformats.org/presentationml/2006/main">
  <p:tag name="LOCALSLIDEID" val="17760111073829429"/>
</p:tagLst>
</file>

<file path=ppt/tags/tag14.xml><?xml version="1.0" encoding="utf-8"?>
<p:tagLst xmlns:a="http://schemas.openxmlformats.org/drawingml/2006/main" xmlns:r="http://schemas.openxmlformats.org/officeDocument/2006/relationships" xmlns:p="http://schemas.openxmlformats.org/presentationml/2006/main">
  <p:tag name="LOCALSLIDEID" val="17760111073833806"/>
</p:tagLst>
</file>

<file path=ppt/tags/tag15.xml><?xml version="1.0" encoding="utf-8"?>
<p:tagLst xmlns:a="http://schemas.openxmlformats.org/drawingml/2006/main" xmlns:r="http://schemas.openxmlformats.org/officeDocument/2006/relationships" xmlns:p="http://schemas.openxmlformats.org/presentationml/2006/main">
  <p:tag name="LOCALSLIDEID" val="17760111073848666"/>
</p:tagLst>
</file>

<file path=ppt/tags/tag16.xml><?xml version="1.0" encoding="utf-8"?>
<p:tagLst xmlns:a="http://schemas.openxmlformats.org/drawingml/2006/main" xmlns:r="http://schemas.openxmlformats.org/officeDocument/2006/relationships" xmlns:p="http://schemas.openxmlformats.org/presentationml/2006/main">
  <p:tag name="LOCALSLIDEID" val="17760111073866314"/>
</p:tagLst>
</file>

<file path=ppt/tags/tag17.xml><?xml version="1.0" encoding="utf-8"?>
<p:tagLst xmlns:a="http://schemas.openxmlformats.org/drawingml/2006/main" xmlns:r="http://schemas.openxmlformats.org/officeDocument/2006/relationships" xmlns:p="http://schemas.openxmlformats.org/presentationml/2006/main">
  <p:tag name="LOCALSLIDEID" val="17760111073876085"/>
</p:tagLst>
</file>

<file path=ppt/tags/tag18.xml><?xml version="1.0" encoding="utf-8"?>
<p:tagLst xmlns:a="http://schemas.openxmlformats.org/drawingml/2006/main" xmlns:r="http://schemas.openxmlformats.org/officeDocument/2006/relationships" xmlns:p="http://schemas.openxmlformats.org/presentationml/2006/main">
  <p:tag name="LOCALSLIDEID" val="17760111073887642"/>
</p:tagLst>
</file>

<file path=ppt/tags/tag19.xml><?xml version="1.0" encoding="utf-8"?>
<p:tagLst xmlns:a="http://schemas.openxmlformats.org/drawingml/2006/main" xmlns:r="http://schemas.openxmlformats.org/officeDocument/2006/relationships" xmlns:p="http://schemas.openxmlformats.org/presentationml/2006/main">
  <p:tag name="LOCALSLIDEID" val="17760111073899493"/>
</p:tagLst>
</file>

<file path=ppt/tags/tag2.xml><?xml version="1.0" encoding="utf-8"?>
<p:tagLst xmlns:a="http://schemas.openxmlformats.org/drawingml/2006/main" xmlns:r="http://schemas.openxmlformats.org/officeDocument/2006/relationships" xmlns:p="http://schemas.openxmlformats.org/presentationml/2006/main">
  <p:tag name="LOCALSLIDEID" val="17760111073567267"/>
</p:tagLst>
</file>

<file path=ppt/tags/tag20.xml><?xml version="1.0" encoding="utf-8"?>
<p:tagLst xmlns:a="http://schemas.openxmlformats.org/drawingml/2006/main" xmlns:r="http://schemas.openxmlformats.org/officeDocument/2006/relationships" xmlns:p="http://schemas.openxmlformats.org/presentationml/2006/main">
  <p:tag name="LOCALSLIDEID" val="17760111073915211"/>
</p:tagLst>
</file>

<file path=ppt/tags/tag21.xml><?xml version="1.0" encoding="utf-8"?>
<p:tagLst xmlns:a="http://schemas.openxmlformats.org/drawingml/2006/main" xmlns:r="http://schemas.openxmlformats.org/officeDocument/2006/relationships" xmlns:p="http://schemas.openxmlformats.org/presentationml/2006/main">
  <p:tag name="LOCALSLIDEID" val="17760111073921749"/>
</p:tagLst>
</file>

<file path=ppt/tags/tag22.xml><?xml version="1.0" encoding="utf-8"?>
<p:tagLst xmlns:a="http://schemas.openxmlformats.org/drawingml/2006/main" xmlns:r="http://schemas.openxmlformats.org/officeDocument/2006/relationships" xmlns:p="http://schemas.openxmlformats.org/presentationml/2006/main">
  <p:tag name="LOCALSLIDEID" val="17760111073937049"/>
</p:tagLst>
</file>

<file path=ppt/tags/tag23.xml><?xml version="1.0" encoding="utf-8"?>
<p:tagLst xmlns:a="http://schemas.openxmlformats.org/drawingml/2006/main" xmlns:r="http://schemas.openxmlformats.org/officeDocument/2006/relationships" xmlns:p="http://schemas.openxmlformats.org/presentationml/2006/main">
  <p:tag name="LOCALSLIDEID" val="17760111073941465"/>
</p:tagLst>
</file>

<file path=ppt/tags/tag24.xml><?xml version="1.0" encoding="utf-8"?>
<p:tagLst xmlns:a="http://schemas.openxmlformats.org/drawingml/2006/main" xmlns:r="http://schemas.openxmlformats.org/officeDocument/2006/relationships" xmlns:p="http://schemas.openxmlformats.org/presentationml/2006/main">
  <p:tag name="LOCALSLIDEID" val="17760111073964073"/>
</p:tagLst>
</file>

<file path=ppt/tags/tag25.xml><?xml version="1.0" encoding="utf-8"?>
<p:tagLst xmlns:a="http://schemas.openxmlformats.org/drawingml/2006/main" xmlns:r="http://schemas.openxmlformats.org/officeDocument/2006/relationships" xmlns:p="http://schemas.openxmlformats.org/presentationml/2006/main">
  <p:tag name="LOCALSLIDEID" val="17760111073979750"/>
</p:tagLst>
</file>

<file path=ppt/tags/tag26.xml><?xml version="1.0" encoding="utf-8"?>
<p:tagLst xmlns:a="http://schemas.openxmlformats.org/drawingml/2006/main" xmlns:r="http://schemas.openxmlformats.org/officeDocument/2006/relationships" xmlns:p="http://schemas.openxmlformats.org/presentationml/2006/main">
  <p:tag name="LOCALSLIDEID" val="17760111073994215"/>
</p:tagLst>
</file>

<file path=ppt/tags/tag27.xml><?xml version="1.0" encoding="utf-8"?>
<p:tagLst xmlns:a="http://schemas.openxmlformats.org/drawingml/2006/main" xmlns:r="http://schemas.openxmlformats.org/officeDocument/2006/relationships" xmlns:p="http://schemas.openxmlformats.org/presentationml/2006/main">
  <p:tag name="LOCALSLIDEID" val="17760111074004427"/>
</p:tagLst>
</file>

<file path=ppt/tags/tag28.xml><?xml version="1.0" encoding="utf-8"?>
<p:tagLst xmlns:a="http://schemas.openxmlformats.org/drawingml/2006/main" xmlns:r="http://schemas.openxmlformats.org/officeDocument/2006/relationships" xmlns:p="http://schemas.openxmlformats.org/presentationml/2006/main">
  <p:tag name="LOCALSLIDEID" val="17760111074019279"/>
</p:tagLst>
</file>

<file path=ppt/tags/tag29.xml><?xml version="1.0" encoding="utf-8"?>
<p:tagLst xmlns:a="http://schemas.openxmlformats.org/drawingml/2006/main" xmlns:r="http://schemas.openxmlformats.org/officeDocument/2006/relationships" xmlns:p="http://schemas.openxmlformats.org/presentationml/2006/main">
  <p:tag name="LOCALSLIDEID" val="17760111074024660"/>
</p:tagLst>
</file>

<file path=ppt/tags/tag3.xml><?xml version="1.0" encoding="utf-8"?>
<p:tagLst xmlns:a="http://schemas.openxmlformats.org/drawingml/2006/main" xmlns:r="http://schemas.openxmlformats.org/officeDocument/2006/relationships" xmlns:p="http://schemas.openxmlformats.org/presentationml/2006/main">
  <p:tag name="LOCALSLIDEID" val="17760111073684689"/>
</p:tagLst>
</file>

<file path=ppt/tags/tag30.xml><?xml version="1.0" encoding="utf-8"?>
<p:tagLst xmlns:a="http://schemas.openxmlformats.org/drawingml/2006/main" xmlns:r="http://schemas.openxmlformats.org/officeDocument/2006/relationships" xmlns:p="http://schemas.openxmlformats.org/presentationml/2006/main">
  <p:tag name="LOCALSLIDEID" val="17760111074040569"/>
</p:tagLst>
</file>

<file path=ppt/tags/tag31.xml><?xml version="1.0" encoding="utf-8"?>
<p:tagLst xmlns:a="http://schemas.openxmlformats.org/drawingml/2006/main" xmlns:r="http://schemas.openxmlformats.org/officeDocument/2006/relationships" xmlns:p="http://schemas.openxmlformats.org/presentationml/2006/main">
  <p:tag name="LOCALSLIDEID" val="17760111074060725"/>
</p:tagLst>
</file>

<file path=ppt/tags/tag32.xml><?xml version="1.0" encoding="utf-8"?>
<p:tagLst xmlns:a="http://schemas.openxmlformats.org/drawingml/2006/main" xmlns:r="http://schemas.openxmlformats.org/officeDocument/2006/relationships" xmlns:p="http://schemas.openxmlformats.org/presentationml/2006/main">
  <p:tag name="LOCALSLIDEID" val="17760111074086519"/>
</p:tagLst>
</file>

<file path=ppt/tags/tag33.xml><?xml version="1.0" encoding="utf-8"?>
<p:tagLst xmlns:a="http://schemas.openxmlformats.org/drawingml/2006/main" xmlns:r="http://schemas.openxmlformats.org/officeDocument/2006/relationships" xmlns:p="http://schemas.openxmlformats.org/presentationml/2006/main">
  <p:tag name="LOCALSLIDEID" val="17760111074090385"/>
</p:tagLst>
</file>

<file path=ppt/tags/tag34.xml><?xml version="1.0" encoding="utf-8"?>
<p:tagLst xmlns:a="http://schemas.openxmlformats.org/drawingml/2006/main" xmlns:r="http://schemas.openxmlformats.org/officeDocument/2006/relationships" xmlns:p="http://schemas.openxmlformats.org/presentationml/2006/main">
  <p:tag name="LOCALSLIDEID" val="17760111074106624"/>
</p:tagLst>
</file>

<file path=ppt/tags/tag35.xml><?xml version="1.0" encoding="utf-8"?>
<p:tagLst xmlns:a="http://schemas.openxmlformats.org/drawingml/2006/main" xmlns:r="http://schemas.openxmlformats.org/officeDocument/2006/relationships" xmlns:p="http://schemas.openxmlformats.org/presentationml/2006/main">
  <p:tag name="LOCALSLIDEID" val="17760111083879461"/>
</p:tagLst>
</file>

<file path=ppt/tags/tag36.xml><?xml version="1.0" encoding="utf-8"?>
<p:tagLst xmlns:a="http://schemas.openxmlformats.org/drawingml/2006/main" xmlns:r="http://schemas.openxmlformats.org/officeDocument/2006/relationships" xmlns:p="http://schemas.openxmlformats.org/presentationml/2006/main">
  <p:tag name="LOCALSLIDEID" val="17760111074138374"/>
</p:tagLst>
</file>

<file path=ppt/tags/tag37.xml><?xml version="1.0" encoding="utf-8"?>
<p:tagLst xmlns:a="http://schemas.openxmlformats.org/drawingml/2006/main" xmlns:r="http://schemas.openxmlformats.org/officeDocument/2006/relationships" xmlns:p="http://schemas.openxmlformats.org/presentationml/2006/main">
  <p:tag name="LOCALSLIDEID" val="17760111074144238"/>
</p:tagLst>
</file>

<file path=ppt/tags/tag4.xml><?xml version="1.0" encoding="utf-8"?>
<p:tagLst xmlns:a="http://schemas.openxmlformats.org/drawingml/2006/main" xmlns:r="http://schemas.openxmlformats.org/officeDocument/2006/relationships" xmlns:p="http://schemas.openxmlformats.org/presentationml/2006/main">
  <p:tag name="LOCALSLIDEID" val="17760111073694234"/>
</p:tagLst>
</file>

<file path=ppt/tags/tag5.xml><?xml version="1.0" encoding="utf-8"?>
<p:tagLst xmlns:a="http://schemas.openxmlformats.org/drawingml/2006/main" xmlns:r="http://schemas.openxmlformats.org/officeDocument/2006/relationships" xmlns:p="http://schemas.openxmlformats.org/presentationml/2006/main">
  <p:tag name="LOCALSLIDEID" val="17760111073719234"/>
</p:tagLst>
</file>

<file path=ppt/tags/tag6.xml><?xml version="1.0" encoding="utf-8"?>
<p:tagLst xmlns:a="http://schemas.openxmlformats.org/drawingml/2006/main" xmlns:r="http://schemas.openxmlformats.org/officeDocument/2006/relationships" xmlns:p="http://schemas.openxmlformats.org/presentationml/2006/main">
  <p:tag name="LOCALSLIDEID" val="17760111073739302"/>
</p:tagLst>
</file>

<file path=ppt/tags/tag7.xml><?xml version="1.0" encoding="utf-8"?>
<p:tagLst xmlns:a="http://schemas.openxmlformats.org/drawingml/2006/main" xmlns:r="http://schemas.openxmlformats.org/officeDocument/2006/relationships" xmlns:p="http://schemas.openxmlformats.org/presentationml/2006/main">
  <p:tag name="LOCALSLIDEID" val="17760111073747968"/>
</p:tagLst>
</file>

<file path=ppt/tags/tag8.xml><?xml version="1.0" encoding="utf-8"?>
<p:tagLst xmlns:a="http://schemas.openxmlformats.org/drawingml/2006/main" xmlns:r="http://schemas.openxmlformats.org/officeDocument/2006/relationships" xmlns:p="http://schemas.openxmlformats.org/presentationml/2006/main">
  <p:tag name="LOCALSLIDEID" val="17760111073751030"/>
</p:tagLst>
</file>

<file path=ppt/tags/tag9.xml><?xml version="1.0" encoding="utf-8"?>
<p:tagLst xmlns:a="http://schemas.openxmlformats.org/drawingml/2006/main" xmlns:r="http://schemas.openxmlformats.org/officeDocument/2006/relationships" xmlns:p="http://schemas.openxmlformats.org/presentationml/2006/main">
  <p:tag name="LOCALSLIDEID" val="17760111073775650"/>
</p:tagLst>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227</TotalTime>
  <Words>2419</Words>
  <Application>Microsoft Office PowerPoint</Application>
  <PresentationFormat>宽屏</PresentationFormat>
  <Paragraphs>190</Paragraphs>
  <Slides>36</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等线</vt:lpstr>
      <vt:lpstr>黑体</vt:lpstr>
      <vt:lpstr>华文隶书</vt:lpstr>
      <vt:lpstr>微软雅黑</vt:lpstr>
      <vt:lpstr>新宋体</vt:lpstr>
      <vt:lpstr>Arial</vt:lpstr>
      <vt:lpstr>Arial Bold</vt:lpstr>
      <vt:lpstr>Tahoma</vt:lpstr>
      <vt:lpstr>Times New Roman</vt:lpstr>
      <vt:lpstr>Times New Roman Bold</vt:lpstr>
      <vt:lpstr>Times New Roman Bold Italic</vt:lpstr>
      <vt:lpstr>Wingdings</vt:lpstr>
      <vt:lpstr>自定义设计方案</vt:lpstr>
      <vt:lpstr>greedy algorithms </vt:lpstr>
      <vt:lpstr>Greedy selection</vt:lpstr>
      <vt:lpstr>Change-Making Problem </vt:lpstr>
      <vt:lpstr>Greedy algorithm concept</vt:lpstr>
      <vt:lpstr>Activity arrangement problem</vt:lpstr>
      <vt:lpstr>Activity arrangement problem</vt:lpstr>
      <vt:lpstr>Activity arrangement problem</vt:lpstr>
      <vt:lpstr>Activity arrangement problem</vt:lpstr>
      <vt:lpstr>Activity arrangement problem</vt:lpstr>
      <vt:lpstr>Activity arrangement problem</vt:lpstr>
      <vt:lpstr>Activity arrangement problem</vt:lpstr>
      <vt:lpstr>Activity arrangement problem</vt:lpstr>
      <vt:lpstr>Characteristics of greedy algorithms</vt:lpstr>
      <vt:lpstr>Mathematical induction certificate greedy algorithm is correct</vt:lpstr>
      <vt:lpstr>Mathematical induction</vt:lpstr>
      <vt:lpstr>Mathematical induction</vt:lpstr>
      <vt:lpstr>Activity arrangement problem of greedy selection algorithm</vt:lpstr>
      <vt:lpstr>Activity arrangement problem of greedy selection algorithm</vt:lpstr>
      <vt:lpstr>Activity arrangement problem of greedy selection algorithm</vt:lpstr>
      <vt:lpstr>Activity arrangement problem of greedy selection algorithm</vt:lpstr>
      <vt:lpstr>The basic elements of a greedy algorithm</vt:lpstr>
      <vt:lpstr>Greedy-choice property</vt:lpstr>
      <vt:lpstr>Greedy-choice property</vt:lpstr>
      <vt:lpstr>Optimal substructure properties</vt:lpstr>
      <vt:lpstr>Classical combinatorial optimization problem</vt:lpstr>
      <vt:lpstr>Classical combinatorial optimization problem</vt:lpstr>
      <vt:lpstr>Classical combinatorial optimization problem</vt:lpstr>
      <vt:lpstr>Classical combinatorial optimization problem</vt:lpstr>
      <vt:lpstr>Classical combinatorial optimization problem</vt:lpstr>
      <vt:lpstr>Optimal loading problem</vt:lpstr>
      <vt:lpstr>The optimal loading</vt:lpstr>
      <vt:lpstr>The optimal loading</vt:lpstr>
      <vt:lpstr>The optimal loading</vt:lpstr>
      <vt:lpstr>正确性证明思路</vt:lpstr>
      <vt:lpstr>Inductive steps prove ideas</vt:lpstr>
      <vt:lpstr>Inductive steps prove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1352</cp:revision>
  <dcterms:created xsi:type="dcterms:W3CDTF">2025-05-08T16:06:00Z</dcterms:created>
  <dcterms:modified xsi:type="dcterms:W3CDTF">2026-04-13T06:44:22Z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11B6D417F8FEBD1213B74363C46DEBFC</vt:lpwstr>
  </property>
  <property fmtid="{D5CDD505-2E9C-101B-9397-08002B2CF9AE}" pid="3" name="KSOProductBuildVer">
    <vt:lpwstr>1033-7.2.2.8955</vt:lpwstr>
  </property>
</Properties>
</file>