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256" r:id="rId2"/>
    <p:sldId id="285" r:id="rId3"/>
    <p:sldId id="296" r:id="rId4"/>
    <p:sldId id="297" r:id="rId5"/>
    <p:sldId id="295" r:id="rId6"/>
    <p:sldId id="298" r:id="rId7"/>
    <p:sldId id="299" r:id="rId8"/>
    <p:sldId id="302" r:id="rId9"/>
    <p:sldId id="303" r:id="rId10"/>
    <p:sldId id="419" r:id="rId11"/>
    <p:sldId id="305" r:id="rId12"/>
    <p:sldId id="307" r:id="rId13"/>
    <p:sldId id="374" r:id="rId14"/>
    <p:sldId id="308" r:id="rId15"/>
    <p:sldId id="309" r:id="rId16"/>
    <p:sldId id="310" r:id="rId17"/>
    <p:sldId id="311" r:id="rId18"/>
    <p:sldId id="313" r:id="rId19"/>
    <p:sldId id="399" r:id="rId20"/>
    <p:sldId id="314" r:id="rId21"/>
    <p:sldId id="400" r:id="rId22"/>
    <p:sldId id="277" r:id="rId23"/>
    <p:sldId id="371" r:id="rId24"/>
    <p:sldId id="278" r:id="rId25"/>
    <p:sldId id="372" r:id="rId26"/>
    <p:sldId id="279" r:id="rId27"/>
    <p:sldId id="407" r:id="rId28"/>
    <p:sldId id="408" r:id="rId29"/>
    <p:sldId id="409" r:id="rId30"/>
    <p:sldId id="410" r:id="rId31"/>
    <p:sldId id="411" r:id="rId32"/>
    <p:sldId id="412" r:id="rId33"/>
    <p:sldId id="413" r:id="rId34"/>
    <p:sldId id="415" r:id="rId35"/>
    <p:sldId id="418" r:id="rId3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447" autoAdjust="0"/>
  </p:normalViewPr>
  <p:slideViewPr>
    <p:cSldViewPr snapToGrid="0">
      <p:cViewPr varScale="1">
        <p:scale>
          <a:sx n="140" d="100"/>
          <a:sy n="140" d="100"/>
        </p:scale>
        <p:origin x="1056"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0F8068-2B0A-4E89-BDBC-A53076134B44}" type="datetimeFigureOut">
              <a:rPr lang="zh-CN" altLang="en-US" smtClean="0"/>
              <a:t>2026/3/11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989500-7B95-4046-BB03-4F180CD4BD80}"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32</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33</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34</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35</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t>计算机求解问题的时间与问题的规模成正比，问题规模越小，计算时间越短和越容易处理。直接求解大规模的问题，较为困难。为有效解决目标问题，主要思想是将一个难以直接解决的大问题，分割成一些规模较小的相同问题，以便各个击破，分而治之。</a:t>
            </a:r>
            <a:endParaRPr lang="en-US" altLang="zh-CN" sz="1200" dirty="0"/>
          </a:p>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3</a:t>
            </a:fld>
            <a:endParaRPr lang="zh-CN" altLang="en-US"/>
          </a:p>
        </p:txBody>
      </p:sp>
    </p:spTree>
    <p:extLst>
      <p:ext uri="{BB962C8B-B14F-4D97-AF65-F5344CB8AC3E}">
        <p14:creationId xmlns:p14="http://schemas.microsoft.com/office/powerpoint/2010/main" val="794514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t>将大规模的问题分为</a:t>
            </a:r>
            <a:r>
              <a:rPr lang="en-US" altLang="zh-CN" sz="1200" dirty="0"/>
              <a:t>k</a:t>
            </a:r>
            <a:r>
              <a:rPr lang="zh-CN" altLang="en-US" sz="1200" dirty="0"/>
              <a:t>个子问题分别求解。如果子问题的规模仍然不够小，则再划分为</a:t>
            </a:r>
            <a:r>
              <a:rPr lang="en-US" altLang="zh-CN" sz="1200" dirty="0"/>
              <a:t>k</a:t>
            </a:r>
            <a:r>
              <a:rPr lang="zh-CN" altLang="en-US" sz="1200" dirty="0"/>
              <a:t>个子问题，如此递归的进行下去，直到问题规模足够小，很容易求出其解为止。</a:t>
            </a:r>
            <a:endParaRPr lang="en-US" altLang="zh-CN" sz="1200" dirty="0"/>
          </a:p>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4</a:t>
            </a:fld>
            <a:endParaRPr lang="zh-CN" altLang="en-US"/>
          </a:p>
        </p:txBody>
      </p:sp>
    </p:spTree>
    <p:extLst>
      <p:ext uri="{BB962C8B-B14F-4D97-AF65-F5344CB8AC3E}">
        <p14:creationId xmlns:p14="http://schemas.microsoft.com/office/powerpoint/2010/main" val="4258231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t>将求出的小规模的问题的解合并为一个更大规模的问题的解，逐步求出原来问题的解。</a:t>
            </a:r>
          </a:p>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5</a:t>
            </a:fld>
            <a:endParaRPr lang="zh-CN" altLang="en-US"/>
          </a:p>
        </p:txBody>
      </p:sp>
    </p:spTree>
    <p:extLst>
      <p:ext uri="{BB962C8B-B14F-4D97-AF65-F5344CB8AC3E}">
        <p14:creationId xmlns:p14="http://schemas.microsoft.com/office/powerpoint/2010/main" val="3397210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t>直接或间接地调用自身的算法称为</a:t>
            </a:r>
            <a:r>
              <a:rPr lang="zh-CN" altLang="en-US" sz="1200" dirty="0">
                <a:solidFill>
                  <a:srgbClr val="FF0000"/>
                </a:solidFill>
              </a:rPr>
              <a:t>递归算法。</a:t>
            </a:r>
            <a:r>
              <a:rPr lang="zh-CN" altLang="en-US" sz="1200" dirty="0"/>
              <a:t>用函数自身给出定义的函数称为</a:t>
            </a:r>
            <a:r>
              <a:rPr lang="zh-CN" altLang="en-US" sz="1200" dirty="0">
                <a:solidFill>
                  <a:srgbClr val="FF0000"/>
                </a:solidFill>
              </a:rPr>
              <a:t>递归函数。</a:t>
            </a:r>
            <a:r>
              <a:rPr lang="zh-CN" altLang="en-US" sz="1200" dirty="0"/>
              <a:t>分治法产生的子问题往往是原问题的较小模式，这就为使用递归技术提供了方便。分治与递归像一对孪生兄弟，经常同时应用在算法设计之中，并由此产生许多高效算法。</a:t>
            </a:r>
          </a:p>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6</a:t>
            </a:fld>
            <a:endParaRPr lang="zh-CN" altLang="en-US"/>
          </a:p>
        </p:txBody>
      </p:sp>
    </p:spTree>
    <p:extLst>
      <p:ext uri="{BB962C8B-B14F-4D97-AF65-F5344CB8AC3E}">
        <p14:creationId xmlns:p14="http://schemas.microsoft.com/office/powerpoint/2010/main" val="418748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26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27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30</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t>31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38" y="1122363"/>
            <a:ext cx="9144224" cy="2387600"/>
          </a:xfrm>
          <a:prstGeom prst="rect">
            <a:avLst/>
          </a:prstGeom>
        </p:spPr>
        <p:txBody>
          <a:bodyPr anchor="b"/>
          <a:lstStyle>
            <a:lvl1pPr algn="ctr">
              <a:defRPr sz="6000"/>
            </a:lvl1pPr>
          </a:lstStyle>
          <a:p>
            <a:r>
              <a:rPr lang="zh-CN" altLang="en-US" noProof="1"/>
              <a:t>单击此处编辑母版标题样式</a:t>
            </a:r>
          </a:p>
        </p:txBody>
      </p:sp>
      <p:sp>
        <p:nvSpPr>
          <p:cNvPr id="3" name="副标题 2"/>
          <p:cNvSpPr>
            <a:spLocks noGrp="1"/>
          </p:cNvSpPr>
          <p:nvPr>
            <p:ph type="subTitle" idx="1"/>
          </p:nvPr>
        </p:nvSpPr>
        <p:spPr>
          <a:xfrm>
            <a:off x="1524038" y="3602038"/>
            <a:ext cx="9144224" cy="1655762"/>
          </a:xfrm>
          <a:prstGeom prst="rect">
            <a:avLst/>
          </a:prstGeo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noProof="1"/>
              <a:t>单击此处编辑母版副标题样式</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30042" y="261862"/>
            <a:ext cx="7740763" cy="1088571"/>
          </a:xfrm>
          <a:prstGeom prst="rect">
            <a:avLst/>
          </a:prstGeom>
        </p:spPr>
        <p:txBody>
          <a:bodyPr/>
          <a:lstStyle/>
          <a:p>
            <a:r>
              <a:rPr lang="zh-CN" altLang="en-US" noProof="1"/>
              <a:t>单击此处编辑母版标题样式</a:t>
            </a:r>
          </a:p>
        </p:txBody>
      </p:sp>
      <p:sp>
        <p:nvSpPr>
          <p:cNvPr id="3" name="竖排文字占位符 2"/>
          <p:cNvSpPr>
            <a:spLocks noGrp="1"/>
          </p:cNvSpPr>
          <p:nvPr>
            <p:ph type="body" orient="vert" idx="1"/>
          </p:nvPr>
        </p:nvSpPr>
        <p:spPr>
          <a:xfrm>
            <a:off x="430042" y="1524000"/>
            <a:ext cx="7740763" cy="4310743"/>
          </a:xfrm>
          <a:prstGeom prst="rect">
            <a:avLst/>
          </a:prstGeo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5113" y="365125"/>
            <a:ext cx="2628964" cy="5811838"/>
          </a:xfrm>
          <a:prstGeom prst="rect">
            <a:avLst/>
          </a:prstGeo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838221" y="365125"/>
            <a:ext cx="7734490" cy="5811838"/>
          </a:xfrm>
          <a:prstGeom prst="rect">
            <a:avLst/>
          </a:prstGeo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7_标题和内容">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3_标题和内容">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4_标题和内容">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5_标题和内容">
    <p:spTree>
      <p:nvGrpSpPr>
        <p:cNvPr id="1" name=""/>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6_标题和内容">
    <p:spTree>
      <p:nvGrpSpPr>
        <p:cNvPr id="1" name=""/>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21_标题和内容">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2598469" y="68626"/>
            <a:ext cx="7740763" cy="470410"/>
          </a:xfrm>
          <a:prstGeom prst="rect">
            <a:avLst/>
          </a:prstGeom>
        </p:spPr>
        <p:txBody>
          <a:bodyPr/>
          <a:lstStyle>
            <a:lvl1pPr>
              <a:defRPr sz="3050">
                <a:solidFill>
                  <a:schemeClr val="bg1"/>
                </a:solidFill>
                <a:latin typeface="华文隶书" panose="02010800040101010101" pitchFamily="2" charset="-122"/>
                <a:ea typeface="华文隶书" panose="02010800040101010101" pitchFamily="2" charset="-122"/>
              </a:defRPr>
            </a:lvl1pPr>
          </a:lstStyle>
          <a:p>
            <a:r>
              <a:rPr lang="zh-CN" altLang="en-US" noProof="1"/>
              <a:t>单击此处编辑母版标题样式</a:t>
            </a:r>
          </a:p>
        </p:txBody>
      </p:sp>
      <p:sp>
        <p:nvSpPr>
          <p:cNvPr id="3" name="内容占位符 2"/>
          <p:cNvSpPr>
            <a:spLocks noGrp="1"/>
          </p:cNvSpPr>
          <p:nvPr>
            <p:ph idx="1"/>
          </p:nvPr>
        </p:nvSpPr>
        <p:spPr>
          <a:xfrm>
            <a:off x="266781" y="891575"/>
            <a:ext cx="11632335" cy="5349166"/>
          </a:xfrm>
          <a:prstGeom prst="rect">
            <a:avLst/>
          </a:prstGeom>
        </p:spPr>
        <p:txBody>
          <a:bodyPr/>
          <a:lstStyle>
            <a:lvl1pPr>
              <a:defRPr>
                <a:latin typeface="黑体" panose="02010609060101010101" pitchFamily="49" charset="-122"/>
                <a:ea typeface="黑体" panose="02010609060101010101" pitchFamily="49" charset="-122"/>
              </a:defRPr>
            </a:lvl1pPr>
            <a:lvl2pPr>
              <a:defRPr>
                <a:latin typeface="微软雅黑" panose="020B0503020204020204" pitchFamily="34" charset="-122"/>
                <a:ea typeface="微软雅黑" panose="020B0503020204020204" pitchFamily="34" charset="-122"/>
              </a:defRPr>
            </a:lvl2pPr>
            <a:lvl3pPr>
              <a:defRPr>
                <a:latin typeface="新宋体" panose="02010609030101010101" pitchFamily="49" charset="-122"/>
                <a:ea typeface="新宋体" panose="02010609030101010101" pitchFamily="49" charset="-122"/>
              </a:defRPr>
            </a:lvl3pPr>
          </a:lstStyle>
          <a:p>
            <a:pPr lvl="0"/>
            <a:r>
              <a:rPr lang="zh-CN" altLang="en-US" noProof="1"/>
              <a:t>单击此处编辑母版文本样式</a:t>
            </a:r>
          </a:p>
          <a:p>
            <a:pPr lvl="1"/>
            <a:r>
              <a:rPr lang="zh-CN" altLang="en-US" noProof="1"/>
              <a:t>第二级</a:t>
            </a:r>
          </a:p>
          <a:p>
            <a:pPr lvl="2"/>
            <a:r>
              <a:rPr lang="zh-CN" altLang="en-US" noProof="1"/>
              <a:t>第三级</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72" y="1709738"/>
            <a:ext cx="10515857" cy="2852737"/>
          </a:xfrm>
          <a:prstGeom prst="rect">
            <a:avLst/>
          </a:prstGeom>
        </p:spPr>
        <p:txBody>
          <a:bodyPr anchor="b"/>
          <a:lstStyle>
            <a:lvl1pPr algn="l">
              <a:defRPr sz="6000"/>
            </a:lvl1pPr>
          </a:lstStyle>
          <a:p>
            <a:r>
              <a:rPr lang="zh-CN" altLang="en-US" noProof="1"/>
              <a:t>单击此处编辑母版标题样式</a:t>
            </a:r>
          </a:p>
        </p:txBody>
      </p:sp>
      <p:sp>
        <p:nvSpPr>
          <p:cNvPr id="3" name="文本占位符 2"/>
          <p:cNvSpPr>
            <a:spLocks noGrp="1"/>
          </p:cNvSpPr>
          <p:nvPr>
            <p:ph type="body" idx="1"/>
          </p:nvPr>
        </p:nvSpPr>
        <p:spPr>
          <a:xfrm>
            <a:off x="831872" y="4589463"/>
            <a:ext cx="10515857" cy="1500187"/>
          </a:xfrm>
          <a:prstGeom prst="rect">
            <a:avLst/>
          </a:prstGeom>
        </p:spPr>
        <p:txBody>
          <a:bodyPr/>
          <a:lstStyle>
            <a:lvl1pPr marL="0" indent="0" algn="l">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noProof="1"/>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30042" y="261862"/>
            <a:ext cx="7740763" cy="1088571"/>
          </a:xfrm>
          <a:prstGeom prst="rect">
            <a:avLst/>
          </a:prstGeom>
        </p:spPr>
        <p:txBody>
          <a:bodyPr/>
          <a:lstStyle/>
          <a:p>
            <a:r>
              <a:rPr lang="zh-CN" altLang="en-US" noProof="1"/>
              <a:t>单击此处编辑母版标题样式</a:t>
            </a:r>
          </a:p>
        </p:txBody>
      </p:sp>
      <p:sp>
        <p:nvSpPr>
          <p:cNvPr id="3" name="内容占位符 2"/>
          <p:cNvSpPr>
            <a:spLocks noGrp="1"/>
          </p:cNvSpPr>
          <p:nvPr>
            <p:ph sz="half" idx="1"/>
          </p:nvPr>
        </p:nvSpPr>
        <p:spPr>
          <a:xfrm>
            <a:off x="838220" y="1825626"/>
            <a:ext cx="5181727" cy="4351338"/>
          </a:xfrm>
          <a:prstGeom prst="rect">
            <a:avLst/>
          </a:prstGeo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6172352" y="1825626"/>
            <a:ext cx="5181727" cy="4351338"/>
          </a:xfrm>
          <a:prstGeom prst="rect">
            <a:avLst/>
          </a:prstGeo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809" y="365127"/>
            <a:ext cx="10515857" cy="970222"/>
          </a:xfrm>
          <a:prstGeom prst="rect">
            <a:avLst/>
          </a:prstGeom>
        </p:spPr>
        <p:txBody>
          <a:bodyPr/>
          <a:lstStyle>
            <a:lvl1pPr algn="ctr">
              <a:defRPr/>
            </a:lvl1pPr>
          </a:lstStyle>
          <a:p>
            <a:r>
              <a:rPr lang="zh-CN" altLang="en-US" noProof="1"/>
              <a:t>单击此处编辑母版标题样式</a:t>
            </a:r>
          </a:p>
        </p:txBody>
      </p:sp>
      <p:sp>
        <p:nvSpPr>
          <p:cNvPr id="3" name="文本占位符 2"/>
          <p:cNvSpPr>
            <a:spLocks noGrp="1"/>
          </p:cNvSpPr>
          <p:nvPr>
            <p:ph type="body" idx="1"/>
          </p:nvPr>
        </p:nvSpPr>
        <p:spPr>
          <a:xfrm>
            <a:off x="1259756" y="1567346"/>
            <a:ext cx="4701955" cy="710095"/>
          </a:xfrm>
          <a:prstGeom prst="rect">
            <a:avLst/>
          </a:prstGeom>
        </p:spPr>
        <p:txBody>
          <a:bodyPr anchor="ctr" anchorCtr="0">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p>
        </p:txBody>
      </p:sp>
      <p:sp>
        <p:nvSpPr>
          <p:cNvPr id="4" name="内容占位符 3"/>
          <p:cNvSpPr>
            <a:spLocks noGrp="1"/>
          </p:cNvSpPr>
          <p:nvPr>
            <p:ph sz="half" idx="2"/>
          </p:nvPr>
        </p:nvSpPr>
        <p:spPr>
          <a:xfrm>
            <a:off x="1259756" y="2338388"/>
            <a:ext cx="4701955" cy="3785964"/>
          </a:xfrm>
          <a:prstGeom prst="rect">
            <a:avLst/>
          </a:prstGeom>
        </p:spPr>
        <p:txBody>
          <a:bodyPr>
            <a:normAutofit/>
          </a:bodyPr>
          <a:lstStyle>
            <a:lvl1pPr>
              <a:defRPr sz="2400"/>
            </a:lvl1pPr>
            <a:lvl2pPr>
              <a:defRPr sz="2000"/>
            </a:lvl2pPr>
            <a:lvl3pPr>
              <a:defRPr sz="1800"/>
            </a:lvl3pPr>
            <a:lvl4pPr>
              <a:defRPr sz="1600"/>
            </a:lvl4pPr>
            <a:lvl5pPr>
              <a:defRPr sz="1600"/>
            </a:lvl5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6289771" y="1567346"/>
            <a:ext cx="4701956" cy="710095"/>
          </a:xfrm>
          <a:prstGeom prst="rect">
            <a:avLst/>
          </a:prstGeom>
        </p:spPr>
        <p:txBody>
          <a:bodyPr vert="horz" lIns="91440" tIns="45720" rIns="91440" bIns="45720" rtlCol="0" anchor="ctr" anchorCtr="0">
            <a:normAutofit/>
          </a:bodyPr>
          <a:lstStyle>
            <a:lvl1pPr marL="228600" indent="-228600">
              <a:buNone/>
              <a:defRPr lang="zh-CN" altLang="en-US" b="0" smtClean="0"/>
            </a:lvl1pPr>
          </a:lstStyle>
          <a:p>
            <a:pPr lvl="0"/>
            <a:r>
              <a:rPr lang="zh-CN" altLang="en-US" noProof="1"/>
              <a:t>单击此处编辑母版文本样式</a:t>
            </a:r>
          </a:p>
        </p:txBody>
      </p:sp>
      <p:sp>
        <p:nvSpPr>
          <p:cNvPr id="6" name="内容占位符 5"/>
          <p:cNvSpPr>
            <a:spLocks noGrp="1"/>
          </p:cNvSpPr>
          <p:nvPr>
            <p:ph sz="quarter" idx="4"/>
          </p:nvPr>
        </p:nvSpPr>
        <p:spPr>
          <a:xfrm>
            <a:off x="6289771" y="2357462"/>
            <a:ext cx="4701956" cy="3766892"/>
          </a:xfrm>
          <a:prstGeom prst="rect">
            <a:avLst/>
          </a:prstGeom>
        </p:spPr>
        <p:txBody>
          <a:bodyPr>
            <a:normAutofit/>
          </a:bodyPr>
          <a:lstStyle>
            <a:lvl1pPr>
              <a:defRPr sz="2400"/>
            </a:lvl1pPr>
            <a:lvl2pPr>
              <a:defRPr sz="2000"/>
            </a:lvl2pPr>
            <a:lvl3pPr>
              <a:defRPr sz="1800"/>
            </a:lvl3pPr>
            <a:lvl4pPr>
              <a:defRPr sz="1600"/>
            </a:lvl4pPr>
            <a:lvl5pPr>
              <a:defRPr sz="1600"/>
            </a:lvl5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30042" y="261862"/>
            <a:ext cx="7740763" cy="1088571"/>
          </a:xfrm>
          <a:prstGeom prst="rect">
            <a:avLst/>
          </a:prstGeom>
        </p:spPr>
        <p:txBody>
          <a:bodyPr/>
          <a:lstStyle/>
          <a:p>
            <a:r>
              <a:rPr lang="zh-CN" altLang="en-US" noProof="1"/>
              <a:t>单击此处编辑母版标题样式</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808" y="457200"/>
            <a:ext cx="3932333" cy="1600200"/>
          </a:xfrm>
          <a:prstGeom prst="rect">
            <a:avLst/>
          </a:prstGeom>
        </p:spPr>
        <p:txBody>
          <a:bodyPr anchor="b"/>
          <a:lstStyle>
            <a:lvl1pPr>
              <a:defRPr sz="3200"/>
            </a:lvl1pPr>
          </a:lstStyle>
          <a:p>
            <a:r>
              <a:rPr lang="zh-CN" altLang="en-US" noProof="1"/>
              <a:t>单击此处编辑母版标题样式</a:t>
            </a:r>
          </a:p>
        </p:txBody>
      </p:sp>
      <p:sp>
        <p:nvSpPr>
          <p:cNvPr id="3" name="内容占位符 2"/>
          <p:cNvSpPr>
            <a:spLocks noGrp="1"/>
          </p:cNvSpPr>
          <p:nvPr>
            <p:ph idx="1"/>
          </p:nvPr>
        </p:nvSpPr>
        <p:spPr>
          <a:xfrm>
            <a:off x="5183316" y="987425"/>
            <a:ext cx="6172351"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839808" y="2057400"/>
            <a:ext cx="3932333"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a:t>单击此处编辑母版文本样式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809" y="457200"/>
            <a:ext cx="4260954" cy="1600200"/>
          </a:xfrm>
          <a:prstGeom prst="rect">
            <a:avLst/>
          </a:prstGeom>
        </p:spPr>
        <p:txBody>
          <a:bodyPr anchor="t" anchorCtr="0">
            <a:normAutofit/>
          </a:bodyPr>
          <a:lstStyle>
            <a:lvl1pPr>
              <a:defRPr sz="4000"/>
            </a:lvl1pPr>
          </a:lstStyle>
          <a:p>
            <a:r>
              <a:rPr lang="zh-CN" altLang="en-US" noProof="1"/>
              <a:t>单击此处编辑母版标题样式</a:t>
            </a:r>
          </a:p>
        </p:txBody>
      </p:sp>
      <p:sp>
        <p:nvSpPr>
          <p:cNvPr id="3" name="图片占位符 2"/>
          <p:cNvSpPr>
            <a:spLocks noGrp="1"/>
          </p:cNvSpPr>
          <p:nvPr>
            <p:ph type="pic" idx="1"/>
          </p:nvPr>
        </p:nvSpPr>
        <p:spPr>
          <a:xfrm>
            <a:off x="5384933" y="457203"/>
            <a:ext cx="5970733"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1"/>
              <a:t>单击图标添加图片</a:t>
            </a:r>
          </a:p>
        </p:txBody>
      </p:sp>
      <p:sp>
        <p:nvSpPr>
          <p:cNvPr id="4" name="文本占位符 3"/>
          <p:cNvSpPr>
            <a:spLocks noGrp="1"/>
          </p:cNvSpPr>
          <p:nvPr>
            <p:ph type="body" sz="half" idx="2"/>
          </p:nvPr>
        </p:nvSpPr>
        <p:spPr>
          <a:xfrm>
            <a:off x="839809" y="2057400"/>
            <a:ext cx="4260954" cy="3811588"/>
          </a:xfrm>
          <a:prstGeom prst="rect">
            <a:avLst/>
          </a:prstGeo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1026" name="图片 2" descr="0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 y="0"/>
            <a:ext cx="12202452" cy="6865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标题 1"/>
          <p:cNvSpPr txBox="1"/>
          <p:nvPr/>
        </p:nvSpPr>
        <p:spPr>
          <a:xfrm>
            <a:off x="2804206" y="68627"/>
            <a:ext cx="7740763" cy="492555"/>
          </a:xfrm>
          <a:prstGeom prst="rect">
            <a:avLst/>
          </a:prstGeom>
        </p:spPr>
        <p:txBody>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2pPr>
            <a:lvl3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3pPr>
            <a:lvl4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4pPr>
            <a:lvl5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5pPr>
            <a:lvl6pPr marL="4572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6pPr>
            <a:lvl7pPr marL="9144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7pPr>
            <a:lvl8pPr marL="13716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8pPr>
            <a:lvl9pPr marL="18288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9pPr>
          </a:lstStyle>
          <a:p>
            <a:endParaRPr lang="zh-CN" altLang="en-US" sz="3050" noProof="1">
              <a:solidFill>
                <a:schemeClr val="bg1"/>
              </a:solidFill>
              <a:latin typeface="华文隶书" panose="02010800040101010101" pitchFamily="2" charset="-122"/>
              <a:ea typeface="华文隶书" panose="02010800040101010101" pitchFamily="2" charset="-122"/>
            </a:endParaRPr>
          </a:p>
        </p:txBody>
      </p:sp>
      <p:sp>
        <p:nvSpPr>
          <p:cNvPr id="5" name="内容占位符 2"/>
          <p:cNvSpPr txBox="1"/>
          <p:nvPr/>
        </p:nvSpPr>
        <p:spPr>
          <a:xfrm>
            <a:off x="430042" y="960154"/>
            <a:ext cx="11495177" cy="5143429"/>
          </a:xfrm>
          <a:prstGeom prst="rect">
            <a:avLst/>
          </a:prstGeom>
        </p:spPr>
        <p:txBody>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lvl="1"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lvl="2"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lvl="3"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lvl="4"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lvl="5"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9pPr>
          </a:lstStyle>
          <a:p>
            <a:pPr marL="326390" indent="-326390">
              <a:buFont typeface="Wingdings" panose="05000000000000000000" pitchFamily="2" charset="2"/>
              <a:buChar char="u"/>
            </a:pPr>
            <a:endParaRPr lang="zh-CN" altLang="en-US" sz="3050" noProof="1">
              <a:latin typeface="新宋体" panose="02010609030101010101" pitchFamily="49" charset="-122"/>
              <a:ea typeface="新宋体" panose="02010609030101010101" pitchFamily="49"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ctr" rtl="0" eaLnBrk="1" fontAlgn="base" hangingPunct="1">
        <a:spcBef>
          <a:spcPct val="0"/>
        </a:spcBef>
        <a:spcAft>
          <a:spcPct val="0"/>
        </a:spcAft>
        <a:defRPr sz="4190" kern="1200">
          <a:solidFill>
            <a:schemeClr val="tx2"/>
          </a:solidFill>
          <a:latin typeface="+mj-lt"/>
          <a:ea typeface="+mj-ea"/>
          <a:cs typeface="+mj-cs"/>
        </a:defRPr>
      </a:lvl1pPr>
      <a:lvl2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2pPr>
      <a:lvl3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3pPr>
      <a:lvl4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4pPr>
      <a:lvl5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5pPr>
      <a:lvl6pPr marL="435610"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6pPr>
      <a:lvl7pPr marL="870585"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7pPr>
      <a:lvl8pPr marL="1306195"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8pPr>
      <a:lvl9pPr marL="1741805"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9pPr>
    </p:titleStyle>
    <p:bodyStyle>
      <a:lvl1pPr marL="326390" indent="-326390" algn="l" rtl="0" eaLnBrk="1" fontAlgn="base" hangingPunct="1">
        <a:spcBef>
          <a:spcPct val="20000"/>
        </a:spcBef>
        <a:spcAft>
          <a:spcPct val="0"/>
        </a:spcAft>
        <a:buChar char="•"/>
        <a:defRPr sz="3050" kern="1200">
          <a:solidFill>
            <a:schemeClr val="tx1"/>
          </a:solidFill>
          <a:latin typeface="+mn-lt"/>
          <a:ea typeface="+mn-ea"/>
          <a:cs typeface="+mn-cs"/>
        </a:defRPr>
      </a:lvl1pPr>
      <a:lvl2pPr marL="707390" lvl="1" indent="-272415" algn="l" rtl="0" eaLnBrk="1" fontAlgn="base" hangingPunct="1">
        <a:spcBef>
          <a:spcPct val="20000"/>
        </a:spcBef>
        <a:spcAft>
          <a:spcPct val="0"/>
        </a:spcAft>
        <a:buChar char="–"/>
        <a:defRPr sz="2665" kern="1200">
          <a:solidFill>
            <a:schemeClr val="tx1"/>
          </a:solidFill>
          <a:latin typeface="+mn-lt"/>
          <a:ea typeface="+mn-ea"/>
          <a:cs typeface="+mn-cs"/>
        </a:defRPr>
      </a:lvl2pPr>
      <a:lvl3pPr marL="1088390" lvl="2" indent="-217805" algn="l" rtl="0" eaLnBrk="1" fontAlgn="base" hangingPunct="1">
        <a:spcBef>
          <a:spcPct val="20000"/>
        </a:spcBef>
        <a:spcAft>
          <a:spcPct val="0"/>
        </a:spcAft>
        <a:buChar char="•"/>
        <a:defRPr sz="2285" kern="1200">
          <a:solidFill>
            <a:schemeClr val="tx1"/>
          </a:solidFill>
          <a:latin typeface="+mn-lt"/>
          <a:ea typeface="+mn-ea"/>
          <a:cs typeface="+mn-cs"/>
        </a:defRPr>
      </a:lvl3pPr>
      <a:lvl4pPr marL="1524000" lvl="3" indent="-217805" algn="l" rtl="0" eaLnBrk="1" fontAlgn="base" hangingPunct="1">
        <a:spcBef>
          <a:spcPct val="20000"/>
        </a:spcBef>
        <a:spcAft>
          <a:spcPct val="0"/>
        </a:spcAft>
        <a:buChar char="–"/>
        <a:defRPr sz="1905" kern="1200">
          <a:solidFill>
            <a:schemeClr val="tx1"/>
          </a:solidFill>
          <a:latin typeface="+mn-lt"/>
          <a:ea typeface="+mn-ea"/>
          <a:cs typeface="+mn-cs"/>
        </a:defRPr>
      </a:lvl4pPr>
      <a:lvl5pPr marL="1959610" lvl="4" indent="-217805" algn="l" rtl="0" eaLnBrk="1" fontAlgn="base" hangingPunct="1">
        <a:spcBef>
          <a:spcPct val="20000"/>
        </a:spcBef>
        <a:spcAft>
          <a:spcPct val="0"/>
        </a:spcAft>
        <a:buChar char="»"/>
        <a:defRPr sz="1905" kern="1200">
          <a:solidFill>
            <a:schemeClr val="tx1"/>
          </a:solidFill>
          <a:latin typeface="+mn-lt"/>
          <a:ea typeface="+mn-ea"/>
          <a:cs typeface="+mn-cs"/>
        </a:defRPr>
      </a:lvl5pPr>
      <a:lvl6pPr marL="2395220" lvl="5"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6pPr>
      <a:lvl7pPr marL="2830195" lvl="6"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7pPr>
      <a:lvl8pPr marL="3265805" lvl="7"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8pPr>
      <a:lvl9pPr marL="3701415" lvl="8"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9pPr>
    </p:bodyStyle>
    <p:otherStyle>
      <a:lvl1pPr marL="0" lvl="0" indent="0" algn="l" defTabSz="870585" eaLnBrk="1" fontAlgn="base" latinLnBrk="0" hangingPunct="1">
        <a:spcBef>
          <a:spcPct val="0"/>
        </a:spcBef>
        <a:spcAft>
          <a:spcPct val="0"/>
        </a:spcAft>
        <a:buFont typeface="Arial" panose="020B0604020202020204" pitchFamily="34" charset="0"/>
        <a:buNone/>
        <a:defRPr sz="1715" b="0" i="0" u="none" kern="1200" baseline="0">
          <a:solidFill>
            <a:schemeClr val="tx1"/>
          </a:solidFill>
          <a:latin typeface="+mn-lt"/>
          <a:ea typeface="+mn-ea"/>
          <a:cs typeface="+mn-cs"/>
        </a:defRPr>
      </a:lvl1pPr>
      <a:lvl2pPr marL="435610" lvl="1"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2pPr>
      <a:lvl3pPr marL="870585" lvl="2"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3pPr>
      <a:lvl4pPr marL="1306195" lvl="3"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4pPr>
      <a:lvl5pPr marL="1741805" lvl="4"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5pPr>
      <a:lvl6pPr marL="2177415" lvl="5"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6pPr>
      <a:lvl7pPr marL="2612390" lvl="6"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7pPr>
      <a:lvl8pPr marL="3048000" lvl="7"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8pPr>
      <a:lvl9pPr marL="3483610" lvl="8"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1.bin"/><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1.bin"/><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1.bin"/><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1.wmf"/><Relationship Id="rId4" Type="http://schemas.openxmlformats.org/officeDocument/2006/relationships/oleObject" Target="../embeddings/oleObject2.bin"/></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chor="ctr">
            <a:normAutofit fontScale="90000"/>
          </a:bodyPr>
          <a:lstStyle/>
          <a:p>
            <a:r>
              <a:rPr lang="zh-CN" altLang="en-US" sz="8000" dirty="0">
                <a:latin typeface="黑体" panose="02010609060101010101" pitchFamily="49" charset="-122"/>
                <a:ea typeface="黑体" panose="02010609060101010101" pitchFamily="49" charset="-122"/>
              </a:rPr>
              <a:t>Recursion and divide-and-conquer strategies</a:t>
            </a:r>
          </a:p>
        </p:txBody>
      </p:sp>
      <p:sp>
        <p:nvSpPr>
          <p:cNvPr id="3" name="文本框 2">
            <a:extLst>
              <a:ext uri="{FF2B5EF4-FFF2-40B4-BE49-F238E27FC236}">
                <a16:creationId xmlns:a16="http://schemas.microsoft.com/office/drawing/2014/main" id="{50C7249A-B0E8-5868-C731-D2BF5886406C}"/>
              </a:ext>
            </a:extLst>
          </p:cNvPr>
          <p:cNvSpPr txBox="1"/>
          <p:nvPr/>
        </p:nvSpPr>
        <p:spPr>
          <a:xfrm>
            <a:off x="4688006" y="1487606"/>
            <a:ext cx="800219" cy="461665"/>
          </a:xfrm>
          <a:prstGeom prst="rect">
            <a:avLst/>
          </a:prstGeom>
          <a:noFill/>
        </p:spPr>
        <p:txBody>
          <a:bodyPr wrap="none" rtlCol="0">
            <a:spAutoFit/>
          </a:bodyPr>
          <a:lstStyle/>
          <a:p>
            <a:r>
              <a:rPr lang="zh-CN" altLang="en-US" sz="2400" b="1" dirty="0">
                <a:solidFill>
                  <a:srgbClr val="FF0000"/>
                </a:solidFill>
                <a:latin typeface="等线" panose="02010600030101010101" pitchFamily="2" charset="-122"/>
                <a:ea typeface="等线" panose="02010600030101010101" pitchFamily="2" charset="-122"/>
              </a:rPr>
              <a:t>递归</a:t>
            </a:r>
          </a:p>
        </p:txBody>
      </p:sp>
      <p:sp>
        <p:nvSpPr>
          <p:cNvPr id="4" name="文本框 3">
            <a:extLst>
              <a:ext uri="{FF2B5EF4-FFF2-40B4-BE49-F238E27FC236}">
                <a16:creationId xmlns:a16="http://schemas.microsoft.com/office/drawing/2014/main" id="{FDC9D62C-33FA-A208-0F23-6BE7ADBDF5D3}"/>
              </a:ext>
            </a:extLst>
          </p:cNvPr>
          <p:cNvSpPr txBox="1"/>
          <p:nvPr/>
        </p:nvSpPr>
        <p:spPr>
          <a:xfrm>
            <a:off x="5591033" y="2670412"/>
            <a:ext cx="800219" cy="461665"/>
          </a:xfrm>
          <a:prstGeom prst="rect">
            <a:avLst/>
          </a:prstGeom>
          <a:noFill/>
        </p:spPr>
        <p:txBody>
          <a:bodyPr wrap="none" rtlCol="0">
            <a:spAutoFit/>
          </a:bodyPr>
          <a:lstStyle/>
          <a:p>
            <a:r>
              <a:rPr lang="zh-CN" altLang="en-US" sz="2400" b="1" dirty="0">
                <a:solidFill>
                  <a:srgbClr val="FF0000"/>
                </a:solidFill>
                <a:latin typeface="等线" panose="02010600030101010101" pitchFamily="2" charset="-122"/>
                <a:ea typeface="等线" panose="02010600030101010101" pitchFamily="2" charset="-122"/>
              </a:rPr>
              <a:t>分治</a:t>
            </a:r>
          </a:p>
        </p:txBody>
      </p:sp>
    </p:spTree>
  </p:cSld>
  <p:clrMapOvr>
    <a:masterClrMapping/>
  </p:clrMapOvr>
  <mc:AlternateContent xmlns:mc="http://schemas.openxmlformats.org/markup-compatibility/2006" xmlns:p14="http://schemas.microsoft.com/office/powerpoint/2010/main">
    <mc:Choice Requires="p14">
      <p:transition spd="slow" p14:dur="2000" advTm="3335"/>
    </mc:Choice>
    <mc:Fallback xmlns="">
      <p:transition spd="slow" advTm="3335"/>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B7008-5BD7-5858-8EA3-63C61230BD2C}"/>
            </a:ext>
          </a:extLst>
        </p:cNvPr>
        <p:cNvGrpSpPr/>
        <p:nvPr/>
      </p:nvGrpSpPr>
      <p:grpSpPr>
        <a:xfrm>
          <a:off x="0" y="0"/>
          <a:ext cx="0" cy="0"/>
          <a:chOff x="0" y="0"/>
          <a:chExt cx="0" cy="0"/>
        </a:xfrm>
      </p:grpSpPr>
      <p:pic>
        <p:nvPicPr>
          <p:cNvPr id="5" name="图片 4">
            <a:extLst>
              <a:ext uri="{FF2B5EF4-FFF2-40B4-BE49-F238E27FC236}">
                <a16:creationId xmlns:a16="http://schemas.microsoft.com/office/drawing/2014/main" id="{CD5A1E5B-016C-4309-2349-58E8A8763D0D}"/>
              </a:ext>
            </a:extLst>
          </p:cNvPr>
          <p:cNvPicPr>
            <a:picLocks noChangeAspect="1"/>
          </p:cNvPicPr>
          <p:nvPr/>
        </p:nvPicPr>
        <p:blipFill>
          <a:blip r:embed="rId2"/>
          <a:stretch>
            <a:fillRect/>
          </a:stretch>
        </p:blipFill>
        <p:spPr>
          <a:xfrm>
            <a:off x="3243580" y="5247005"/>
            <a:ext cx="3902710" cy="1291590"/>
          </a:xfrm>
          <a:prstGeom prst="rect">
            <a:avLst/>
          </a:prstGeom>
        </p:spPr>
      </p:pic>
      <p:sp>
        <p:nvSpPr>
          <p:cNvPr id="4" name="标题 1">
            <a:extLst>
              <a:ext uri="{FF2B5EF4-FFF2-40B4-BE49-F238E27FC236}">
                <a16:creationId xmlns:a16="http://schemas.microsoft.com/office/drawing/2014/main" id="{534E5140-FEEE-F7E7-03F1-95CFC58EF736}"/>
              </a:ext>
            </a:extLst>
          </p:cNvPr>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pic>
        <p:nvPicPr>
          <p:cNvPr id="7" name="图片 6">
            <a:extLst>
              <a:ext uri="{FF2B5EF4-FFF2-40B4-BE49-F238E27FC236}">
                <a16:creationId xmlns:a16="http://schemas.microsoft.com/office/drawing/2014/main" id="{66497898-DB98-263D-8136-D9412958BCFA}"/>
              </a:ext>
            </a:extLst>
          </p:cNvPr>
          <p:cNvPicPr>
            <a:picLocks noChangeAspect="1"/>
          </p:cNvPicPr>
          <p:nvPr/>
        </p:nvPicPr>
        <p:blipFill>
          <a:blip r:embed="rId3"/>
          <a:stretch>
            <a:fillRect/>
          </a:stretch>
        </p:blipFill>
        <p:spPr>
          <a:xfrm>
            <a:off x="1762922" y="830160"/>
            <a:ext cx="6864025" cy="5622350"/>
          </a:xfrm>
          <a:prstGeom prst="rect">
            <a:avLst/>
          </a:prstGeom>
        </p:spPr>
      </p:pic>
    </p:spTree>
    <p:extLst>
      <p:ext uri="{BB962C8B-B14F-4D97-AF65-F5344CB8AC3E}">
        <p14:creationId xmlns:p14="http://schemas.microsoft.com/office/powerpoint/2010/main" val="34424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77500" lnSpcReduction="20000"/>
          </a:bodyPr>
          <a:lstStyle/>
          <a:p>
            <a:pPr marL="0" lvl="0" indent="0" algn="just">
              <a:lnSpc>
                <a:spcPct val="150000"/>
              </a:lnSpc>
              <a:spcBef>
                <a:spcPts val="0"/>
              </a:spcBef>
              <a:buClr>
                <a:prstClr val="black"/>
              </a:buClr>
              <a:buNone/>
            </a:pPr>
            <a:r>
              <a:rPr lang="en-US" altLang="zh-CN" sz="4570" dirty="0">
                <a:solidFill>
                  <a:prstClr val="black"/>
                </a:solidFill>
              </a:rPr>
              <a:t>2.1 </a:t>
            </a:r>
            <a:r>
              <a:rPr sz="4570" dirty="0">
                <a:sym typeface="+mn-ea"/>
              </a:rPr>
              <a:t>Recursion - Example</a:t>
            </a:r>
            <a:endParaRPr lang="en-US" altLang="zh-CN" sz="4570" dirty="0">
              <a:solidFill>
                <a:prstClr val="black"/>
              </a:solidFill>
            </a:endParaRPr>
          </a:p>
          <a:p>
            <a:pPr marL="0" indent="0" algn="just">
              <a:lnSpc>
                <a:spcPct val="150000"/>
              </a:lnSpc>
              <a:spcBef>
                <a:spcPts val="0"/>
              </a:spcBef>
              <a:buNone/>
            </a:pPr>
            <a:r>
              <a:rPr lang="zh-CN" altLang="en-US" sz="4000" dirty="0"/>
              <a:t>（</a:t>
            </a:r>
            <a:r>
              <a:rPr lang="en-US" altLang="zh-CN" sz="4000" dirty="0"/>
              <a:t>3</a:t>
            </a:r>
            <a:r>
              <a:rPr lang="zh-CN" altLang="en-US" sz="4000" dirty="0"/>
              <a:t>）</a:t>
            </a:r>
            <a:r>
              <a:rPr sz="4000" dirty="0"/>
              <a:t>Permutation problem - full permutation</a:t>
            </a:r>
          </a:p>
          <a:p>
            <a:pPr marL="0" indent="0" algn="just">
              <a:lnSpc>
                <a:spcPct val="150000"/>
              </a:lnSpc>
              <a:spcBef>
                <a:spcPts val="0"/>
              </a:spcBef>
              <a:buNone/>
            </a:pPr>
            <a:r>
              <a:rPr sz="3430">
                <a:solidFill>
                  <a:srgbClr val="FF0000"/>
                </a:solidFill>
                <a:latin typeface="Times New Roman" panose="02020603050405020304" pitchFamily="18" charset="0"/>
                <a:cs typeface="Times New Roman" panose="02020603050405020304" pitchFamily="18" charset="0"/>
              </a:rPr>
              <a:t>Design a recursive algorithm to generate n elements {r1, r2,... ,rn}.</a:t>
            </a:r>
          </a:p>
          <a:p>
            <a:pPr marL="0" indent="0" algn="just">
              <a:lnSpc>
                <a:spcPct val="150000"/>
              </a:lnSpc>
              <a:spcBef>
                <a:spcPts val="0"/>
              </a:spcBef>
              <a:buNone/>
            </a:pPr>
            <a:r>
              <a:rPr lang="en-US" sz="3430" b="1" dirty="0"/>
              <a:t>a</a:t>
            </a:r>
            <a:r>
              <a:rPr sz="3430" b="1" dirty="0"/>
              <a:t>) </a:t>
            </a:r>
            <a:r>
              <a:rPr sz="3430" dirty="0"/>
              <a:t>Two numbers 4 and 5, all arranged: {4, 5} and {5, 4}; Two numbers, 3 and 5, in full order: {3, 5} and {5, 3}; Two numbers 3 and 4, all arranged: {3, 4} and {4, 3}</a:t>
            </a:r>
          </a:p>
          <a:p>
            <a:pPr marL="0" indent="0" algn="just">
              <a:lnSpc>
                <a:spcPct val="150000"/>
              </a:lnSpc>
              <a:spcBef>
                <a:spcPts val="0"/>
              </a:spcBef>
              <a:buNone/>
            </a:pPr>
            <a:r>
              <a:rPr lang="en-US" sz="3430" b="1" dirty="0"/>
              <a:t>b</a:t>
            </a:r>
            <a:r>
              <a:rPr sz="3430" b="1" dirty="0"/>
              <a:t>) </a:t>
            </a:r>
            <a:r>
              <a:rPr sz="3430" dirty="0"/>
              <a:t>Three numbers 3, 4 and 5, in full order: {3, 4, 5}, {3, 5, 4} and {4, 3, 5}, {4, 5, 3} and {5, 4, 3}, {5, 3, 4}</a:t>
            </a:r>
          </a:p>
          <a:p>
            <a:pPr marL="0" indent="0" algn="just">
              <a:lnSpc>
                <a:spcPct val="150000"/>
              </a:lnSpc>
              <a:spcBef>
                <a:spcPts val="0"/>
              </a:spcBef>
              <a:buNone/>
            </a:pPr>
            <a:r>
              <a:rPr sz="3430" dirty="0">
                <a:solidFill>
                  <a:srgbClr val="FF0000"/>
                </a:solidFill>
              </a:rPr>
              <a:t>What is the relationship between a) and b)?</a:t>
            </a:r>
          </a:p>
        </p:txBody>
      </p:sp>
      <p:sp>
        <p:nvSpPr>
          <p:cNvPr id="4"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marL="0" lvl="0" indent="0" algn="just">
              <a:lnSpc>
                <a:spcPct val="150000"/>
              </a:lnSpc>
              <a:spcBef>
                <a:spcPts val="0"/>
              </a:spcBef>
              <a:buClr>
                <a:prstClr val="black"/>
              </a:buClr>
              <a:buNone/>
            </a:pPr>
            <a:r>
              <a:rPr lang="en-US" altLang="zh-CN" sz="3300" dirty="0">
                <a:solidFill>
                  <a:prstClr val="black"/>
                </a:solidFill>
              </a:rPr>
              <a:t>2.1 </a:t>
            </a:r>
            <a:r>
              <a:rPr sz="3300" dirty="0">
                <a:sym typeface="+mn-ea"/>
              </a:rPr>
              <a:t>Recursion - Example</a:t>
            </a:r>
            <a:endParaRPr lang="en-US" altLang="zh-CN" sz="3300" dirty="0">
              <a:solidFill>
                <a:prstClr val="black"/>
              </a:solidFill>
            </a:endParaRPr>
          </a:p>
          <a:p>
            <a:pPr marL="0" indent="0" algn="just">
              <a:lnSpc>
                <a:spcPct val="150000"/>
              </a:lnSpc>
              <a:spcBef>
                <a:spcPts val="0"/>
              </a:spcBef>
              <a:buNone/>
            </a:pPr>
            <a:r>
              <a:rPr lang="zh-CN" altLang="en-US" sz="3000" dirty="0"/>
              <a:t>（</a:t>
            </a:r>
            <a:r>
              <a:rPr lang="en-US" altLang="zh-CN" sz="3000" dirty="0"/>
              <a:t>3</a:t>
            </a:r>
            <a:r>
              <a:rPr lang="zh-CN" altLang="en-US" sz="3000" dirty="0"/>
              <a:t>）</a:t>
            </a:r>
            <a:r>
              <a:rPr sz="3000" dirty="0"/>
              <a:t>Permutation problem - full permutation</a:t>
            </a:r>
          </a:p>
          <a:p>
            <a:pPr marL="0" indent="0" algn="just">
              <a:lnSpc>
                <a:spcPct val="150000"/>
              </a:lnSpc>
              <a:spcBef>
                <a:spcPts val="0"/>
              </a:spcBef>
              <a:buNone/>
            </a:pPr>
            <a:endParaRPr sz="3000" dirty="0"/>
          </a:p>
          <a:p>
            <a:pPr marL="0" indent="0" algn="just">
              <a:lnSpc>
                <a:spcPct val="150000"/>
              </a:lnSpc>
              <a:spcBef>
                <a:spcPts val="0"/>
              </a:spcBef>
              <a:buNone/>
            </a:pPr>
            <a:r>
              <a:rPr sz="2800">
                <a:latin typeface="Times New Roman" panose="02020603050405020304" pitchFamily="18" charset="0"/>
                <a:cs typeface="Times New Roman" panose="02020603050405020304" pitchFamily="18" charset="0"/>
              </a:rPr>
              <a:t>Set R = {r1, r2,... </a:t>
            </a:r>
            <a:r>
              <a:rPr lang="en-US" sz="2800">
                <a:latin typeface="Times New Roman" panose="02020603050405020304" pitchFamily="18" charset="0"/>
                <a:cs typeface="Times New Roman" panose="02020603050405020304" pitchFamily="18" charset="0"/>
              </a:rPr>
              <a:t>r</a:t>
            </a:r>
            <a:r>
              <a:rPr sz="2800">
                <a:latin typeface="Times New Roman" panose="02020603050405020304" pitchFamily="18" charset="0"/>
                <a:cs typeface="Times New Roman" panose="02020603050405020304" pitchFamily="18" charset="0"/>
              </a:rPr>
              <a:t>n} is the n elements to be permuted, Ri=R-{</a:t>
            </a:r>
            <a:r>
              <a:rPr lang="en-US" sz="2800">
                <a:latin typeface="Times New Roman" panose="02020603050405020304" pitchFamily="18" charset="0"/>
                <a:cs typeface="Times New Roman" panose="02020603050405020304" pitchFamily="18" charset="0"/>
              </a:rPr>
              <a:t>r</a:t>
            </a:r>
            <a:r>
              <a:rPr sz="2800">
                <a:latin typeface="Times New Roman" panose="02020603050405020304" pitchFamily="18" charset="0"/>
                <a:cs typeface="Times New Roman" panose="02020603050405020304" pitchFamily="18" charset="0"/>
              </a:rPr>
              <a:t>i}. The </a:t>
            </a:r>
            <a:r>
              <a:rPr lang="en-US" sz="2800">
                <a:latin typeface="Times New Roman" panose="02020603050405020304" pitchFamily="18" charset="0"/>
                <a:cs typeface="Times New Roman" panose="02020603050405020304" pitchFamily="18" charset="0"/>
              </a:rPr>
              <a:t>full</a:t>
            </a:r>
            <a:r>
              <a:rPr sz="2800">
                <a:latin typeface="Times New Roman" panose="02020603050405020304" pitchFamily="18" charset="0"/>
                <a:cs typeface="Times New Roman" panose="02020603050405020304" pitchFamily="18" charset="0"/>
              </a:rPr>
              <a:t> </a:t>
            </a:r>
            <a:r>
              <a:rPr lang="en-US" sz="2800">
                <a:latin typeface="Times New Roman" panose="02020603050405020304" pitchFamily="18" charset="0"/>
                <a:cs typeface="Times New Roman" panose="02020603050405020304" pitchFamily="18" charset="0"/>
              </a:rPr>
              <a:t> </a:t>
            </a:r>
            <a:r>
              <a:rPr sz="2800">
                <a:latin typeface="Times New Roman" panose="02020603050405020304" pitchFamily="18" charset="0"/>
                <a:cs typeface="Times New Roman" panose="02020603050405020304" pitchFamily="18" charset="0"/>
              </a:rPr>
              <a:t>permutation of the elements in a set X is denoted perm(X).</a:t>
            </a:r>
          </a:p>
          <a:p>
            <a:pPr marL="0" indent="0" algn="just">
              <a:lnSpc>
                <a:spcPct val="150000"/>
              </a:lnSpc>
              <a:spcBef>
                <a:spcPts val="0"/>
              </a:spcBef>
              <a:buNone/>
            </a:pPr>
            <a:r>
              <a:rPr sz="2800">
                <a:latin typeface="Times New Roman" panose="02020603050405020304" pitchFamily="18" charset="0"/>
                <a:cs typeface="Times New Roman" panose="02020603050405020304" pitchFamily="18" charset="0"/>
              </a:rPr>
              <a:t>(ri)perm(X) denotes the permutation obtained by prefixing each permutation of the full perm(X).</a:t>
            </a:r>
          </a:p>
          <a:p>
            <a:pPr marL="0" indent="0" algn="just">
              <a:lnSpc>
                <a:spcPct val="150000"/>
              </a:lnSpc>
              <a:spcBef>
                <a:spcPts val="0"/>
              </a:spcBef>
              <a:buNone/>
            </a:pPr>
            <a:endParaRPr lang="en-US" altLang="zh-CN" sz="2800" dirty="0">
              <a:latin typeface="Times New Roman" panose="02020603050405020304" pitchFamily="18" charset="0"/>
              <a:cs typeface="Times New Roman" panose="02020603050405020304" pitchFamily="18" charset="0"/>
            </a:endParaRPr>
          </a:p>
        </p:txBody>
      </p:sp>
      <p:sp>
        <p:nvSpPr>
          <p:cNvPr id="4"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marL="0" lvl="0" indent="0" algn="just">
              <a:lnSpc>
                <a:spcPct val="150000"/>
              </a:lnSpc>
              <a:spcBef>
                <a:spcPts val="0"/>
              </a:spcBef>
              <a:buClr>
                <a:prstClr val="black"/>
              </a:buClr>
              <a:buNone/>
            </a:pPr>
            <a:r>
              <a:rPr lang="en-US" altLang="zh-CN" sz="3300" dirty="0">
                <a:solidFill>
                  <a:prstClr val="black"/>
                </a:solidFill>
              </a:rPr>
              <a:t>2.1 </a:t>
            </a:r>
            <a:r>
              <a:rPr sz="3300" dirty="0">
                <a:sym typeface="+mn-ea"/>
              </a:rPr>
              <a:t>Recursion - Example</a:t>
            </a:r>
            <a:endParaRPr lang="en-US" altLang="zh-CN" sz="3300" dirty="0">
              <a:solidFill>
                <a:prstClr val="black"/>
              </a:solidFill>
            </a:endParaRPr>
          </a:p>
          <a:p>
            <a:pPr marL="0" indent="0" algn="just">
              <a:lnSpc>
                <a:spcPct val="150000"/>
              </a:lnSpc>
              <a:spcBef>
                <a:spcPts val="0"/>
              </a:spcBef>
              <a:buNone/>
            </a:pPr>
            <a:r>
              <a:rPr lang="zh-CN" altLang="en-US" sz="3000" dirty="0"/>
              <a:t>（</a:t>
            </a:r>
            <a:r>
              <a:rPr lang="en-US" altLang="zh-CN" sz="3000" dirty="0"/>
              <a:t>3</a:t>
            </a:r>
            <a:r>
              <a:rPr lang="zh-CN" altLang="en-US" sz="3000" dirty="0"/>
              <a:t>）</a:t>
            </a:r>
            <a:r>
              <a:rPr sz="3000" dirty="0"/>
              <a:t>Permutation problem - full permutation</a:t>
            </a:r>
          </a:p>
          <a:p>
            <a:pPr marL="0" indent="0" algn="just">
              <a:lnSpc>
                <a:spcPct val="150000"/>
              </a:lnSpc>
              <a:spcBef>
                <a:spcPts val="0"/>
              </a:spcBef>
              <a:buNone/>
            </a:pPr>
            <a:endParaRPr sz="3000" dirty="0">
              <a:latin typeface="Times New Roman" panose="02020603050405020304" pitchFamily="18" charset="0"/>
              <a:cs typeface="Times New Roman" panose="02020603050405020304" pitchFamily="18" charset="0"/>
              <a:sym typeface="+mn-ea"/>
            </a:endParaRPr>
          </a:p>
          <a:p>
            <a:pPr marL="0" indent="0" algn="just">
              <a:lnSpc>
                <a:spcPct val="150000"/>
              </a:lnSpc>
              <a:spcBef>
                <a:spcPts val="0"/>
              </a:spcBef>
              <a:buNone/>
            </a:pPr>
            <a:r>
              <a:rPr sz="2800" dirty="0">
                <a:latin typeface="Times New Roman" panose="02020603050405020304" pitchFamily="18" charset="0"/>
                <a:cs typeface="Times New Roman" panose="02020603050405020304" pitchFamily="18" charset="0"/>
                <a:sym typeface="+mn-ea"/>
              </a:rPr>
              <a:t>The full permutation of R can be generically defined as follows.</a:t>
            </a:r>
          </a:p>
          <a:p>
            <a:pPr marL="0" indent="0" algn="just">
              <a:lnSpc>
                <a:spcPct val="150000"/>
              </a:lnSpc>
              <a:spcBef>
                <a:spcPts val="0"/>
              </a:spcBef>
              <a:buNone/>
            </a:pPr>
            <a:r>
              <a:rPr sz="2800" dirty="0">
                <a:latin typeface="Times New Roman" panose="02020603050405020304" pitchFamily="18" charset="0"/>
                <a:cs typeface="Times New Roman" panose="02020603050405020304" pitchFamily="18" charset="0"/>
                <a:sym typeface="+mn-ea"/>
              </a:rPr>
              <a:t>When n=1, perm(R)=(</a:t>
            </a:r>
            <a:r>
              <a:rPr lang="en-US" sz="2800" dirty="0">
                <a:latin typeface="Times New Roman" panose="02020603050405020304" pitchFamily="18" charset="0"/>
                <a:cs typeface="Times New Roman" panose="02020603050405020304" pitchFamily="18" charset="0"/>
                <a:sym typeface="+mn-ea"/>
              </a:rPr>
              <a:t>r</a:t>
            </a:r>
            <a:r>
              <a:rPr sz="2800" dirty="0">
                <a:latin typeface="Times New Roman" panose="02020603050405020304" pitchFamily="18" charset="0"/>
                <a:cs typeface="Times New Roman" panose="02020603050405020304" pitchFamily="18" charset="0"/>
                <a:sym typeface="+mn-ea"/>
              </a:rPr>
              <a:t>), where </a:t>
            </a:r>
            <a:r>
              <a:rPr lang="en-US" sz="2800" dirty="0">
                <a:latin typeface="Times New Roman" panose="02020603050405020304" pitchFamily="18" charset="0"/>
                <a:cs typeface="Times New Roman" panose="02020603050405020304" pitchFamily="18" charset="0"/>
                <a:sym typeface="+mn-ea"/>
              </a:rPr>
              <a:t>r</a:t>
            </a:r>
            <a:r>
              <a:rPr sz="2800" dirty="0">
                <a:latin typeface="Times New Roman" panose="02020603050405020304" pitchFamily="18" charset="0"/>
                <a:cs typeface="Times New Roman" panose="02020603050405020304" pitchFamily="18" charset="0"/>
                <a:sym typeface="+mn-ea"/>
              </a:rPr>
              <a:t> is the unique element in the set R;</a:t>
            </a:r>
          </a:p>
          <a:p>
            <a:pPr marL="0" indent="0" algn="just">
              <a:lnSpc>
                <a:spcPct val="150000"/>
              </a:lnSpc>
              <a:spcBef>
                <a:spcPts val="0"/>
              </a:spcBef>
              <a:buNone/>
            </a:pPr>
            <a:r>
              <a:rPr sz="2800" dirty="0">
                <a:latin typeface="Times New Roman" panose="02020603050405020304" pitchFamily="18" charset="0"/>
                <a:cs typeface="Times New Roman" panose="02020603050405020304" pitchFamily="18" charset="0"/>
                <a:sym typeface="+mn-ea"/>
              </a:rPr>
              <a:t>When n&gt;1, perm(R) is given by (r1)perm(R1), (</a:t>
            </a:r>
            <a:r>
              <a:rPr lang="en-US" sz="2800" dirty="0">
                <a:latin typeface="Times New Roman" panose="02020603050405020304" pitchFamily="18" charset="0"/>
                <a:cs typeface="Times New Roman" panose="02020603050405020304" pitchFamily="18" charset="0"/>
                <a:sym typeface="+mn-ea"/>
              </a:rPr>
              <a:t>r</a:t>
            </a:r>
            <a:r>
              <a:rPr sz="2800" dirty="0">
                <a:latin typeface="Times New Roman" panose="02020603050405020304" pitchFamily="18" charset="0"/>
                <a:cs typeface="Times New Roman" panose="02020603050405020304" pitchFamily="18" charset="0"/>
                <a:sym typeface="+mn-ea"/>
              </a:rPr>
              <a:t>2) perm(R2),... , (rn)perm(</a:t>
            </a:r>
            <a:r>
              <a:rPr lang="en-US" sz="2800" dirty="0">
                <a:latin typeface="Times New Roman" panose="02020603050405020304" pitchFamily="18" charset="0"/>
                <a:cs typeface="Times New Roman" panose="02020603050405020304" pitchFamily="18" charset="0"/>
                <a:sym typeface="+mn-ea"/>
              </a:rPr>
              <a:t>R</a:t>
            </a:r>
            <a:r>
              <a:rPr sz="2800" dirty="0">
                <a:latin typeface="Times New Roman" panose="02020603050405020304" pitchFamily="18" charset="0"/>
                <a:cs typeface="Times New Roman" panose="02020603050405020304" pitchFamily="18" charset="0"/>
                <a:sym typeface="+mn-ea"/>
              </a:rPr>
              <a:t>n).</a:t>
            </a:r>
          </a:p>
        </p:txBody>
      </p:sp>
      <p:sp>
        <p:nvSpPr>
          <p:cNvPr id="4"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a:bodyPr>
          <a:lstStyle/>
          <a:p>
            <a:pPr marL="0" lvl="0" indent="0" algn="just">
              <a:lnSpc>
                <a:spcPct val="150000"/>
              </a:lnSpc>
              <a:spcBef>
                <a:spcPts val="0"/>
              </a:spcBef>
              <a:buClr>
                <a:prstClr val="black"/>
              </a:buClr>
              <a:buNone/>
            </a:pPr>
            <a:r>
              <a:rPr lang="en-US" altLang="zh-CN" sz="3300" dirty="0">
                <a:solidFill>
                  <a:prstClr val="black"/>
                </a:solidFill>
              </a:rPr>
              <a:t>2.1 </a:t>
            </a:r>
            <a:r>
              <a:rPr sz="3300" dirty="0">
                <a:sym typeface="+mn-ea"/>
              </a:rPr>
              <a:t>Recursion - Example</a:t>
            </a:r>
            <a:endParaRPr lang="en-US" altLang="zh-CN" sz="3300" dirty="0">
              <a:solidFill>
                <a:prstClr val="black"/>
              </a:solidFill>
            </a:endParaRPr>
          </a:p>
          <a:p>
            <a:pPr marL="0" indent="0" algn="just">
              <a:lnSpc>
                <a:spcPct val="150000"/>
              </a:lnSpc>
              <a:spcBef>
                <a:spcPts val="0"/>
              </a:spcBef>
              <a:buNone/>
            </a:pPr>
            <a:r>
              <a:rPr lang="zh-CN" altLang="en-US" sz="3000" dirty="0"/>
              <a:t>（</a:t>
            </a:r>
            <a:r>
              <a:rPr lang="en-US" altLang="zh-CN" sz="3000" dirty="0"/>
              <a:t>3</a:t>
            </a:r>
            <a:r>
              <a:rPr lang="zh-CN" altLang="en-US" sz="3000" dirty="0"/>
              <a:t>）</a:t>
            </a:r>
            <a:r>
              <a:rPr sz="3000" dirty="0"/>
              <a:t>Permutation problem - full permutation</a:t>
            </a:r>
          </a:p>
          <a:p>
            <a:pPr marL="0" indent="0" algn="just">
              <a:lnSpc>
                <a:spcPct val="150000"/>
              </a:lnSpc>
              <a:spcBef>
                <a:spcPts val="0"/>
              </a:spcBef>
              <a:buNone/>
            </a:pPr>
            <a:r>
              <a:rPr lang="en-US" altLang="zh-CN" sz="2800" dirty="0">
                <a:latin typeface="Times New Roman" panose="02020603050405020304" pitchFamily="18" charset="0"/>
                <a:cs typeface="Times New Roman" panose="02020603050405020304" pitchFamily="18" charset="0"/>
              </a:rPr>
              <a:t>When n=1, perm(R)=(r), where r is the unique element in the set R;</a:t>
            </a:r>
          </a:p>
          <a:p>
            <a:pPr marL="0" indent="0" algn="just">
              <a:lnSpc>
                <a:spcPct val="150000"/>
              </a:lnSpc>
              <a:spcBef>
                <a:spcPts val="0"/>
              </a:spcBef>
              <a:buNone/>
            </a:pPr>
            <a:r>
              <a:rPr lang="en-US" altLang="zh-CN" sz="2800" dirty="0">
                <a:latin typeface="Times New Roman" panose="02020603050405020304" pitchFamily="18" charset="0"/>
                <a:cs typeface="Times New Roman" panose="02020603050405020304" pitchFamily="18" charset="0"/>
              </a:rPr>
              <a:t>When n&gt;1, perm(R) is given by (r1)perm(R1), (r2) perm(R2),... , (rn)perm(Rn).</a:t>
            </a:r>
          </a:p>
          <a:p>
            <a:pPr marL="0" indent="0" algn="just">
              <a:lnSpc>
                <a:spcPct val="150000"/>
              </a:lnSpc>
              <a:spcBef>
                <a:spcPts val="0"/>
              </a:spcBef>
              <a:buNone/>
            </a:pPr>
            <a:r>
              <a:rPr sz="2800" dirty="0">
                <a:solidFill>
                  <a:srgbClr val="FF0000"/>
                </a:solidFill>
                <a:latin typeface="Times New Roman" panose="02020603050405020304" pitchFamily="18" charset="0"/>
                <a:cs typeface="Times New Roman" panose="02020603050405020304" pitchFamily="18" charset="0"/>
              </a:rPr>
              <a:t>Understanding: In practice, all the numbers in the set are swapped with the first number, so  always dealing with the next n − 1 numbers</a:t>
            </a:r>
          </a:p>
          <a:p>
            <a:pPr marL="0" indent="0" algn="just">
              <a:lnSpc>
                <a:spcPct val="150000"/>
              </a:lnSpc>
              <a:spcBef>
                <a:spcPts val="0"/>
              </a:spcBef>
              <a:buNone/>
            </a:pPr>
            <a:r>
              <a:rPr lang="pt-BR" altLang="zh-CN" sz="2800" dirty="0">
                <a:solidFill>
                  <a:srgbClr val="0000FF"/>
                </a:solidFill>
                <a:latin typeface="Times New Roman" panose="02020603050405020304" pitchFamily="18" charset="0"/>
                <a:cs typeface="Times New Roman" panose="02020603050405020304" pitchFamily="18" charset="0"/>
              </a:rPr>
              <a:t>perm(R) </a:t>
            </a:r>
            <a:r>
              <a:rPr lang="en-US" altLang="zh-CN" sz="2800" dirty="0">
                <a:solidFill>
                  <a:srgbClr val="0000FF"/>
                </a:solidFill>
                <a:latin typeface="Times New Roman" panose="02020603050405020304" pitchFamily="18" charset="0"/>
                <a:cs typeface="Times New Roman" panose="02020603050405020304" pitchFamily="18" charset="0"/>
              </a:rPr>
              <a:t>= </a:t>
            </a:r>
            <a:r>
              <a:rPr lang="pt-BR" altLang="zh-CN" sz="2800" dirty="0">
                <a:solidFill>
                  <a:srgbClr val="0000FF"/>
                </a:solidFill>
                <a:latin typeface="Times New Roman" panose="02020603050405020304" pitchFamily="18" charset="0"/>
                <a:cs typeface="Times New Roman" panose="02020603050405020304" pitchFamily="18" charset="0"/>
              </a:rPr>
              <a:t>(r1)perm(R1)</a:t>
            </a:r>
            <a:r>
              <a:rPr lang="en-US" altLang="zh-CN" sz="2800" dirty="0">
                <a:solidFill>
                  <a:srgbClr val="0000FF"/>
                </a:solidFill>
                <a:latin typeface="Times New Roman" panose="02020603050405020304" pitchFamily="18" charset="0"/>
                <a:cs typeface="Times New Roman" panose="02020603050405020304" pitchFamily="18" charset="0"/>
              </a:rPr>
              <a:t>+</a:t>
            </a:r>
            <a:r>
              <a:rPr lang="pt-BR" altLang="zh-CN" sz="2800" dirty="0">
                <a:solidFill>
                  <a:srgbClr val="0000FF"/>
                </a:solidFill>
                <a:latin typeface="Times New Roman" panose="02020603050405020304" pitchFamily="18" charset="0"/>
                <a:cs typeface="Times New Roman" panose="02020603050405020304" pitchFamily="18" charset="0"/>
              </a:rPr>
              <a:t>(r2)perm(R2)</a:t>
            </a:r>
            <a:r>
              <a:rPr lang="en-US" altLang="zh-CN" sz="2800" dirty="0">
                <a:solidFill>
                  <a:srgbClr val="0000FF"/>
                </a:solidFill>
                <a:latin typeface="Times New Roman" panose="02020603050405020304" pitchFamily="18" charset="0"/>
                <a:cs typeface="Times New Roman" panose="02020603050405020304" pitchFamily="18" charset="0"/>
              </a:rPr>
              <a:t>+</a:t>
            </a:r>
            <a:r>
              <a:rPr lang="pt-BR" altLang="zh-CN" sz="2800" dirty="0">
                <a:solidFill>
                  <a:srgbClr val="0000FF"/>
                </a:solidFill>
                <a:latin typeface="Times New Roman" panose="02020603050405020304" pitchFamily="18" charset="0"/>
                <a:cs typeface="Times New Roman" panose="02020603050405020304" pitchFamily="18" charset="0"/>
              </a:rPr>
              <a:t>…</a:t>
            </a:r>
            <a:r>
              <a:rPr lang="en-US" altLang="zh-CN" sz="2800" dirty="0">
                <a:solidFill>
                  <a:srgbClr val="0000FF"/>
                </a:solidFill>
                <a:latin typeface="Times New Roman" panose="02020603050405020304" pitchFamily="18" charset="0"/>
                <a:cs typeface="Times New Roman" panose="02020603050405020304" pitchFamily="18" charset="0"/>
              </a:rPr>
              <a:t>+</a:t>
            </a:r>
            <a:r>
              <a:rPr lang="pt-BR" altLang="zh-CN" sz="2800" dirty="0">
                <a:solidFill>
                  <a:srgbClr val="0000FF"/>
                </a:solidFill>
                <a:latin typeface="Times New Roman" panose="02020603050405020304" pitchFamily="18" charset="0"/>
                <a:cs typeface="Times New Roman" panose="02020603050405020304" pitchFamily="18" charset="0"/>
              </a:rPr>
              <a:t>(rn)perm(Rn)</a:t>
            </a:r>
          </a:p>
          <a:p>
            <a:pPr marL="0" indent="0" algn="just">
              <a:lnSpc>
                <a:spcPct val="150000"/>
              </a:lnSpc>
              <a:spcBef>
                <a:spcPts val="0"/>
              </a:spcBef>
              <a:buNone/>
            </a:pPr>
            <a:r>
              <a:rPr lang="pt-BR" altLang="zh-CN" sz="2800" dirty="0">
                <a:solidFill>
                  <a:srgbClr val="0000FF"/>
                </a:solidFill>
                <a:latin typeface="Times New Roman" panose="02020603050405020304" pitchFamily="18" charset="0"/>
                <a:cs typeface="Times New Roman" panose="02020603050405020304" pitchFamily="18" charset="0"/>
              </a:rPr>
              <a:t>Denoted by </a:t>
            </a:r>
            <a:r>
              <a:rPr lang="en-US" altLang="pt-BR" sz="2800" dirty="0">
                <a:solidFill>
                  <a:srgbClr val="0000FF"/>
                </a:solidFill>
                <a:latin typeface="Times New Roman" panose="02020603050405020304" pitchFamily="18" charset="0"/>
                <a:cs typeface="Times New Roman" panose="02020603050405020304" pitchFamily="18" charset="0"/>
              </a:rPr>
              <a:t>r</a:t>
            </a:r>
            <a:r>
              <a:rPr lang="pt-BR" altLang="zh-CN" sz="2800" dirty="0">
                <a:solidFill>
                  <a:srgbClr val="0000FF"/>
                </a:solidFill>
                <a:latin typeface="Times New Roman" panose="02020603050405020304" pitchFamily="18" charset="0"/>
                <a:cs typeface="Times New Roman" panose="02020603050405020304" pitchFamily="18" charset="0"/>
              </a:rPr>
              <a:t>1, </a:t>
            </a:r>
            <a:r>
              <a:rPr lang="en-US" altLang="pt-BR" sz="2800" dirty="0">
                <a:solidFill>
                  <a:srgbClr val="0000FF"/>
                </a:solidFill>
                <a:latin typeface="Times New Roman" panose="02020603050405020304" pitchFamily="18" charset="0"/>
                <a:cs typeface="Times New Roman" panose="02020603050405020304" pitchFamily="18" charset="0"/>
              </a:rPr>
              <a:t>r</a:t>
            </a:r>
            <a:r>
              <a:rPr lang="pt-BR" altLang="zh-CN" sz="2800" dirty="0">
                <a:solidFill>
                  <a:srgbClr val="0000FF"/>
                </a:solidFill>
                <a:latin typeface="Times New Roman" panose="02020603050405020304" pitchFamily="18" charset="0"/>
                <a:cs typeface="Times New Roman" panose="02020603050405020304" pitchFamily="18" charset="0"/>
              </a:rPr>
              <a:t>2... .rn is the combination of all permutations starting with (prefix).</a:t>
            </a:r>
          </a:p>
        </p:txBody>
      </p:sp>
      <p:sp>
        <p:nvSpPr>
          <p:cNvPr id="4"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66781" y="891575"/>
            <a:ext cx="11632335" cy="5349166"/>
          </a:xfrm>
        </p:spPr>
        <p:txBody>
          <a:bodyPr>
            <a:normAutofit/>
          </a:bodyPr>
          <a:lstStyle/>
          <a:p>
            <a:pPr marL="0" lvl="0" indent="0" algn="ctr">
              <a:lnSpc>
                <a:spcPct val="150000"/>
              </a:lnSpc>
              <a:spcBef>
                <a:spcPts val="0"/>
              </a:spcBef>
              <a:buClr>
                <a:prstClr val="black"/>
              </a:buClr>
              <a:buNone/>
            </a:pPr>
            <a:r>
              <a:rPr sz="2800" dirty="0">
                <a:solidFill>
                  <a:srgbClr val="0000FF"/>
                </a:solidFill>
              </a:rPr>
              <a:t>All permutations of 1,2,3</a:t>
            </a:r>
          </a:p>
          <a:p>
            <a:pPr lvl="0" algn="just">
              <a:lnSpc>
                <a:spcPct val="150000"/>
              </a:lnSpc>
              <a:spcBef>
                <a:spcPts val="0"/>
              </a:spcBef>
              <a:buClr>
                <a:prstClr val="black"/>
              </a:buClr>
              <a:buFont typeface="Wingdings" panose="05000000000000000000" pitchFamily="2" charset="2"/>
              <a:buChar char="Ø"/>
            </a:pPr>
            <a:r>
              <a:rPr sz="2800" dirty="0">
                <a:solidFill>
                  <a:prstClr val="black"/>
                </a:solidFill>
                <a:cs typeface="Times New Roman" panose="02020603050405020304" pitchFamily="18" charset="0"/>
              </a:rPr>
              <a:t>Traversing elements, swapping each element with the first, {1}{23}, {2}{13}, {3}{12}. A total of three groups</a:t>
            </a:r>
          </a:p>
          <a:p>
            <a:pPr lvl="0" algn="just">
              <a:lnSpc>
                <a:spcPct val="150000"/>
              </a:lnSpc>
              <a:spcBef>
                <a:spcPts val="0"/>
              </a:spcBef>
              <a:buClr>
                <a:prstClr val="black"/>
              </a:buClr>
              <a:buFont typeface="Wingdings" panose="05000000000000000000" pitchFamily="2" charset="2"/>
              <a:buChar char="Ø"/>
            </a:pPr>
            <a:r>
              <a:rPr sz="2800" dirty="0">
                <a:solidFill>
                  <a:prstClr val="black"/>
                </a:solidFill>
                <a:cs typeface="Times New Roman" panose="02020603050405020304" pitchFamily="18" charset="0"/>
              </a:rPr>
              <a:t>For each group, repeat until the remaining </a:t>
            </a:r>
            <a:r>
              <a:rPr lang="en-US" sz="2800" dirty="0">
                <a:solidFill>
                  <a:prstClr val="black"/>
                </a:solidFill>
                <a:cs typeface="Times New Roman" panose="02020603050405020304" pitchFamily="18" charset="0"/>
              </a:rPr>
              <a:t>one </a:t>
            </a:r>
            <a:r>
              <a:rPr sz="2800" dirty="0">
                <a:solidFill>
                  <a:prstClr val="black"/>
                </a:solidFill>
                <a:cs typeface="Times New Roman" panose="02020603050405020304" pitchFamily="18" charset="0"/>
              </a:rPr>
              <a:t>element, except for the first element. For example, {23} is traversed and swapped with the first element in it to actually get {23} and {32}.</a:t>
            </a:r>
          </a:p>
          <a:p>
            <a:pPr lvl="0" algn="just">
              <a:lnSpc>
                <a:spcPct val="150000"/>
              </a:lnSpc>
              <a:spcBef>
                <a:spcPts val="0"/>
              </a:spcBef>
              <a:buClr>
                <a:prstClr val="black"/>
              </a:buClr>
              <a:buFont typeface="Wingdings" panose="05000000000000000000" pitchFamily="2" charset="2"/>
              <a:buChar char="Ø"/>
            </a:pPr>
            <a:r>
              <a:rPr sz="2800" dirty="0">
                <a:solidFill>
                  <a:prstClr val="black"/>
                </a:solidFill>
                <a:cs typeface="Times New Roman" panose="02020603050405020304" pitchFamily="18" charset="0"/>
              </a:rPr>
              <a:t>End up with 6 kinds of combinations.</a:t>
            </a:r>
          </a:p>
        </p:txBody>
      </p:sp>
      <p:sp>
        <p:nvSpPr>
          <p:cNvPr id="4"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marL="0" lvl="0" indent="0" algn="ctr">
              <a:lnSpc>
                <a:spcPct val="150000"/>
              </a:lnSpc>
              <a:spcBef>
                <a:spcPts val="0"/>
              </a:spcBef>
              <a:buClr>
                <a:prstClr val="black"/>
              </a:buClr>
              <a:buNone/>
            </a:pPr>
            <a:r>
              <a:rPr sz="2800" dirty="0">
                <a:solidFill>
                  <a:srgbClr val="0000FF"/>
                </a:solidFill>
              </a:rPr>
              <a:t>All permutations of 1,2,3</a:t>
            </a:r>
            <a:r>
              <a:rPr lang="en-US" sz="2800" dirty="0">
                <a:solidFill>
                  <a:srgbClr val="0000FF"/>
                </a:solidFill>
              </a:rPr>
              <a:t>,4</a:t>
            </a:r>
            <a:endParaRPr sz="2800" dirty="0">
              <a:solidFill>
                <a:srgbClr val="0000FF"/>
              </a:solidFill>
            </a:endParaRPr>
          </a:p>
          <a:p>
            <a:pPr lvl="0" algn="just">
              <a:lnSpc>
                <a:spcPct val="150000"/>
              </a:lnSpc>
              <a:spcBef>
                <a:spcPts val="0"/>
              </a:spcBef>
              <a:buClr>
                <a:prstClr val="black"/>
              </a:buClr>
              <a:buFont typeface="Wingdings" panose="05000000000000000000" pitchFamily="2" charset="2"/>
              <a:buChar char="Ø"/>
            </a:pPr>
            <a:r>
              <a:rPr sz="2800" dirty="0">
                <a:solidFill>
                  <a:prstClr val="black"/>
                </a:solidFill>
                <a:cs typeface="Times New Roman" panose="02020603050405020304" pitchFamily="18" charset="0"/>
                <a:sym typeface="+mn-ea"/>
              </a:rPr>
              <a:t>Traversing elements</a:t>
            </a:r>
            <a:r>
              <a:rPr sz="2800" dirty="0">
                <a:solidFill>
                  <a:prstClr val="black"/>
                </a:solidFill>
                <a:cs typeface="Times New Roman" panose="02020603050405020304" pitchFamily="18" charset="0"/>
              </a:rPr>
              <a:t>, swapping each element with the first, in four groups: {1}{234}, {2}{134}, {3}{124}, and {4}{123}</a:t>
            </a:r>
          </a:p>
          <a:p>
            <a:pPr lvl="0" algn="just">
              <a:lnSpc>
                <a:spcPct val="150000"/>
              </a:lnSpc>
              <a:spcBef>
                <a:spcPts val="0"/>
              </a:spcBef>
              <a:buClr>
                <a:prstClr val="black"/>
              </a:buClr>
              <a:buFont typeface="Wingdings" panose="05000000000000000000" pitchFamily="2" charset="2"/>
              <a:buChar char="Ø"/>
            </a:pPr>
            <a:r>
              <a:rPr sz="2800" dirty="0">
                <a:solidFill>
                  <a:prstClr val="black"/>
                </a:solidFill>
                <a:cs typeface="Times New Roman" panose="02020603050405020304" pitchFamily="18" charset="0"/>
              </a:rPr>
              <a:t>For each group, repeat until the remaining</a:t>
            </a:r>
            <a:r>
              <a:rPr lang="en-US" sz="2800" dirty="0">
                <a:solidFill>
                  <a:prstClr val="black"/>
                </a:solidFill>
                <a:cs typeface="Times New Roman" panose="02020603050405020304" pitchFamily="18" charset="0"/>
              </a:rPr>
              <a:t> one</a:t>
            </a:r>
            <a:r>
              <a:rPr sz="2800" dirty="0">
                <a:solidFill>
                  <a:prstClr val="black"/>
                </a:solidFill>
                <a:cs typeface="Times New Roman" panose="02020603050405020304" pitchFamily="18" charset="0"/>
              </a:rPr>
              <a:t> element, except for the first element. As in the first group, except for the first element, {234} is left to traverse, and the problem becomes the full permutation of {234}. The second to fourth groups were similar.</a:t>
            </a:r>
          </a:p>
        </p:txBody>
      </p:sp>
      <p:sp>
        <p:nvSpPr>
          <p:cNvPr id="4"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marL="0" lvl="0" indent="0" algn="just">
              <a:lnSpc>
                <a:spcPct val="150000"/>
              </a:lnSpc>
              <a:spcBef>
                <a:spcPts val="0"/>
              </a:spcBef>
              <a:buClr>
                <a:prstClr val="black"/>
              </a:buClr>
              <a:buNone/>
            </a:pPr>
            <a:r>
              <a:rPr lang="en-US" altLang="zh-CN" sz="3300" dirty="0">
                <a:solidFill>
                  <a:prstClr val="black"/>
                </a:solidFill>
              </a:rPr>
              <a:t>2.1 </a:t>
            </a:r>
            <a:r>
              <a:rPr sz="3300" dirty="0">
                <a:sym typeface="+mn-ea"/>
              </a:rPr>
              <a:t>Recursion - Example</a:t>
            </a:r>
            <a:endParaRPr lang="en-US" altLang="zh-CN" sz="3300" dirty="0">
              <a:solidFill>
                <a:prstClr val="black"/>
              </a:solidFill>
            </a:endParaRPr>
          </a:p>
          <a:p>
            <a:pPr marL="0" indent="0" algn="just">
              <a:lnSpc>
                <a:spcPct val="150000"/>
              </a:lnSpc>
              <a:spcBef>
                <a:spcPts val="0"/>
              </a:spcBef>
              <a:buNone/>
            </a:pPr>
            <a:r>
              <a:rPr lang="zh-CN" altLang="en-US" sz="3200" dirty="0"/>
              <a:t>（</a:t>
            </a:r>
            <a:r>
              <a:rPr lang="en-US" altLang="zh-CN" sz="3200" dirty="0"/>
              <a:t>4</a:t>
            </a:r>
            <a:r>
              <a:rPr lang="zh-CN" altLang="en-US" sz="3200" dirty="0"/>
              <a:t>）Integer partition problem</a:t>
            </a:r>
          </a:p>
          <a:p>
            <a:pPr marL="0" indent="0" algn="just">
              <a:lnSpc>
                <a:spcPct val="150000"/>
              </a:lnSpc>
              <a:spcBef>
                <a:spcPts val="0"/>
              </a:spcBef>
              <a:buNone/>
            </a:pPr>
            <a:r>
              <a:rPr sz="3200">
                <a:latin typeface="Times New Roman" panose="02020603050405020304" pitchFamily="18" charset="0"/>
                <a:cs typeface="Times New Roman" panose="02020603050405020304" pitchFamily="18" charset="0"/>
              </a:rPr>
              <a:t>The positive integer n expressed as the sum of a series of positive integers: n = n1 + n2 +... + </a:t>
            </a:r>
            <a:r>
              <a:rPr lang="en-US" sz="3200">
                <a:latin typeface="Times New Roman" panose="02020603050405020304" pitchFamily="18" charset="0"/>
                <a:cs typeface="Times New Roman" panose="02020603050405020304" pitchFamily="18" charset="0"/>
              </a:rPr>
              <a:t>nk</a:t>
            </a:r>
            <a:r>
              <a:rPr sz="3200">
                <a:latin typeface="Times New Roman" panose="02020603050405020304" pitchFamily="18" charset="0"/>
                <a:cs typeface="Times New Roman" panose="02020603050405020304" pitchFamily="18" charset="0"/>
              </a:rPr>
              <a:t>, where n1≥n2≥... ≥nk≥1, k≥1. This representation of a positive integer n is called a partition of positive integers n. Find the number of different partitions of the positive integer n.</a:t>
            </a:r>
          </a:p>
        </p:txBody>
      </p:sp>
      <p:sp>
        <p:nvSpPr>
          <p:cNvPr id="4"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46050" y="891540"/>
            <a:ext cx="6216650" cy="5349240"/>
          </a:xfrm>
        </p:spPr>
        <p:txBody>
          <a:bodyPr>
            <a:normAutofit/>
          </a:bodyPr>
          <a:lstStyle/>
          <a:p>
            <a:pPr marL="0" lvl="0" indent="0" algn="just">
              <a:lnSpc>
                <a:spcPct val="150000"/>
              </a:lnSpc>
              <a:spcBef>
                <a:spcPts val="0"/>
              </a:spcBef>
              <a:buClr>
                <a:prstClr val="black"/>
              </a:buClr>
              <a:buNone/>
            </a:pPr>
            <a:r>
              <a:rPr lang="en-US" altLang="zh-CN" sz="3300" dirty="0">
                <a:solidFill>
                  <a:prstClr val="black"/>
                </a:solidFill>
              </a:rPr>
              <a:t>2.1 </a:t>
            </a:r>
            <a:r>
              <a:rPr sz="3300" dirty="0">
                <a:sym typeface="+mn-ea"/>
              </a:rPr>
              <a:t>Recursion - Example</a:t>
            </a:r>
            <a:endParaRPr lang="en-US" altLang="zh-CN" sz="3300" dirty="0">
              <a:solidFill>
                <a:prstClr val="black"/>
              </a:solidFill>
            </a:endParaRPr>
          </a:p>
          <a:p>
            <a:pPr marL="0" indent="0" algn="just">
              <a:lnSpc>
                <a:spcPct val="150000"/>
              </a:lnSpc>
              <a:spcBef>
                <a:spcPts val="0"/>
              </a:spcBef>
              <a:buNone/>
            </a:pPr>
            <a:r>
              <a:rPr lang="zh-CN" altLang="en-US" sz="2800" dirty="0"/>
              <a:t>（</a:t>
            </a:r>
            <a:r>
              <a:rPr lang="en-US" altLang="zh-CN" sz="2800" dirty="0"/>
              <a:t>4</a:t>
            </a:r>
            <a:r>
              <a:rPr lang="zh-CN" altLang="en-US" sz="2800" dirty="0"/>
              <a:t>）Integer partition problem</a:t>
            </a:r>
          </a:p>
          <a:p>
            <a:pPr marL="0" indent="0" algn="just">
              <a:lnSpc>
                <a:spcPct val="150000"/>
              </a:lnSpc>
              <a:spcBef>
                <a:spcPts val="0"/>
              </a:spcBef>
              <a:buNone/>
            </a:pPr>
            <a:r>
              <a:rPr sz="2800" dirty="0">
                <a:latin typeface="Times New Roman" panose="02020603050405020304" pitchFamily="18" charset="0"/>
                <a:cs typeface="Times New Roman" panose="02020603050405020304" pitchFamily="18" charset="0"/>
                <a:sym typeface="+mn-ea"/>
              </a:rPr>
              <a:t>The positive integer 6 can be divided in the following 11 different ways:</a:t>
            </a:r>
          </a:p>
        </p:txBody>
      </p:sp>
      <p:sp>
        <p:nvSpPr>
          <p:cNvPr id="4" name="矩形 3"/>
          <p:cNvSpPr/>
          <p:nvPr/>
        </p:nvSpPr>
        <p:spPr>
          <a:xfrm>
            <a:off x="266781" y="3833783"/>
            <a:ext cx="6096000" cy="2676525"/>
          </a:xfrm>
          <a:prstGeom prst="rect">
            <a:avLst/>
          </a:prstGeom>
        </p:spPr>
        <p:txBody>
          <a:bodyPr wrap="square">
            <a:spAutoFit/>
          </a:bodyPr>
          <a:lstStyle/>
          <a:p>
            <a:pPr algn="just">
              <a:lnSpc>
                <a:spcPct val="100000"/>
              </a:lnSpc>
            </a:pPr>
            <a:r>
              <a:rPr lang="en-US" altLang="zh-CN" sz="2800" dirty="0">
                <a:latin typeface="Times New Roman" panose="02020603050405020304" pitchFamily="18" charset="0"/>
                <a:ea typeface="黑体" panose="02010609060101010101" pitchFamily="49" charset="-122"/>
                <a:cs typeface="Times New Roman" panose="02020603050405020304" pitchFamily="18" charset="0"/>
                <a:sym typeface="+mn-ea"/>
              </a:rPr>
              <a:t>6</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p>
          <a:p>
            <a:pPr algn="just">
              <a:lnSpc>
                <a:spcPct val="100000"/>
              </a:lnSpc>
            </a:pPr>
            <a:r>
              <a:rPr lang="en-US" altLang="zh-CN" sz="2800" dirty="0">
                <a:latin typeface="Times New Roman" panose="02020603050405020304" pitchFamily="18" charset="0"/>
                <a:ea typeface="黑体" panose="02010609060101010101" pitchFamily="49" charset="-122"/>
                <a:cs typeface="Times New Roman" panose="02020603050405020304" pitchFamily="18" charset="0"/>
                <a:sym typeface="+mn-ea"/>
              </a:rPr>
              <a:t>5+1;</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a:p>
            <a:pPr algn="just">
              <a:lnSpc>
                <a:spcPct val="100000"/>
              </a:lnSpc>
            </a:pP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4+2</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4+1+1</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p>
          <a:p>
            <a:pPr algn="just">
              <a:lnSpc>
                <a:spcPct val="100000"/>
              </a:lnSpc>
            </a:pP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3+3</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3+2+1</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3+1+1+1</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p>
          <a:p>
            <a:pPr algn="just">
              <a:lnSpc>
                <a:spcPct val="100000"/>
              </a:lnSpc>
            </a:pP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2+2+2</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2+2+1+1</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2+1+1+1+1</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algn="just">
              <a:lnSpc>
                <a:spcPct val="100000"/>
              </a:lnSpc>
            </a:pP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1+1+1+1+1+1</a:t>
            </a:r>
            <a:endParaRPr lang="zh-CN" altLang="en-US" sz="2800" dirty="0">
              <a:latin typeface="黑体" panose="02010609060101010101" pitchFamily="49" charset="-122"/>
              <a:ea typeface="黑体" panose="02010609060101010101" pitchFamily="49" charset="-122"/>
            </a:endParaRPr>
          </a:p>
        </p:txBody>
      </p:sp>
      <p:sp>
        <p:nvSpPr>
          <p:cNvPr id="5" name="矩形 4"/>
          <p:cNvSpPr/>
          <p:nvPr/>
        </p:nvSpPr>
        <p:spPr>
          <a:xfrm>
            <a:off x="6362700" y="891540"/>
            <a:ext cx="5687695" cy="5670550"/>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0" algn="just">
              <a:lnSpc>
                <a:spcPct val="150000"/>
              </a:lnSpc>
              <a:buNone/>
            </a:pPr>
            <a:r>
              <a:rPr lang="en-US" sz="2000" dirty="0"/>
              <a:t>q</a:t>
            </a:r>
            <a:r>
              <a:rPr sz="2000" dirty="0"/>
              <a:t>(n, m) is used to represent the partition number of positive integers. Where, m represents the maximum value of </a:t>
            </a:r>
            <a:r>
              <a:rPr lang="en-US" sz="2000" dirty="0"/>
              <a:t>n</a:t>
            </a:r>
            <a:r>
              <a:rPr sz="2000" dirty="0"/>
              <a:t>1, n1&lt;=m, and the following recursive relation of </a:t>
            </a:r>
            <a:r>
              <a:rPr lang="en-US" sz="2000" dirty="0"/>
              <a:t>q</a:t>
            </a:r>
            <a:r>
              <a:rPr sz="2000" dirty="0"/>
              <a:t> (n, m) can be established.</a:t>
            </a:r>
          </a:p>
          <a:p>
            <a:pPr indent="0" algn="just">
              <a:lnSpc>
                <a:spcPct val="150000"/>
              </a:lnSpc>
              <a:buNone/>
            </a:pPr>
            <a:endParaRPr sz="2000" dirty="0"/>
          </a:p>
          <a:p>
            <a:pPr indent="0" algn="just">
              <a:lnSpc>
                <a:spcPct val="150000"/>
              </a:lnSpc>
              <a:buNone/>
            </a:pPr>
            <a:r>
              <a:rPr lang="en-US" sz="2000" dirty="0"/>
              <a:t>1. </a:t>
            </a:r>
            <a:r>
              <a:rPr sz="2000" dirty="0"/>
              <a:t>When m=1, that is, when the largest addend n1 is at most 1, there is only one combination of any positive integer. So n = 1+1+1+... + 1.</a:t>
            </a:r>
          </a:p>
          <a:p>
            <a:pPr algn="just">
              <a:lnSpc>
                <a:spcPct val="150000"/>
              </a:lnSpc>
            </a:pPr>
            <a:r>
              <a:rPr lang="en-US" sz="2000" dirty="0">
                <a:sym typeface="+mn-ea"/>
              </a:rPr>
              <a:t>e.g.:  </a:t>
            </a:r>
          </a:p>
          <a:p>
            <a:pPr algn="just">
              <a:lnSpc>
                <a:spcPct val="150000"/>
              </a:lnSpc>
            </a:pPr>
            <a:r>
              <a:rPr sz="2000" dirty="0">
                <a:sym typeface="+mn-ea"/>
              </a:rPr>
              <a:t>q(</a:t>
            </a:r>
            <a:r>
              <a:rPr lang="en-US" sz="2000" dirty="0">
                <a:sym typeface="+mn-ea"/>
              </a:rPr>
              <a:t>6</a:t>
            </a:r>
            <a:r>
              <a:rPr sz="2000" dirty="0">
                <a:sym typeface="+mn-ea"/>
              </a:rPr>
              <a:t>,1)=1;</a:t>
            </a:r>
            <a:endParaRPr sz="2000" dirty="0"/>
          </a:p>
          <a:p>
            <a:pPr algn="just">
              <a:lnSpc>
                <a:spcPct val="150000"/>
              </a:lnSpc>
            </a:pPr>
            <a:r>
              <a:rPr lang="en-US" sz="2000" dirty="0">
                <a:sym typeface="+mn-ea"/>
              </a:rPr>
              <a:t>6</a:t>
            </a:r>
            <a:r>
              <a:rPr sz="2000" dirty="0">
                <a:sym typeface="+mn-ea"/>
              </a:rPr>
              <a:t>=1+1+1...+1</a:t>
            </a:r>
            <a:endParaRPr sz="2000" dirty="0"/>
          </a:p>
        </p:txBody>
      </p:sp>
      <p:sp>
        <p:nvSpPr>
          <p:cNvPr id="6"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46050" y="891540"/>
            <a:ext cx="6216650" cy="5349240"/>
          </a:xfrm>
        </p:spPr>
        <p:txBody>
          <a:bodyPr>
            <a:normAutofit/>
          </a:bodyPr>
          <a:lstStyle/>
          <a:p>
            <a:pPr marL="0" lvl="0" indent="0" algn="just">
              <a:lnSpc>
                <a:spcPct val="150000"/>
              </a:lnSpc>
              <a:spcBef>
                <a:spcPts val="0"/>
              </a:spcBef>
              <a:buClr>
                <a:prstClr val="black"/>
              </a:buClr>
              <a:buNone/>
            </a:pPr>
            <a:r>
              <a:rPr lang="en-US" altLang="zh-CN" sz="3300" dirty="0">
                <a:solidFill>
                  <a:prstClr val="black"/>
                </a:solidFill>
              </a:rPr>
              <a:t>2.1 </a:t>
            </a:r>
            <a:r>
              <a:rPr sz="3300" dirty="0">
                <a:sym typeface="+mn-ea"/>
              </a:rPr>
              <a:t>Recursion - Example</a:t>
            </a:r>
            <a:endParaRPr lang="en-US" altLang="zh-CN" sz="3300" dirty="0">
              <a:solidFill>
                <a:prstClr val="black"/>
              </a:solidFill>
            </a:endParaRPr>
          </a:p>
          <a:p>
            <a:pPr marL="0" indent="0" algn="just">
              <a:lnSpc>
                <a:spcPct val="150000"/>
              </a:lnSpc>
              <a:spcBef>
                <a:spcPts val="0"/>
              </a:spcBef>
              <a:buNone/>
            </a:pPr>
            <a:r>
              <a:rPr lang="zh-CN" altLang="en-US" sz="2800" dirty="0"/>
              <a:t>（</a:t>
            </a:r>
            <a:r>
              <a:rPr lang="en-US" altLang="zh-CN" sz="2800" dirty="0"/>
              <a:t>4</a:t>
            </a:r>
            <a:r>
              <a:rPr lang="zh-CN" altLang="en-US" sz="2800" dirty="0"/>
              <a:t>）Integer partition problem</a:t>
            </a:r>
          </a:p>
          <a:p>
            <a:pPr marL="0" indent="0" algn="just">
              <a:lnSpc>
                <a:spcPct val="150000"/>
              </a:lnSpc>
              <a:spcBef>
                <a:spcPts val="0"/>
              </a:spcBef>
              <a:buNone/>
            </a:pPr>
            <a:endParaRPr sz="3200" dirty="0">
              <a:latin typeface="Times New Roman" panose="02020603050405020304" pitchFamily="18" charset="0"/>
              <a:cs typeface="Times New Roman" panose="02020603050405020304" pitchFamily="18" charset="0"/>
              <a:sym typeface="+mn-ea"/>
            </a:endParaRPr>
          </a:p>
        </p:txBody>
      </p:sp>
      <p:sp>
        <p:nvSpPr>
          <p:cNvPr id="5" name="矩形 4"/>
          <p:cNvSpPr/>
          <p:nvPr/>
        </p:nvSpPr>
        <p:spPr>
          <a:xfrm>
            <a:off x="6362700" y="891540"/>
            <a:ext cx="5687695" cy="5670550"/>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0" algn="just">
              <a:lnSpc>
                <a:spcPct val="150000"/>
              </a:lnSpc>
              <a:buNone/>
            </a:pPr>
            <a:r>
              <a:rPr lang="en-US" sz="2000" dirty="0"/>
              <a:t>2. </a:t>
            </a:r>
            <a:r>
              <a:rPr sz="2000" dirty="0"/>
              <a:t>When m&gt;n, q(n, m) = q(n, n),</a:t>
            </a:r>
          </a:p>
          <a:p>
            <a:pPr indent="0" algn="just">
              <a:lnSpc>
                <a:spcPct val="150000"/>
              </a:lnSpc>
              <a:buNone/>
            </a:pPr>
            <a:r>
              <a:rPr sz="2000" dirty="0"/>
              <a:t>And obviously, when the positive integer n =</a:t>
            </a:r>
            <a:r>
              <a:rPr lang="en-US" sz="2000" dirty="0"/>
              <a:t>6</a:t>
            </a:r>
            <a:r>
              <a:rPr sz="2000" dirty="0"/>
              <a:t>, q(</a:t>
            </a:r>
            <a:r>
              <a:rPr lang="en-US" sz="2000" dirty="0"/>
              <a:t>6</a:t>
            </a:r>
            <a:r>
              <a:rPr sz="2000" dirty="0"/>
              <a:t>, m) = q(</a:t>
            </a:r>
            <a:r>
              <a:rPr lang="en-US" sz="2000" dirty="0"/>
              <a:t>6</a:t>
            </a:r>
            <a:r>
              <a:rPr sz="2000" dirty="0"/>
              <a:t>, </a:t>
            </a:r>
            <a:r>
              <a:rPr lang="en-US" sz="2000" dirty="0"/>
              <a:t>6</a:t>
            </a:r>
            <a:r>
              <a:rPr sz="2000" dirty="0"/>
              <a:t>) .</a:t>
            </a:r>
          </a:p>
          <a:p>
            <a:pPr algn="just">
              <a:lnSpc>
                <a:spcPct val="150000"/>
              </a:lnSpc>
            </a:pPr>
            <a:endParaRPr sz="2000" dirty="0"/>
          </a:p>
          <a:p>
            <a:pPr algn="just">
              <a:lnSpc>
                <a:spcPct val="150000"/>
              </a:lnSpc>
            </a:pPr>
            <a:r>
              <a:rPr sz="2000" dirty="0">
                <a:sym typeface="+mn-ea"/>
              </a:rPr>
              <a:t>3. </a:t>
            </a:r>
            <a:r>
              <a:rPr lang="en-US" sz="2000" dirty="0">
                <a:sym typeface="+mn-ea"/>
              </a:rPr>
              <a:t>q</a:t>
            </a:r>
            <a:r>
              <a:rPr sz="2000" dirty="0">
                <a:sym typeface="+mn-ea"/>
              </a:rPr>
              <a:t> (n, n) = 1 + </a:t>
            </a:r>
            <a:r>
              <a:rPr lang="en-US" sz="2000" dirty="0">
                <a:sym typeface="+mn-ea"/>
              </a:rPr>
              <a:t>q</a:t>
            </a:r>
            <a:r>
              <a:rPr sz="2000" dirty="0">
                <a:sym typeface="+mn-ea"/>
              </a:rPr>
              <a:t> (n, n-1); The partition of a positive integer n consists of the partition n1=n and the partition n1≤n-1.</a:t>
            </a:r>
            <a:endParaRPr sz="2000" dirty="0"/>
          </a:p>
          <a:p>
            <a:pPr algn="just">
              <a:lnSpc>
                <a:spcPct val="150000"/>
              </a:lnSpc>
            </a:pPr>
            <a:endParaRPr sz="2000" dirty="0"/>
          </a:p>
        </p:txBody>
      </p:sp>
      <p:graphicFrame>
        <p:nvGraphicFramePr>
          <p:cNvPr id="6" name="Object 4"/>
          <p:cNvGraphicFramePr>
            <a:graphicFrameLocks noChangeAspect="1"/>
          </p:cNvGraphicFramePr>
          <p:nvPr/>
        </p:nvGraphicFramePr>
        <p:xfrm>
          <a:off x="266700" y="2694305"/>
          <a:ext cx="4885690" cy="1469390"/>
        </p:xfrm>
        <a:graphic>
          <a:graphicData uri="http://schemas.openxmlformats.org/presentationml/2006/ole">
            <mc:AlternateContent xmlns:mc="http://schemas.openxmlformats.org/markup-compatibility/2006">
              <mc:Choice xmlns:v="urn:schemas-microsoft-com:vml" Requires="v">
                <p:oleObj name="Equation" r:id="rId2" imgW="3035300" imgH="914400" progId="Equation.DSMT4">
                  <p:embed/>
                </p:oleObj>
              </mc:Choice>
              <mc:Fallback>
                <p:oleObj name="Equation" r:id="rId2" imgW="3035300" imgH="914400" progId="Equation.DSMT4">
                  <p:embed/>
                  <p:pic>
                    <p:nvPicPr>
                      <p:cNvPr id="0" name="Picture 62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 y="2694305"/>
                        <a:ext cx="4885690" cy="1469390"/>
                      </a:xfrm>
                      <a:prstGeom prst="rect">
                        <a:avLst/>
                      </a:prstGeom>
                      <a:noFill/>
                    </p:spPr>
                  </p:pic>
                </p:oleObj>
              </mc:Fallback>
            </mc:AlternateContent>
          </a:graphicData>
        </a:graphic>
      </p:graphicFrame>
      <p:pic>
        <p:nvPicPr>
          <p:cNvPr id="7" name="图片 6"/>
          <p:cNvPicPr>
            <a:picLocks noChangeAspect="1"/>
          </p:cNvPicPr>
          <p:nvPr/>
        </p:nvPicPr>
        <p:blipFill>
          <a:blip r:embed="rId4"/>
          <a:stretch>
            <a:fillRect/>
          </a:stretch>
        </p:blipFill>
        <p:spPr>
          <a:xfrm>
            <a:off x="647700" y="4440555"/>
            <a:ext cx="4504690" cy="1939290"/>
          </a:xfrm>
          <a:prstGeom prst="rect">
            <a:avLst/>
          </a:prstGeom>
        </p:spPr>
      </p:pic>
      <p:sp>
        <p:nvSpPr>
          <p:cNvPr id="9"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
        <p:nvSpPr>
          <p:cNvPr id="3" name="内容占位符 2"/>
          <p:cNvSpPr>
            <a:spLocks noGrp="1"/>
          </p:cNvSpPr>
          <p:nvPr>
            <p:ph idx="1"/>
          </p:nvPr>
        </p:nvSpPr>
        <p:spPr/>
        <p:txBody>
          <a:bodyPr>
            <a:normAutofit fontScale="70000" lnSpcReduction="20000"/>
          </a:bodyPr>
          <a:lstStyle/>
          <a:p>
            <a:pPr marL="0" indent="0" algn="ctr" eaLnBrk="0">
              <a:buNone/>
            </a:pPr>
            <a:r>
              <a:rPr lang="en-US" altLang="zh-CN" sz="6000" b="1" dirty="0">
                <a:solidFill>
                  <a:srgbClr val="3907F1"/>
                </a:solidFill>
              </a:rPr>
              <a:t> Learning</a:t>
            </a:r>
            <a:r>
              <a:rPr lang="zh-CN" altLang="en-US" sz="6000" b="1" dirty="0">
                <a:solidFill>
                  <a:srgbClr val="3907F1"/>
                </a:solidFill>
              </a:rPr>
              <a:t> points</a:t>
            </a:r>
            <a:r>
              <a:rPr lang="en-US" altLang="zh-CN" sz="6000" b="1" dirty="0">
                <a:solidFill>
                  <a:srgbClr val="3907F1"/>
                </a:solidFill>
              </a:rPr>
              <a:t>:</a:t>
            </a:r>
          </a:p>
          <a:p>
            <a:pPr>
              <a:lnSpc>
                <a:spcPct val="300000"/>
              </a:lnSpc>
            </a:pPr>
            <a:r>
              <a:rPr lang="zh-CN" altLang="en-US" sz="4000" b="1" dirty="0"/>
              <a:t>Understand the concept of recursion and grasp the divide and conquer strategy for designing effective algorithms.</a:t>
            </a:r>
          </a:p>
          <a:p>
            <a:pPr>
              <a:lnSpc>
                <a:spcPct val="300000"/>
              </a:lnSpc>
            </a:pPr>
            <a:r>
              <a:rPr lang="zh-CN" altLang="en-US" sz="4000" b="1" dirty="0"/>
              <a:t>Learn divide and conquer strategy design skills by example</a:t>
            </a:r>
            <a:r>
              <a:rPr lang="en-US" altLang="zh-CN" sz="4000" b="1" dirty="0"/>
              <a:t>s</a:t>
            </a:r>
            <a:r>
              <a:rPr lang="zh-CN" altLang="en-US" sz="4000" b="1"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marL="0" lvl="0" indent="0" algn="just">
              <a:lnSpc>
                <a:spcPct val="150000"/>
              </a:lnSpc>
              <a:spcBef>
                <a:spcPts val="0"/>
              </a:spcBef>
              <a:buClr>
                <a:prstClr val="black"/>
              </a:buClr>
              <a:buNone/>
            </a:pPr>
            <a:r>
              <a:rPr lang="en-US" altLang="zh-CN" sz="3300" dirty="0">
                <a:solidFill>
                  <a:prstClr val="black"/>
                </a:solidFill>
              </a:rPr>
              <a:t>2.1 </a:t>
            </a:r>
            <a:r>
              <a:rPr sz="3300" dirty="0">
                <a:sym typeface="+mn-ea"/>
              </a:rPr>
              <a:t>Recursion - Example</a:t>
            </a:r>
            <a:endParaRPr lang="en-US" altLang="zh-CN" sz="3300" dirty="0">
              <a:solidFill>
                <a:prstClr val="black"/>
              </a:solidFill>
            </a:endParaRPr>
          </a:p>
          <a:p>
            <a:pPr marL="0" indent="0" algn="just">
              <a:lnSpc>
                <a:spcPct val="150000"/>
              </a:lnSpc>
              <a:spcBef>
                <a:spcPts val="0"/>
              </a:spcBef>
              <a:buNone/>
            </a:pPr>
            <a:r>
              <a:rPr lang="zh-CN" altLang="en-US" sz="2800" dirty="0"/>
              <a:t>（</a:t>
            </a:r>
            <a:r>
              <a:rPr lang="en-US" altLang="zh-CN" sz="2800" dirty="0"/>
              <a:t>4</a:t>
            </a:r>
            <a:r>
              <a:rPr lang="zh-CN" altLang="en-US" sz="2800" dirty="0"/>
              <a:t>）Integer partition problem</a:t>
            </a:r>
          </a:p>
        </p:txBody>
      </p:sp>
      <p:sp>
        <p:nvSpPr>
          <p:cNvPr id="5" name="矩形 4"/>
          <p:cNvSpPr/>
          <p:nvPr/>
        </p:nvSpPr>
        <p:spPr>
          <a:xfrm>
            <a:off x="6370955" y="852170"/>
            <a:ext cx="5692775" cy="5699125"/>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ct val="150000"/>
              </a:lnSpc>
            </a:pPr>
            <a:r>
              <a:rPr lang="en-US" sz="2400" dirty="0"/>
              <a:t>e.g.:</a:t>
            </a:r>
          </a:p>
          <a:p>
            <a:pPr algn="just">
              <a:lnSpc>
                <a:spcPct val="100000"/>
              </a:lnSpc>
            </a:pPr>
            <a:r>
              <a:rPr sz="2400" dirty="0">
                <a:sym typeface="+mn-ea"/>
              </a:rPr>
              <a:t>q(6,6) :</a:t>
            </a:r>
            <a:endParaRPr sz="2400" dirty="0"/>
          </a:p>
          <a:p>
            <a:pPr algn="just">
              <a:lnSpc>
                <a:spcPct val="100000"/>
              </a:lnSpc>
            </a:pPr>
            <a:r>
              <a:rPr sz="2400" dirty="0">
                <a:sym typeface="+mn-ea"/>
              </a:rPr>
              <a:t>6；</a:t>
            </a:r>
            <a:endParaRPr sz="2400" dirty="0"/>
          </a:p>
          <a:p>
            <a:pPr algn="just">
              <a:lnSpc>
                <a:spcPct val="100000"/>
              </a:lnSpc>
            </a:pPr>
            <a:r>
              <a:rPr sz="2400" dirty="0">
                <a:sym typeface="+mn-ea"/>
              </a:rPr>
              <a:t>5+1；</a:t>
            </a:r>
            <a:endParaRPr sz="2400" dirty="0"/>
          </a:p>
          <a:p>
            <a:pPr algn="just">
              <a:lnSpc>
                <a:spcPct val="100000"/>
              </a:lnSpc>
            </a:pPr>
            <a:r>
              <a:rPr sz="2400" dirty="0">
                <a:sym typeface="+mn-ea"/>
              </a:rPr>
              <a:t>4+2，4+1+1；</a:t>
            </a:r>
            <a:endParaRPr sz="2400" dirty="0"/>
          </a:p>
          <a:p>
            <a:pPr algn="just">
              <a:lnSpc>
                <a:spcPct val="100000"/>
              </a:lnSpc>
            </a:pPr>
            <a:r>
              <a:rPr sz="2400" dirty="0">
                <a:sym typeface="+mn-ea"/>
              </a:rPr>
              <a:t>3+3，3+2+1，3+1+1+1；</a:t>
            </a:r>
            <a:endParaRPr sz="2400" dirty="0"/>
          </a:p>
          <a:p>
            <a:pPr algn="just">
              <a:lnSpc>
                <a:spcPct val="100000"/>
              </a:lnSpc>
            </a:pPr>
            <a:r>
              <a:rPr sz="2400" dirty="0">
                <a:sym typeface="+mn-ea"/>
              </a:rPr>
              <a:t>2+2+2，2+2+1+1，2+1+1+1+1；</a:t>
            </a:r>
            <a:endParaRPr sz="2400" dirty="0"/>
          </a:p>
          <a:p>
            <a:pPr algn="just">
              <a:lnSpc>
                <a:spcPct val="100000"/>
              </a:lnSpc>
            </a:pPr>
            <a:r>
              <a:rPr sz="2400" dirty="0">
                <a:sym typeface="+mn-ea"/>
              </a:rPr>
              <a:t>1+1+1+1+1+1</a:t>
            </a:r>
          </a:p>
          <a:p>
            <a:pPr algn="just">
              <a:lnSpc>
                <a:spcPct val="100000"/>
              </a:lnSpc>
            </a:pPr>
            <a:r>
              <a:rPr sz="2400" dirty="0">
                <a:sym typeface="+mn-ea"/>
              </a:rPr>
              <a:t>q(6,5):</a:t>
            </a:r>
            <a:endParaRPr sz="2400" dirty="0"/>
          </a:p>
          <a:p>
            <a:pPr algn="just">
              <a:lnSpc>
                <a:spcPct val="100000"/>
              </a:lnSpc>
            </a:pPr>
            <a:r>
              <a:rPr lang="en-US" sz="2400" dirty="0"/>
              <a:t>5+1；</a:t>
            </a:r>
          </a:p>
          <a:p>
            <a:pPr algn="just">
              <a:lnSpc>
                <a:spcPct val="100000"/>
              </a:lnSpc>
            </a:pPr>
            <a:r>
              <a:rPr lang="en-US" sz="2400" dirty="0"/>
              <a:t>4+2，4+1+1；</a:t>
            </a:r>
          </a:p>
          <a:p>
            <a:pPr algn="just">
              <a:lnSpc>
                <a:spcPct val="100000"/>
              </a:lnSpc>
            </a:pPr>
            <a:r>
              <a:rPr lang="en-US" sz="2400" dirty="0"/>
              <a:t>3+3，3+2+1，3+1+1+1；</a:t>
            </a:r>
          </a:p>
          <a:p>
            <a:pPr algn="just">
              <a:lnSpc>
                <a:spcPct val="100000"/>
              </a:lnSpc>
            </a:pPr>
            <a:r>
              <a:rPr lang="en-US" sz="2400" dirty="0"/>
              <a:t>2+2+2，2+2+1+1，2+1+1+1+1；</a:t>
            </a:r>
          </a:p>
          <a:p>
            <a:pPr algn="just">
              <a:lnSpc>
                <a:spcPct val="100000"/>
              </a:lnSpc>
            </a:pPr>
            <a:r>
              <a:rPr lang="en-US" sz="2400" dirty="0"/>
              <a:t>1+1+1+1+1+1。</a:t>
            </a:r>
          </a:p>
          <a:p>
            <a:pPr algn="just">
              <a:lnSpc>
                <a:spcPct val="100000"/>
              </a:lnSpc>
            </a:pPr>
            <a:r>
              <a:rPr lang="en-US" sz="2400" dirty="0"/>
              <a:t>So, q(6,6)=q(6,5)+1</a:t>
            </a:r>
          </a:p>
        </p:txBody>
      </p:sp>
      <p:graphicFrame>
        <p:nvGraphicFramePr>
          <p:cNvPr id="2" name="Object 4"/>
          <p:cNvGraphicFramePr>
            <a:graphicFrameLocks noChangeAspect="1"/>
          </p:cNvGraphicFramePr>
          <p:nvPr/>
        </p:nvGraphicFramePr>
        <p:xfrm>
          <a:off x="266700" y="2694305"/>
          <a:ext cx="4885690" cy="1469390"/>
        </p:xfrm>
        <a:graphic>
          <a:graphicData uri="http://schemas.openxmlformats.org/presentationml/2006/ole">
            <mc:AlternateContent xmlns:mc="http://schemas.openxmlformats.org/markup-compatibility/2006">
              <mc:Choice xmlns:v="urn:schemas-microsoft-com:vml" Requires="v">
                <p:oleObj name="Equation" r:id="rId2" imgW="3035300" imgH="914400" progId="Equation.DSMT4">
                  <p:embed/>
                </p:oleObj>
              </mc:Choice>
              <mc:Fallback>
                <p:oleObj name="Equation" r:id="rId2" imgW="3035300" imgH="914400" progId="Equation.DSMT4">
                  <p:embed/>
                  <p:pic>
                    <p:nvPicPr>
                      <p:cNvPr id="0" name="Picture 62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 y="2694305"/>
                        <a:ext cx="4885690" cy="1469390"/>
                      </a:xfrm>
                      <a:prstGeom prst="rect">
                        <a:avLst/>
                      </a:prstGeom>
                      <a:noFill/>
                    </p:spPr>
                  </p:pic>
                </p:oleObj>
              </mc:Fallback>
            </mc:AlternateContent>
          </a:graphicData>
        </a:graphic>
      </p:graphicFrame>
      <p:pic>
        <p:nvPicPr>
          <p:cNvPr id="9" name="图片 6"/>
          <p:cNvPicPr>
            <a:picLocks noChangeAspect="1"/>
          </p:cNvPicPr>
          <p:nvPr/>
        </p:nvPicPr>
        <p:blipFill>
          <a:blip r:embed="rId4"/>
          <a:stretch>
            <a:fillRect/>
          </a:stretch>
        </p:blipFill>
        <p:spPr>
          <a:xfrm>
            <a:off x="647700" y="4440555"/>
            <a:ext cx="4504690" cy="1939290"/>
          </a:xfrm>
          <a:prstGeom prst="rect">
            <a:avLst/>
          </a:prstGeom>
        </p:spPr>
      </p:pic>
      <p:sp>
        <p:nvSpPr>
          <p:cNvPr id="11"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marL="0" lvl="0" indent="0" algn="just">
              <a:lnSpc>
                <a:spcPct val="150000"/>
              </a:lnSpc>
              <a:spcBef>
                <a:spcPts val="0"/>
              </a:spcBef>
              <a:buClr>
                <a:prstClr val="black"/>
              </a:buClr>
              <a:buNone/>
            </a:pPr>
            <a:r>
              <a:rPr lang="en-US" altLang="zh-CN" sz="3300" dirty="0">
                <a:solidFill>
                  <a:prstClr val="black"/>
                </a:solidFill>
              </a:rPr>
              <a:t>2.1 </a:t>
            </a:r>
            <a:r>
              <a:rPr sz="3300" dirty="0">
                <a:sym typeface="+mn-ea"/>
              </a:rPr>
              <a:t>Recursion - Example</a:t>
            </a:r>
            <a:endParaRPr lang="en-US" altLang="zh-CN" sz="3300" dirty="0">
              <a:solidFill>
                <a:prstClr val="black"/>
              </a:solidFill>
            </a:endParaRPr>
          </a:p>
          <a:p>
            <a:pPr marL="0" indent="0" algn="just">
              <a:lnSpc>
                <a:spcPct val="150000"/>
              </a:lnSpc>
              <a:spcBef>
                <a:spcPts val="0"/>
              </a:spcBef>
              <a:buNone/>
            </a:pPr>
            <a:r>
              <a:rPr lang="zh-CN" altLang="en-US" sz="2800" dirty="0"/>
              <a:t>（</a:t>
            </a:r>
            <a:r>
              <a:rPr lang="en-US" altLang="zh-CN" sz="2800" dirty="0"/>
              <a:t>4</a:t>
            </a:r>
            <a:r>
              <a:rPr lang="zh-CN" altLang="en-US" sz="2800" dirty="0"/>
              <a:t>）Integer partition problem</a:t>
            </a:r>
          </a:p>
        </p:txBody>
      </p:sp>
      <p:sp>
        <p:nvSpPr>
          <p:cNvPr id="5" name="矩形 4"/>
          <p:cNvSpPr/>
          <p:nvPr/>
        </p:nvSpPr>
        <p:spPr>
          <a:xfrm>
            <a:off x="6370955" y="852170"/>
            <a:ext cx="5692775" cy="5699125"/>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ct val="150000"/>
              </a:lnSpc>
            </a:pPr>
            <a:r>
              <a:rPr sz="2400" dirty="0"/>
              <a:t>4. q(n, m)=q(n,m-1)+q(n-m, m),n&gt;m&gt;1.</a:t>
            </a:r>
          </a:p>
          <a:p>
            <a:pPr algn="just">
              <a:lnSpc>
                <a:spcPct val="150000"/>
              </a:lnSpc>
            </a:pPr>
            <a:r>
              <a:rPr sz="2400" dirty="0">
                <a:sym typeface="+mn-ea"/>
              </a:rPr>
              <a:t>The partition of m consists of the largest addend m</a:t>
            </a:r>
            <a:r>
              <a:rPr lang="en-US" sz="2400" dirty="0">
                <a:sym typeface="+mn-ea"/>
              </a:rPr>
              <a:t>-</a:t>
            </a:r>
            <a:r>
              <a:rPr sz="2400" dirty="0">
                <a:sym typeface="+mn-ea"/>
              </a:rPr>
              <a:t>1 and the partition of m.</a:t>
            </a:r>
          </a:p>
          <a:p>
            <a:pPr algn="just">
              <a:lnSpc>
                <a:spcPct val="100000"/>
              </a:lnSpc>
            </a:pPr>
            <a:r>
              <a:rPr lang="en-US" sz="2400" dirty="0">
                <a:sym typeface="+mn-ea"/>
              </a:rPr>
              <a:t>e.g.: </a:t>
            </a:r>
          </a:p>
          <a:p>
            <a:pPr algn="just">
              <a:lnSpc>
                <a:spcPct val="150000"/>
              </a:lnSpc>
            </a:pPr>
            <a:r>
              <a:rPr sz="2400" dirty="0">
                <a:sym typeface="+mn-ea"/>
              </a:rPr>
              <a:t>q(6,2) = q(6,1)+q(4,2)</a:t>
            </a:r>
            <a:endParaRPr sz="2400" dirty="0"/>
          </a:p>
          <a:p>
            <a:pPr algn="just">
              <a:lnSpc>
                <a:spcPct val="150000"/>
              </a:lnSpc>
            </a:pPr>
            <a:r>
              <a:rPr sz="2400" dirty="0">
                <a:sym typeface="+mn-ea"/>
              </a:rPr>
              <a:t>q(6,2):</a:t>
            </a:r>
            <a:endParaRPr sz="2400" dirty="0"/>
          </a:p>
          <a:p>
            <a:pPr algn="just">
              <a:lnSpc>
                <a:spcPct val="100000"/>
              </a:lnSpc>
            </a:pPr>
            <a:r>
              <a:rPr sz="2400" dirty="0">
                <a:sym typeface="+mn-ea"/>
              </a:rPr>
              <a:t>2+2+2，2+2+1+1，2+1+1+1+1；</a:t>
            </a:r>
            <a:endParaRPr sz="2400" dirty="0"/>
          </a:p>
          <a:p>
            <a:pPr algn="just">
              <a:lnSpc>
                <a:spcPct val="100000"/>
              </a:lnSpc>
            </a:pPr>
            <a:r>
              <a:rPr sz="2400" dirty="0">
                <a:sym typeface="+mn-ea"/>
              </a:rPr>
              <a:t>1+1+1+1+1+1。</a:t>
            </a:r>
            <a:endParaRPr sz="2400" dirty="0"/>
          </a:p>
          <a:p>
            <a:pPr algn="just">
              <a:lnSpc>
                <a:spcPct val="100000"/>
              </a:lnSpc>
            </a:pPr>
            <a:r>
              <a:rPr sz="2400" dirty="0">
                <a:sym typeface="+mn-ea"/>
              </a:rPr>
              <a:t>q(6,1):</a:t>
            </a:r>
            <a:endParaRPr sz="2400" dirty="0"/>
          </a:p>
          <a:p>
            <a:pPr algn="just">
              <a:lnSpc>
                <a:spcPct val="100000"/>
              </a:lnSpc>
            </a:pPr>
            <a:r>
              <a:rPr sz="2400" dirty="0">
                <a:sym typeface="+mn-ea"/>
              </a:rPr>
              <a:t>1+1+1+1+1+1</a:t>
            </a:r>
            <a:endParaRPr sz="2400" dirty="0"/>
          </a:p>
          <a:p>
            <a:pPr algn="just">
              <a:lnSpc>
                <a:spcPct val="100000"/>
              </a:lnSpc>
            </a:pPr>
            <a:r>
              <a:rPr sz="2400" dirty="0">
                <a:sym typeface="+mn-ea"/>
              </a:rPr>
              <a:t>q(4,2):</a:t>
            </a:r>
            <a:endParaRPr sz="2400" dirty="0"/>
          </a:p>
          <a:p>
            <a:pPr algn="just">
              <a:lnSpc>
                <a:spcPct val="100000"/>
              </a:lnSpc>
            </a:pPr>
            <a:r>
              <a:rPr sz="2400" dirty="0">
                <a:sym typeface="+mn-ea"/>
              </a:rPr>
              <a:t>2+2，2+1+1，1+1+1+1；</a:t>
            </a:r>
            <a:endParaRPr sz="2400" dirty="0"/>
          </a:p>
        </p:txBody>
      </p:sp>
      <p:graphicFrame>
        <p:nvGraphicFramePr>
          <p:cNvPr id="2" name="Object 4"/>
          <p:cNvGraphicFramePr>
            <a:graphicFrameLocks noChangeAspect="1"/>
          </p:cNvGraphicFramePr>
          <p:nvPr/>
        </p:nvGraphicFramePr>
        <p:xfrm>
          <a:off x="266700" y="2694305"/>
          <a:ext cx="4885690" cy="1469390"/>
        </p:xfrm>
        <a:graphic>
          <a:graphicData uri="http://schemas.openxmlformats.org/presentationml/2006/ole">
            <mc:AlternateContent xmlns:mc="http://schemas.openxmlformats.org/markup-compatibility/2006">
              <mc:Choice xmlns:v="urn:schemas-microsoft-com:vml" Requires="v">
                <p:oleObj name="Equation" r:id="rId2" imgW="3035300" imgH="914400" progId="Equation.DSMT4">
                  <p:embed/>
                </p:oleObj>
              </mc:Choice>
              <mc:Fallback>
                <p:oleObj name="Equation" r:id="rId2" imgW="3035300" imgH="914400" progId="Equation.DSMT4">
                  <p:embed/>
                  <p:pic>
                    <p:nvPicPr>
                      <p:cNvPr id="0" name="Picture 62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 y="2694305"/>
                        <a:ext cx="4885690" cy="1469390"/>
                      </a:xfrm>
                      <a:prstGeom prst="rect">
                        <a:avLst/>
                      </a:prstGeom>
                      <a:noFill/>
                    </p:spPr>
                  </p:pic>
                </p:oleObj>
              </mc:Fallback>
            </mc:AlternateContent>
          </a:graphicData>
        </a:graphic>
      </p:graphicFrame>
      <p:pic>
        <p:nvPicPr>
          <p:cNvPr id="9" name="图片 6"/>
          <p:cNvPicPr>
            <a:picLocks noChangeAspect="1"/>
          </p:cNvPicPr>
          <p:nvPr/>
        </p:nvPicPr>
        <p:blipFill>
          <a:blip r:embed="rId4"/>
          <a:stretch>
            <a:fillRect/>
          </a:stretch>
        </p:blipFill>
        <p:spPr>
          <a:xfrm>
            <a:off x="647700" y="4440555"/>
            <a:ext cx="4504690" cy="1939290"/>
          </a:xfrm>
          <a:prstGeom prst="rect">
            <a:avLst/>
          </a:prstGeom>
        </p:spPr>
      </p:pic>
      <p:sp>
        <p:nvSpPr>
          <p:cNvPr id="11"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137942" y="790750"/>
            <a:ext cx="11132127" cy="5460962"/>
          </a:xfrm>
        </p:spPr>
        <p:txBody>
          <a:bodyPr>
            <a:normAutofit/>
          </a:bodyPr>
          <a:lstStyle/>
          <a:p>
            <a:pPr marL="0" lvl="0" indent="0" algn="just">
              <a:lnSpc>
                <a:spcPct val="150000"/>
              </a:lnSpc>
              <a:spcBef>
                <a:spcPts val="0"/>
              </a:spcBef>
              <a:buClr>
                <a:prstClr val="black"/>
              </a:buClr>
              <a:buNone/>
            </a:pPr>
            <a:r>
              <a:rPr lang="en-US" altLang="zh-CN" sz="3600" dirty="0">
                <a:solidFill>
                  <a:prstClr val="black"/>
                </a:solidFill>
              </a:rPr>
              <a:t>2.1 </a:t>
            </a:r>
            <a:r>
              <a:rPr sz="3600" dirty="0">
                <a:sym typeface="+mn-ea"/>
              </a:rPr>
              <a:t>Recursion - Example</a:t>
            </a:r>
            <a:endParaRPr lang="en-US" altLang="zh-CN" sz="3600" dirty="0">
              <a:solidFill>
                <a:prstClr val="black"/>
              </a:solidFill>
            </a:endParaRPr>
          </a:p>
          <a:p>
            <a:pPr marL="0" indent="0" algn="just">
              <a:lnSpc>
                <a:spcPct val="150000"/>
              </a:lnSpc>
              <a:spcBef>
                <a:spcPts val="0"/>
              </a:spcBef>
              <a:buNone/>
            </a:pPr>
            <a:r>
              <a:rPr lang="zh-CN" altLang="en-US" sz="2600" dirty="0">
                <a:latin typeface="黑体" panose="02010609060101010101" pitchFamily="49" charset="-122"/>
                <a:ea typeface="黑体" panose="02010609060101010101" pitchFamily="49" charset="-122"/>
              </a:rPr>
              <a:t>（</a:t>
            </a:r>
            <a:r>
              <a:rPr lang="en-US" altLang="zh-CN" sz="2600" dirty="0">
                <a:latin typeface="黑体" panose="02010609060101010101" pitchFamily="49" charset="-122"/>
                <a:ea typeface="黑体" panose="02010609060101010101" pitchFamily="49" charset="-122"/>
              </a:rPr>
              <a:t>5</a:t>
            </a:r>
            <a:r>
              <a:rPr lang="zh-CN" altLang="en-US" sz="2600" dirty="0">
                <a:latin typeface="黑体" panose="02010609060101010101" pitchFamily="49" charset="-122"/>
                <a:ea typeface="黑体" panose="02010609060101010101" pitchFamily="49" charset="-122"/>
              </a:rPr>
              <a:t>）</a:t>
            </a:r>
            <a:r>
              <a:rPr sz="2600" dirty="0">
                <a:latin typeface="黑体" panose="02010609060101010101" pitchFamily="49" charset="-122"/>
                <a:ea typeface="黑体" panose="02010609060101010101" pitchFamily="49" charset="-122"/>
              </a:rPr>
              <a:t>Hanoi Tower Questions</a:t>
            </a:r>
          </a:p>
          <a:p>
            <a:pPr marL="0" indent="0" algn="just">
              <a:lnSpc>
                <a:spcPct val="150000"/>
              </a:lnSpc>
              <a:spcBef>
                <a:spcPts val="0"/>
              </a:spcBef>
              <a:buNone/>
            </a:pPr>
            <a:r>
              <a:rPr sz="2600">
                <a:latin typeface="Times New Roman" panose="02020603050405020304" pitchFamily="18" charset="0"/>
                <a:ea typeface="黑体" panose="02010609060101010101" pitchFamily="49" charset="-122"/>
                <a:cs typeface="Times New Roman" panose="02020603050405020304" pitchFamily="18" charset="0"/>
              </a:rPr>
              <a:t>Let A, B, and C be three towers. You start with a stack of </a:t>
            </a:r>
            <a:r>
              <a:rPr lang="en-US" sz="2600">
                <a:latin typeface="Times New Roman" panose="02020603050405020304" pitchFamily="18" charset="0"/>
                <a:ea typeface="黑体" panose="02010609060101010101" pitchFamily="49" charset="-122"/>
                <a:cs typeface="Times New Roman" panose="02020603050405020304" pitchFamily="18" charset="0"/>
              </a:rPr>
              <a:t>n</a:t>
            </a:r>
            <a:r>
              <a:rPr sz="2600">
                <a:latin typeface="Times New Roman" panose="02020603050405020304" pitchFamily="18" charset="0"/>
                <a:ea typeface="黑体" panose="02010609060101010101" pitchFamily="49" charset="-122"/>
                <a:cs typeface="Times New Roman" panose="02020603050405020304" pitchFamily="18" charset="0"/>
              </a:rPr>
              <a:t> disks on tower A, and the disks are stacked from top to bottom, from </a:t>
            </a:r>
            <a:r>
              <a:rPr sz="2600">
                <a:latin typeface="Times New Roman" panose="02020603050405020304" pitchFamily="18" charset="0"/>
                <a:cs typeface="Times New Roman" panose="02020603050405020304" pitchFamily="18" charset="0"/>
                <a:sym typeface="+mn-ea"/>
              </a:rPr>
              <a:t>smallest</a:t>
            </a:r>
            <a:r>
              <a:rPr lang="en-US" sz="2600">
                <a:latin typeface="Times New Roman" panose="02020603050405020304" pitchFamily="18" charset="0"/>
                <a:cs typeface="Times New Roman" panose="02020603050405020304" pitchFamily="18" charset="0"/>
                <a:sym typeface="+mn-ea"/>
              </a:rPr>
              <a:t> </a:t>
            </a:r>
            <a:r>
              <a:rPr sz="2600">
                <a:latin typeface="Times New Roman" panose="02020603050405020304" pitchFamily="18" charset="0"/>
                <a:ea typeface="黑体" panose="02010609060101010101" pitchFamily="49" charset="-122"/>
                <a:cs typeface="Times New Roman" panose="02020603050405020304" pitchFamily="18" charset="0"/>
              </a:rPr>
              <a:t>to </a:t>
            </a:r>
            <a:r>
              <a:rPr sz="2600">
                <a:latin typeface="Times New Roman" panose="02020603050405020304" pitchFamily="18" charset="0"/>
                <a:cs typeface="Times New Roman" panose="02020603050405020304" pitchFamily="18" charset="0"/>
                <a:sym typeface="+mn-ea"/>
              </a:rPr>
              <a:t>largest</a:t>
            </a:r>
            <a:r>
              <a:rPr sz="2600">
                <a:latin typeface="Times New Roman" panose="02020603050405020304" pitchFamily="18" charset="0"/>
                <a:ea typeface="黑体" panose="02010609060101010101" pitchFamily="49" charset="-122"/>
                <a:cs typeface="Times New Roman" panose="02020603050405020304" pitchFamily="18" charset="0"/>
              </a:rPr>
              <a:t>. The disks are numbered 1,2,... </a:t>
            </a:r>
            <a:r>
              <a:rPr lang="en-US" sz="2600">
                <a:latin typeface="Times New Roman" panose="02020603050405020304" pitchFamily="18" charset="0"/>
                <a:ea typeface="黑体" panose="02010609060101010101" pitchFamily="49" charset="-122"/>
                <a:cs typeface="Times New Roman" panose="02020603050405020304" pitchFamily="18" charset="0"/>
              </a:rPr>
              <a:t>n.</a:t>
            </a:r>
            <a:r>
              <a:rPr sz="2600">
                <a:latin typeface="Times New Roman" panose="02020603050405020304" pitchFamily="18" charset="0"/>
                <a:ea typeface="黑体" panose="02010609060101010101" pitchFamily="49" charset="-122"/>
                <a:cs typeface="Times New Roman" panose="02020603050405020304" pitchFamily="18" charset="0"/>
              </a:rPr>
              <a:t> It is now requested that the stack of disks from tower A be moved to Tower B and still be stacked in the same order.</a:t>
            </a:r>
            <a:endParaRPr lang="zh-CN" altLang="en-US" sz="2600" dirty="0">
              <a:latin typeface="黑体" panose="02010609060101010101" pitchFamily="49" charset="-122"/>
              <a:ea typeface="黑体" panose="02010609060101010101" pitchFamily="49" charset="-122"/>
            </a:endParaRPr>
          </a:p>
        </p:txBody>
      </p:sp>
      <p:pic>
        <p:nvPicPr>
          <p:cNvPr id="6" name="Picture 4" descr="t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7805" y="4219575"/>
            <a:ext cx="386905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137942" y="790750"/>
            <a:ext cx="11132127" cy="5460962"/>
          </a:xfrm>
        </p:spPr>
        <p:txBody>
          <a:bodyPr>
            <a:normAutofit/>
          </a:bodyPr>
          <a:lstStyle/>
          <a:p>
            <a:pPr marL="0" lvl="0" indent="0" algn="just">
              <a:lnSpc>
                <a:spcPct val="150000"/>
              </a:lnSpc>
              <a:spcBef>
                <a:spcPts val="0"/>
              </a:spcBef>
              <a:buClr>
                <a:prstClr val="black"/>
              </a:buClr>
              <a:buNone/>
            </a:pPr>
            <a:r>
              <a:rPr lang="en-US" altLang="zh-CN" sz="3600" dirty="0">
                <a:solidFill>
                  <a:prstClr val="black"/>
                </a:solidFill>
              </a:rPr>
              <a:t>2.1 </a:t>
            </a:r>
            <a:r>
              <a:rPr sz="3600" dirty="0">
                <a:sym typeface="+mn-ea"/>
              </a:rPr>
              <a:t>Recursion - Example</a:t>
            </a:r>
            <a:endParaRPr lang="en-US" altLang="zh-CN" sz="3600" dirty="0">
              <a:solidFill>
                <a:prstClr val="black"/>
              </a:solidFill>
            </a:endParaRPr>
          </a:p>
          <a:p>
            <a:pPr marL="0" indent="0" algn="just">
              <a:lnSpc>
                <a:spcPct val="150000"/>
              </a:lnSpc>
              <a:spcBef>
                <a:spcPts val="0"/>
              </a:spcBef>
              <a:buNone/>
            </a:pPr>
            <a:r>
              <a:rPr lang="zh-CN" altLang="en-US" sz="2600" dirty="0">
                <a:latin typeface="黑体" panose="02010609060101010101" pitchFamily="49" charset="-122"/>
                <a:ea typeface="黑体" panose="02010609060101010101" pitchFamily="49" charset="-122"/>
              </a:rPr>
              <a:t>（</a:t>
            </a:r>
            <a:r>
              <a:rPr lang="en-US" altLang="zh-CN" sz="2600" dirty="0">
                <a:latin typeface="黑体" panose="02010609060101010101" pitchFamily="49" charset="-122"/>
                <a:ea typeface="黑体" panose="02010609060101010101" pitchFamily="49" charset="-122"/>
              </a:rPr>
              <a:t>5</a:t>
            </a:r>
            <a:r>
              <a:rPr lang="zh-CN" altLang="en-US" sz="2600" dirty="0">
                <a:latin typeface="黑体" panose="02010609060101010101" pitchFamily="49" charset="-122"/>
                <a:ea typeface="黑体" panose="02010609060101010101" pitchFamily="49" charset="-122"/>
              </a:rPr>
              <a:t>）</a:t>
            </a:r>
            <a:r>
              <a:rPr sz="2600" dirty="0">
                <a:latin typeface="黑体" panose="02010609060101010101" pitchFamily="49" charset="-122"/>
                <a:ea typeface="黑体" panose="02010609060101010101" pitchFamily="49" charset="-122"/>
              </a:rPr>
              <a:t>Hanoi Tower Questions</a:t>
            </a:r>
          </a:p>
          <a:p>
            <a:pPr marL="0" indent="0" algn="just">
              <a:lnSpc>
                <a:spcPct val="150000"/>
              </a:lnSpc>
              <a:spcBef>
                <a:spcPts val="0"/>
              </a:spcBef>
              <a:buNone/>
            </a:pP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The following movement rules should be observed when moving the disk:</a:t>
            </a:r>
          </a:p>
          <a:p>
            <a:pPr marL="0" indent="0" algn="just">
              <a:lnSpc>
                <a:spcPct val="150000"/>
              </a:lnSpc>
              <a:spcBef>
                <a:spcPts val="0"/>
              </a:spcBef>
              <a:buNone/>
            </a:pP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Rule 1: Only move one disk at a time.</a:t>
            </a:r>
          </a:p>
          <a:p>
            <a:pPr marL="0" indent="0" algn="just">
              <a:lnSpc>
                <a:spcPct val="150000"/>
              </a:lnSpc>
              <a:spcBef>
                <a:spcPts val="0"/>
              </a:spcBef>
              <a:buNone/>
            </a:pP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Rule 2: It is not allowed at any time to push a larger disk on top of a smaller disk;</a:t>
            </a:r>
          </a:p>
          <a:p>
            <a:pPr marL="0" indent="0" algn="just">
              <a:lnSpc>
                <a:spcPct val="150000"/>
              </a:lnSpc>
              <a:spcBef>
                <a:spcPts val="0"/>
              </a:spcBef>
              <a:buNone/>
            </a:pP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Rule 3: The disk can be moved to any tower in A, B, C under the premise of satisfying movement rules 1 and 2.</a:t>
            </a:r>
          </a:p>
        </p:txBody>
      </p:sp>
      <p:pic>
        <p:nvPicPr>
          <p:cNvPr id="6" name="Picture 4" descr="t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5400" y="4490720"/>
            <a:ext cx="3343910" cy="19926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137942" y="851325"/>
            <a:ext cx="11132127" cy="3584837"/>
          </a:xfrm>
        </p:spPr>
        <p:txBody>
          <a:bodyPr>
            <a:normAutofit lnSpcReduction="10000"/>
          </a:bodyPr>
          <a:lstStyle/>
          <a:p>
            <a:pPr marL="0" lvl="0" indent="0" algn="just">
              <a:lnSpc>
                <a:spcPct val="150000"/>
              </a:lnSpc>
              <a:spcBef>
                <a:spcPts val="0"/>
              </a:spcBef>
              <a:buClr>
                <a:prstClr val="black"/>
              </a:buClr>
              <a:buNone/>
            </a:pPr>
            <a:r>
              <a:rPr lang="en-US" altLang="zh-CN" sz="3600" dirty="0">
                <a:solidFill>
                  <a:prstClr val="black"/>
                </a:solidFill>
              </a:rPr>
              <a:t>2.1 </a:t>
            </a:r>
            <a:r>
              <a:rPr sz="3600" dirty="0">
                <a:sym typeface="+mn-ea"/>
              </a:rPr>
              <a:t>Recursion - Example</a:t>
            </a:r>
            <a:endParaRPr lang="en-US" altLang="zh-CN" sz="3600" dirty="0">
              <a:solidFill>
                <a:prstClr val="black"/>
              </a:solidFill>
            </a:endParaRPr>
          </a:p>
          <a:p>
            <a:pPr marL="0" indent="0" algn="just">
              <a:lnSpc>
                <a:spcPct val="150000"/>
              </a:lnSpc>
              <a:spcBef>
                <a:spcPts val="0"/>
              </a:spcBef>
              <a:buNone/>
            </a:pPr>
            <a:r>
              <a:rPr lang="zh-CN" altLang="en-US" sz="2600" dirty="0">
                <a:latin typeface="黑体" panose="02010609060101010101" pitchFamily="49" charset="-122"/>
                <a:ea typeface="黑体" panose="02010609060101010101" pitchFamily="49" charset="-122"/>
              </a:rPr>
              <a:t>（</a:t>
            </a:r>
            <a:r>
              <a:rPr lang="en-US" altLang="zh-CN" sz="2600" dirty="0">
                <a:latin typeface="黑体" panose="02010609060101010101" pitchFamily="49" charset="-122"/>
                <a:ea typeface="黑体" panose="02010609060101010101" pitchFamily="49" charset="-122"/>
              </a:rPr>
              <a:t>5</a:t>
            </a:r>
            <a:r>
              <a:rPr lang="zh-CN" altLang="en-US" sz="2600" dirty="0">
                <a:latin typeface="黑体" panose="02010609060101010101" pitchFamily="49" charset="-122"/>
                <a:ea typeface="黑体" panose="02010609060101010101" pitchFamily="49" charset="-122"/>
              </a:rPr>
              <a:t>）</a:t>
            </a:r>
            <a:r>
              <a:rPr sz="2600" dirty="0">
                <a:latin typeface="黑体" panose="02010609060101010101" pitchFamily="49" charset="-122"/>
                <a:ea typeface="黑体" panose="02010609060101010101" pitchFamily="49" charset="-122"/>
              </a:rPr>
              <a:t>Hanoi Tower Questions</a:t>
            </a:r>
          </a:p>
          <a:p>
            <a:pPr marL="0" indent="0" algn="just">
              <a:lnSpc>
                <a:spcPct val="150000"/>
              </a:lnSpc>
              <a:spcBef>
                <a:spcPts val="0"/>
              </a:spcBef>
              <a:buNone/>
            </a:pPr>
            <a:r>
              <a:rPr lang="zh-CN" altLang="en-US" sz="2400" dirty="0">
                <a:latin typeface="黑体" panose="02010609060101010101" pitchFamily="49" charset="-122"/>
                <a:ea typeface="黑体" panose="02010609060101010101" pitchFamily="49" charset="-122"/>
              </a:rPr>
              <a:t>Recursion idea:</a:t>
            </a:r>
          </a:p>
          <a:p>
            <a:pPr marL="0" indent="0" algn="just">
              <a:lnSpc>
                <a:spcPct val="150000"/>
              </a:lnSpc>
              <a:spcBef>
                <a:spcPts val="0"/>
              </a:spcBef>
              <a:buNone/>
            </a:pPr>
            <a:r>
              <a:rPr lang="en-US" altLang="zh-CN" sz="2400" dirty="0">
                <a:latin typeface="黑体" panose="02010609060101010101" pitchFamily="49" charset="-122"/>
                <a:ea typeface="黑体" panose="02010609060101010101" pitchFamily="49" charset="-122"/>
              </a:rPr>
              <a:t>1. </a:t>
            </a:r>
            <a:r>
              <a:rPr sz="2400" dirty="0">
                <a:latin typeface="Times New Roman" panose="02020603050405020304" pitchFamily="18" charset="0"/>
                <a:ea typeface="黑体" panose="02010609060101010101" pitchFamily="49" charset="-122"/>
                <a:cs typeface="Times New Roman" panose="02020603050405020304" pitchFamily="18" charset="0"/>
              </a:rPr>
              <a:t>When n=1, just move the disk from A to tower B;</a:t>
            </a:r>
            <a:endParaRPr lang="en-US" altLang="zh-CN" sz="2400" dirty="0">
              <a:latin typeface="黑体" panose="02010609060101010101" pitchFamily="49" charset="-122"/>
              <a:ea typeface="黑体" panose="02010609060101010101" pitchFamily="49" charset="-122"/>
            </a:endParaRPr>
          </a:p>
          <a:p>
            <a:pPr marL="0" indent="0" algn="just">
              <a:lnSpc>
                <a:spcPct val="150000"/>
              </a:lnSpc>
              <a:spcBef>
                <a:spcPts val="0"/>
              </a:spcBef>
              <a:buNone/>
            </a:pPr>
            <a:r>
              <a:rPr lang="en-US" altLang="zh-CN" sz="2400" dirty="0">
                <a:latin typeface="黑体" panose="02010609060101010101" pitchFamily="49" charset="-122"/>
                <a:ea typeface="黑体" panose="02010609060101010101" pitchFamily="49" charset="-122"/>
              </a:rPr>
              <a:t>2. </a:t>
            </a:r>
            <a:r>
              <a:rPr sz="2400" dirty="0">
                <a:latin typeface="Times New Roman" panose="02020603050405020304" pitchFamily="18" charset="0"/>
                <a:ea typeface="黑体" panose="02010609060101010101" pitchFamily="49" charset="-122"/>
                <a:cs typeface="Times New Roman" panose="02020603050405020304" pitchFamily="18" charset="0"/>
              </a:rPr>
              <a:t>When n&gt;1, using tower C as an aid, try to place n − 1 of the smaller disks on C, then the largest remaining disks on B, and finally n − 1 of the smaller disks on B.</a:t>
            </a:r>
          </a:p>
        </p:txBody>
      </p:sp>
      <p:pic>
        <p:nvPicPr>
          <p:cNvPr id="6" name="Picture 4" descr="t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4485" y="4436110"/>
            <a:ext cx="3526155" cy="210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137942" y="851325"/>
            <a:ext cx="11132127" cy="3584837"/>
          </a:xfrm>
        </p:spPr>
        <p:txBody>
          <a:bodyPr>
            <a:normAutofit/>
          </a:bodyPr>
          <a:lstStyle/>
          <a:p>
            <a:pPr marL="0" lvl="0" indent="0" algn="just">
              <a:lnSpc>
                <a:spcPct val="150000"/>
              </a:lnSpc>
              <a:spcBef>
                <a:spcPts val="0"/>
              </a:spcBef>
              <a:buClr>
                <a:prstClr val="black"/>
              </a:buClr>
              <a:buNone/>
            </a:pPr>
            <a:r>
              <a:rPr lang="en-US" altLang="zh-CN" sz="3600" dirty="0">
                <a:solidFill>
                  <a:prstClr val="black"/>
                </a:solidFill>
              </a:rPr>
              <a:t>2.1 </a:t>
            </a:r>
            <a:r>
              <a:rPr sz="3600" dirty="0">
                <a:sym typeface="+mn-ea"/>
              </a:rPr>
              <a:t>Recursion - Example</a:t>
            </a:r>
            <a:endParaRPr lang="en-US" altLang="zh-CN" sz="3600" dirty="0">
              <a:solidFill>
                <a:prstClr val="black"/>
              </a:solidFill>
            </a:endParaRPr>
          </a:p>
          <a:p>
            <a:pPr marL="0" indent="0" algn="just">
              <a:lnSpc>
                <a:spcPct val="150000"/>
              </a:lnSpc>
              <a:spcBef>
                <a:spcPts val="0"/>
              </a:spcBef>
              <a:buNone/>
            </a:pPr>
            <a:r>
              <a:rPr lang="zh-CN" altLang="en-US" sz="2600" dirty="0">
                <a:latin typeface="黑体" panose="02010609060101010101" pitchFamily="49" charset="-122"/>
                <a:ea typeface="黑体" panose="02010609060101010101" pitchFamily="49" charset="-122"/>
              </a:rPr>
              <a:t>（</a:t>
            </a:r>
            <a:r>
              <a:rPr lang="en-US" altLang="zh-CN" sz="2600" dirty="0">
                <a:latin typeface="黑体" panose="02010609060101010101" pitchFamily="49" charset="-122"/>
                <a:ea typeface="黑体" panose="02010609060101010101" pitchFamily="49" charset="-122"/>
              </a:rPr>
              <a:t>5</a:t>
            </a:r>
            <a:r>
              <a:rPr lang="zh-CN" altLang="en-US" sz="2600" dirty="0">
                <a:latin typeface="黑体" panose="02010609060101010101" pitchFamily="49" charset="-122"/>
                <a:ea typeface="黑体" panose="02010609060101010101" pitchFamily="49" charset="-122"/>
              </a:rPr>
              <a:t>）</a:t>
            </a:r>
            <a:r>
              <a:rPr sz="2600" dirty="0">
                <a:latin typeface="黑体" panose="02010609060101010101" pitchFamily="49" charset="-122"/>
                <a:ea typeface="黑体" panose="02010609060101010101" pitchFamily="49" charset="-122"/>
              </a:rPr>
              <a:t>Hanoi Tower Questions</a:t>
            </a:r>
          </a:p>
          <a:p>
            <a:pPr marL="0" indent="0" algn="just">
              <a:lnSpc>
                <a:spcPct val="150000"/>
              </a:lnSpc>
              <a:spcBef>
                <a:spcPts val="0"/>
              </a:spcBef>
              <a:buNone/>
            </a:pPr>
            <a:endParaRPr lang="en-US" altLang="zh-CN" sz="2400" dirty="0">
              <a:latin typeface="黑体" panose="02010609060101010101" pitchFamily="49" charset="-122"/>
              <a:ea typeface="黑体" panose="02010609060101010101" pitchFamily="49" charset="-122"/>
            </a:endParaRPr>
          </a:p>
        </p:txBody>
      </p:sp>
      <p:pic>
        <p:nvPicPr>
          <p:cNvPr id="6" name="Picture 4" descr="t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6255" y="1230630"/>
            <a:ext cx="4213860" cy="2511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矩形 1"/>
          <p:cNvSpPr/>
          <p:nvPr/>
        </p:nvSpPr>
        <p:spPr>
          <a:xfrm>
            <a:off x="932815" y="2480945"/>
            <a:ext cx="5409565" cy="3969385"/>
          </a:xfrm>
          <a:prstGeom prst="rect">
            <a:avLst/>
          </a:prstGeom>
        </p:spPr>
        <p:txBody>
          <a:bodyPr wrap="square">
            <a:spAutoFit/>
          </a:bodyPr>
          <a:lstStyle/>
          <a:p>
            <a:r>
              <a:rPr lang="en-US" altLang="zh-CN" sz="2800" dirty="0">
                <a:ea typeface="华文行楷" panose="020B0503020204020204" pitchFamily="2" charset="-122"/>
              </a:rPr>
              <a:t>void </a:t>
            </a:r>
            <a:r>
              <a:rPr lang="en-US" altLang="zh-CN" sz="2800" b="1" dirty="0" err="1">
                <a:ea typeface="华文行楷" panose="020B0503020204020204" pitchFamily="2" charset="-122"/>
              </a:rPr>
              <a:t>hanoi</a:t>
            </a:r>
            <a:r>
              <a:rPr lang="en-US" altLang="zh-CN" sz="2800" dirty="0">
                <a:ea typeface="华文行楷" panose="020B0503020204020204" pitchFamily="2" charset="-122"/>
              </a:rPr>
              <a:t>(int n, int a, int b, int c)</a:t>
            </a:r>
          </a:p>
          <a:p>
            <a:r>
              <a:rPr lang="en-US" altLang="zh-CN" sz="2800" dirty="0">
                <a:ea typeface="华文行楷" panose="020B0503020204020204" pitchFamily="2" charset="-122"/>
              </a:rPr>
              <a:t>   {</a:t>
            </a:r>
          </a:p>
          <a:p>
            <a:r>
              <a:rPr lang="en-US" altLang="zh-CN" sz="2800" dirty="0">
                <a:ea typeface="华文行楷" panose="020B0503020204020204" pitchFamily="2" charset="-122"/>
              </a:rPr>
              <a:t>       </a:t>
            </a:r>
            <a:r>
              <a:rPr lang="en-US" altLang="zh-CN" sz="2800" b="1" dirty="0">
                <a:ea typeface="华文行楷" panose="020B0503020204020204" pitchFamily="2" charset="-122"/>
              </a:rPr>
              <a:t>if</a:t>
            </a:r>
            <a:r>
              <a:rPr lang="en-US" altLang="zh-CN" sz="2800" dirty="0">
                <a:ea typeface="华文行楷" panose="020B0503020204020204" pitchFamily="2" charset="-122"/>
              </a:rPr>
              <a:t> (n &gt; 0)</a:t>
            </a:r>
          </a:p>
          <a:p>
            <a:r>
              <a:rPr lang="en-US" altLang="zh-CN" sz="2800" dirty="0">
                <a:ea typeface="华文行楷" panose="020B0503020204020204" pitchFamily="2" charset="-122"/>
              </a:rPr>
              <a:t>       {</a:t>
            </a:r>
          </a:p>
          <a:p>
            <a:r>
              <a:rPr lang="en-US" altLang="zh-CN" sz="2800" dirty="0">
                <a:ea typeface="华文行楷" panose="020B0503020204020204" pitchFamily="2" charset="-122"/>
              </a:rPr>
              <a:t>          </a:t>
            </a:r>
            <a:r>
              <a:rPr lang="en-US" altLang="zh-CN" sz="2800" b="1" dirty="0" err="1">
                <a:ea typeface="华文行楷" panose="020B0503020204020204" pitchFamily="2" charset="-122"/>
              </a:rPr>
              <a:t>hanoi</a:t>
            </a:r>
            <a:r>
              <a:rPr lang="en-US" altLang="zh-CN" sz="2800" dirty="0">
                <a:ea typeface="华文行楷" panose="020B0503020204020204" pitchFamily="2" charset="-122"/>
              </a:rPr>
              <a:t>(n-1, a, c, b);</a:t>
            </a:r>
          </a:p>
          <a:p>
            <a:r>
              <a:rPr lang="en-US" altLang="zh-CN" sz="2800" dirty="0">
                <a:ea typeface="华文行楷" panose="020B0503020204020204" pitchFamily="2" charset="-122"/>
              </a:rPr>
              <a:t>          </a:t>
            </a:r>
            <a:r>
              <a:rPr lang="en-US" altLang="zh-CN" sz="2800" b="1" dirty="0">
                <a:ea typeface="华文行楷" panose="020B0503020204020204" pitchFamily="2" charset="-122"/>
              </a:rPr>
              <a:t>move</a:t>
            </a:r>
            <a:r>
              <a:rPr lang="en-US" altLang="zh-CN" sz="2800" dirty="0">
                <a:ea typeface="华文行楷" panose="020B0503020204020204" pitchFamily="2" charset="-122"/>
              </a:rPr>
              <a:t>(</a:t>
            </a:r>
            <a:r>
              <a:rPr lang="en-US" altLang="zh-CN" sz="2800" dirty="0" err="1">
                <a:ea typeface="华文行楷" panose="020B0503020204020204" pitchFamily="2" charset="-122"/>
              </a:rPr>
              <a:t>a,b</a:t>
            </a:r>
            <a:r>
              <a:rPr lang="en-US" altLang="zh-CN" sz="2800" dirty="0">
                <a:ea typeface="华文行楷" panose="020B0503020204020204" pitchFamily="2" charset="-122"/>
              </a:rPr>
              <a:t>);</a:t>
            </a:r>
          </a:p>
          <a:p>
            <a:r>
              <a:rPr lang="en-US" altLang="zh-CN" sz="2800" dirty="0">
                <a:ea typeface="华文行楷" panose="020B0503020204020204" pitchFamily="2" charset="-122"/>
              </a:rPr>
              <a:t>          </a:t>
            </a:r>
            <a:r>
              <a:rPr lang="en-US" altLang="zh-CN" sz="2800" b="1" dirty="0" err="1">
                <a:ea typeface="华文行楷" panose="020B0503020204020204" pitchFamily="2" charset="-122"/>
              </a:rPr>
              <a:t>hanoi</a:t>
            </a:r>
            <a:r>
              <a:rPr lang="en-US" altLang="zh-CN" sz="2800" dirty="0">
                <a:ea typeface="华文行楷" panose="020B0503020204020204" pitchFamily="2" charset="-122"/>
              </a:rPr>
              <a:t>(n-1, c, b, a);</a:t>
            </a:r>
          </a:p>
          <a:p>
            <a:r>
              <a:rPr lang="en-US" altLang="zh-CN" sz="2800" dirty="0">
                <a:ea typeface="华文行楷" panose="020B0503020204020204" pitchFamily="2" charset="-122"/>
              </a:rPr>
              <a:t>       }</a:t>
            </a:r>
          </a:p>
          <a:p>
            <a:r>
              <a:rPr lang="en-US" altLang="zh-CN" sz="2800" dirty="0">
                <a:ea typeface="华文行楷" panose="020B0503020204020204" pitchFamily="2" charset="-122"/>
              </a:rPr>
              <a:t>   }</a:t>
            </a:r>
          </a:p>
        </p:txBody>
      </p:sp>
      <p:sp>
        <p:nvSpPr>
          <p:cNvPr id="3" name="矩形 2"/>
          <p:cNvSpPr/>
          <p:nvPr/>
        </p:nvSpPr>
        <p:spPr>
          <a:xfrm>
            <a:off x="5407660" y="4251960"/>
            <a:ext cx="5862320" cy="521970"/>
          </a:xfrm>
          <a:prstGeom prst="rect">
            <a:avLst/>
          </a:prstGeom>
        </p:spPr>
        <p:txBody>
          <a:bodyPr wrap="square">
            <a:spAutoFit/>
          </a:bodyPr>
          <a:lstStyle/>
          <a:p>
            <a:r>
              <a:rPr sz="2800" dirty="0">
                <a:latin typeface="Times New Roman" panose="02020603050405020304" pitchFamily="18" charset="0"/>
                <a:ea typeface="黑体" panose="02010609060101010101" pitchFamily="49" charset="-122"/>
                <a:cs typeface="Times New Roman" panose="02020603050405020304" pitchFamily="18" charset="0"/>
              </a:rPr>
              <a:t>Put n</a:t>
            </a:r>
            <a:r>
              <a:rPr lang="en-US" sz="2800" dirty="0">
                <a:latin typeface="Times New Roman" panose="02020603050405020304" pitchFamily="18" charset="0"/>
                <a:ea typeface="黑体" panose="02010609060101010101" pitchFamily="49" charset="-122"/>
                <a:cs typeface="Times New Roman" panose="02020603050405020304" pitchFamily="18" charset="0"/>
              </a:rPr>
              <a:t>-</a:t>
            </a:r>
            <a:r>
              <a:rPr sz="2800" dirty="0">
                <a:latin typeface="Times New Roman" panose="02020603050405020304" pitchFamily="18" charset="0"/>
                <a:ea typeface="黑体" panose="02010609060101010101" pitchFamily="49" charset="-122"/>
                <a:cs typeface="Times New Roman" panose="02020603050405020304" pitchFamily="18" charset="0"/>
              </a:rPr>
              <a:t>1 of the smaller disks on C.</a:t>
            </a:r>
          </a:p>
        </p:txBody>
      </p:sp>
      <p:sp>
        <p:nvSpPr>
          <p:cNvPr id="7" name="矩形 6"/>
          <p:cNvSpPr/>
          <p:nvPr/>
        </p:nvSpPr>
        <p:spPr>
          <a:xfrm>
            <a:off x="5407660" y="4667885"/>
            <a:ext cx="6218555" cy="521970"/>
          </a:xfrm>
          <a:prstGeom prst="rect">
            <a:avLst/>
          </a:prstGeom>
        </p:spPr>
        <p:txBody>
          <a:bodyPr wrap="square">
            <a:spAutoFit/>
          </a:bodyPr>
          <a:lstStyle/>
          <a:p>
            <a:r>
              <a:rPr sz="2800" dirty="0">
                <a:latin typeface="Times New Roman" panose="02020603050405020304" pitchFamily="18" charset="0"/>
                <a:ea typeface="黑体" panose="02010609060101010101" pitchFamily="49" charset="-122"/>
                <a:cs typeface="Times New Roman" panose="02020603050405020304" pitchFamily="18" charset="0"/>
              </a:rPr>
              <a:t>Put the largest remaining disk on B</a:t>
            </a:r>
          </a:p>
        </p:txBody>
      </p:sp>
      <p:sp>
        <p:nvSpPr>
          <p:cNvPr id="8" name="矩形 7"/>
          <p:cNvSpPr/>
          <p:nvPr/>
        </p:nvSpPr>
        <p:spPr>
          <a:xfrm>
            <a:off x="5407613" y="5123064"/>
            <a:ext cx="4856480" cy="521970"/>
          </a:xfrm>
          <a:prstGeom prst="rect">
            <a:avLst/>
          </a:prstGeom>
        </p:spPr>
        <p:txBody>
          <a:bodyPr wrap="none">
            <a:spAutoFit/>
          </a:bodyPr>
          <a:lstStyle/>
          <a:p>
            <a:pPr algn="l"/>
            <a:r>
              <a:rPr lang="en-US" sz="2800" dirty="0">
                <a:latin typeface="Times New Roman" panose="02020603050405020304" pitchFamily="18" charset="0"/>
                <a:ea typeface="黑体" panose="02010609060101010101" pitchFamily="49" charset="-122"/>
                <a:cs typeface="Times New Roman" panose="02020603050405020304" pitchFamily="18" charset="0"/>
              </a:rPr>
              <a:t>P</a:t>
            </a:r>
            <a:r>
              <a:rPr sz="2800" dirty="0">
                <a:latin typeface="Times New Roman" panose="02020603050405020304" pitchFamily="18" charset="0"/>
                <a:ea typeface="黑体" panose="02010609060101010101" pitchFamily="49" charset="-122"/>
                <a:cs typeface="Times New Roman" panose="02020603050405020304" pitchFamily="18" charset="0"/>
              </a:rPr>
              <a:t>ut n</a:t>
            </a:r>
            <a:r>
              <a:rPr lang="en-US" sz="2800" dirty="0">
                <a:latin typeface="Times New Roman" panose="02020603050405020304" pitchFamily="18" charset="0"/>
                <a:ea typeface="黑体" panose="02010609060101010101" pitchFamily="49" charset="-122"/>
                <a:cs typeface="Times New Roman" panose="02020603050405020304" pitchFamily="18" charset="0"/>
              </a:rPr>
              <a:t>-</a:t>
            </a:r>
            <a:r>
              <a:rPr sz="2800" dirty="0">
                <a:latin typeface="Times New Roman" panose="02020603050405020304" pitchFamily="18" charset="0"/>
                <a:ea typeface="黑体" panose="02010609060101010101" pitchFamily="49" charset="-122"/>
                <a:cs typeface="Times New Roman" panose="02020603050405020304" pitchFamily="18" charset="0"/>
              </a:rPr>
              <a:t>1 of the smaller disks on B</a:t>
            </a:r>
          </a:p>
        </p:txBody>
      </p:sp>
      <p:sp>
        <p:nvSpPr>
          <p:cNvPr id="9"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515629" y="820567"/>
            <a:ext cx="11132127" cy="5534031"/>
          </a:xfrm>
        </p:spPr>
        <p:txBody>
          <a:bodyPr>
            <a:noAutofit/>
          </a:bodyPr>
          <a:lstStyle/>
          <a:p>
            <a:pPr marL="0" indent="0" algn="just">
              <a:lnSpc>
                <a:spcPct val="100000"/>
              </a:lnSpc>
              <a:spcBef>
                <a:spcPts val="0"/>
              </a:spcBef>
              <a:buNone/>
            </a:pPr>
            <a:r>
              <a:rPr lang="zh-CN" altLang="en-US" sz="2800" b="1" dirty="0">
                <a:latin typeface="黑体" panose="02010609060101010101" pitchFamily="49" charset="-122"/>
                <a:ea typeface="黑体" panose="02010609060101010101" pitchFamily="49" charset="-122"/>
              </a:rPr>
              <a:t>Advantages</a:t>
            </a:r>
            <a:r>
              <a:rPr lang="zh-CN" altLang="en-US" sz="2800" dirty="0">
                <a:latin typeface="黑体" panose="02010609060101010101" pitchFamily="49" charset="-122"/>
                <a:ea typeface="黑体" panose="02010609060101010101" pitchFamily="49" charset="-122"/>
              </a:rPr>
              <a:t>: clear structure, readable, and easy to use mathematical induction to prove the correctness of the algorithm, so it is very convenient for the design of the algorithm, debugging program.</a:t>
            </a:r>
          </a:p>
          <a:p>
            <a:pPr marL="0" indent="0" algn="just">
              <a:lnSpc>
                <a:spcPct val="100000"/>
              </a:lnSpc>
              <a:spcBef>
                <a:spcPts val="0"/>
              </a:spcBef>
              <a:buNone/>
            </a:pPr>
            <a:endParaRPr lang="zh-CN" altLang="en-US" sz="2800" dirty="0">
              <a:latin typeface="黑体" panose="02010609060101010101" pitchFamily="49" charset="-122"/>
              <a:ea typeface="黑体" panose="02010609060101010101" pitchFamily="49" charset="-122"/>
            </a:endParaRPr>
          </a:p>
          <a:p>
            <a:pPr marL="0" indent="0" algn="just">
              <a:lnSpc>
                <a:spcPct val="100000"/>
              </a:lnSpc>
              <a:spcBef>
                <a:spcPts val="0"/>
              </a:spcBef>
              <a:buNone/>
            </a:pPr>
            <a:r>
              <a:rPr lang="zh-CN" altLang="en-US" sz="2800" b="1" dirty="0">
                <a:latin typeface="黑体" panose="02010609060101010101" pitchFamily="49" charset="-122"/>
                <a:ea typeface="黑体" panose="02010609060101010101" pitchFamily="49" charset="-122"/>
              </a:rPr>
              <a:t>Disadvantages</a:t>
            </a:r>
            <a:r>
              <a:rPr lang="zh-CN" altLang="en-US" sz="2800" dirty="0">
                <a:latin typeface="黑体" panose="02010609060101010101" pitchFamily="49" charset="-122"/>
                <a:ea typeface="黑体" panose="02010609060101010101" pitchFamily="49" charset="-122"/>
              </a:rPr>
              <a:t>: The recursive algorithm is less efficient and consumes more computing time and storage space than the non-recursive algorithm. The bigger the problem, the less efficient it is.</a:t>
            </a:r>
          </a:p>
          <a:p>
            <a:pPr marL="0" indent="0" algn="just">
              <a:lnSpc>
                <a:spcPct val="100000"/>
              </a:lnSpc>
              <a:spcBef>
                <a:spcPts val="0"/>
              </a:spcBef>
              <a:buNone/>
            </a:pPr>
            <a:endParaRPr lang="zh-CN" altLang="en-US" sz="2800" dirty="0">
              <a:latin typeface="黑体" panose="02010609060101010101" pitchFamily="49" charset="-122"/>
              <a:ea typeface="黑体" panose="02010609060101010101" pitchFamily="49" charset="-122"/>
            </a:endParaRPr>
          </a:p>
          <a:p>
            <a:pPr marL="0" indent="0" algn="just">
              <a:lnSpc>
                <a:spcPct val="100000"/>
              </a:lnSpc>
              <a:spcBef>
                <a:spcPts val="0"/>
              </a:spcBef>
              <a:buNone/>
            </a:pPr>
            <a:r>
              <a:rPr lang="zh-CN" altLang="en-US" sz="2800" b="1" dirty="0">
                <a:latin typeface="黑体" panose="02010609060101010101" pitchFamily="49" charset="-122"/>
                <a:ea typeface="黑体" panose="02010609060101010101" pitchFamily="49" charset="-122"/>
              </a:rPr>
              <a:t>Solution:</a:t>
            </a:r>
            <a:r>
              <a:rPr lang="zh-CN" altLang="en-US" sz="2800" dirty="0">
                <a:latin typeface="黑体" panose="02010609060101010101" pitchFamily="49" charset="-122"/>
                <a:ea typeface="黑体" panose="02010609060101010101" pitchFamily="49" charset="-122"/>
              </a:rPr>
              <a:t> Eliminate recursive calls in recursive algorithms and convert them into non-recursive algorithms.</a:t>
            </a:r>
          </a:p>
        </p:txBody>
      </p:sp>
      <p:sp>
        <p:nvSpPr>
          <p:cNvPr id="2" name="标题 1"/>
          <p:cNvSpPr>
            <a:spLocks noGrp="1"/>
          </p:cNvSpPr>
          <p:nvPr>
            <p:ph type="title"/>
          </p:nvPr>
        </p:nvSpPr>
        <p:spPr/>
        <p:txBody>
          <a:bodyPr/>
          <a:lstStyle/>
          <a:p>
            <a:r>
              <a:rPr lang="zh-CN" altLang="en-US" dirty="0">
                <a:latin typeface="黑体" panose="02010609060101010101" pitchFamily="49" charset="-122"/>
                <a:ea typeface="黑体" panose="02010609060101010101" pitchFamily="49" charset="-122"/>
              </a:rPr>
              <a:t>Recursive summary</a:t>
            </a:r>
          </a:p>
        </p:txBody>
      </p:sp>
      <p:sp>
        <p:nvSpPr>
          <p:cNvPr id="3" name="文本框 2">
            <a:extLst>
              <a:ext uri="{FF2B5EF4-FFF2-40B4-BE49-F238E27FC236}">
                <a16:creationId xmlns:a16="http://schemas.microsoft.com/office/drawing/2014/main" id="{74584DB7-CB93-D253-2B1B-87FF77E003EC}"/>
              </a:ext>
            </a:extLst>
          </p:cNvPr>
          <p:cNvSpPr txBox="1"/>
          <p:nvPr/>
        </p:nvSpPr>
        <p:spPr>
          <a:xfrm>
            <a:off x="2458872" y="1530824"/>
            <a:ext cx="1467068" cy="400110"/>
          </a:xfrm>
          <a:prstGeom prst="rect">
            <a:avLst/>
          </a:prstGeom>
          <a:noFill/>
        </p:spPr>
        <p:txBody>
          <a:bodyPr wrap="none" rtlCol="0">
            <a:spAutoFit/>
          </a:bodyPr>
          <a:lstStyle/>
          <a:p>
            <a:r>
              <a:rPr lang="zh-CN" altLang="en-US" sz="2000" b="1" dirty="0">
                <a:solidFill>
                  <a:srgbClr val="FF0000"/>
                </a:solidFill>
                <a:latin typeface="等线" panose="02010600030101010101" pitchFamily="2" charset="-122"/>
                <a:ea typeface="等线" panose="02010600030101010101" pitchFamily="2" charset="-122"/>
              </a:rPr>
              <a:t>数学归纳法</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529599" y="374162"/>
            <a:ext cx="11132127" cy="5534031"/>
          </a:xfrm>
        </p:spPr>
        <p:txBody>
          <a:bodyPr>
            <a:noAutofit/>
          </a:bodyPr>
          <a:lstStyle/>
          <a:p>
            <a:pPr marL="0" indent="0" algn="just">
              <a:lnSpc>
                <a:spcPct val="150000"/>
              </a:lnSpc>
              <a:spcBef>
                <a:spcPts val="0"/>
              </a:spcBef>
              <a:buNone/>
            </a:pPr>
            <a:endParaRPr lang="zh-CN" altLang="en-US" sz="2100" dirty="0">
              <a:latin typeface="黑体" panose="02010609060101010101" pitchFamily="49" charset="-122"/>
              <a:ea typeface="黑体" panose="02010609060101010101" pitchFamily="49" charset="-122"/>
            </a:endParaRPr>
          </a:p>
          <a:p>
            <a:pPr algn="just">
              <a:lnSpc>
                <a:spcPct val="150000"/>
              </a:lnSpc>
              <a:spcBef>
                <a:spcPts val="0"/>
              </a:spcBef>
              <a:buFont typeface="Wingdings" panose="05000000000000000000" pitchFamily="2" charset="2"/>
              <a:buChar char="Ø"/>
            </a:pPr>
            <a:r>
              <a:rPr lang="zh-CN" altLang="en-US" sz="2300" dirty="0">
                <a:latin typeface="黑体" panose="02010609060101010101" pitchFamily="49" charset="-122"/>
                <a:ea typeface="黑体" panose="02010609060101010101" pitchFamily="49" charset="-122"/>
              </a:rPr>
              <a:t>A user-defined stack is used to simulate the recursive call stack of the system. It is recursive in nature. According to the specific program, the recursive call stack is simplified to reduce the operation of the stack and compress the stack space.</a:t>
            </a:r>
          </a:p>
          <a:p>
            <a:pPr algn="just">
              <a:lnSpc>
                <a:spcPct val="150000"/>
              </a:lnSpc>
              <a:spcBef>
                <a:spcPts val="0"/>
              </a:spcBef>
              <a:buFont typeface="Wingdings" panose="05000000000000000000" pitchFamily="2" charset="2"/>
              <a:buChar char="Ø"/>
            </a:pPr>
            <a:r>
              <a:rPr lang="zh-CN" altLang="en-US" sz="2300" dirty="0">
                <a:latin typeface="黑体" panose="02010609060101010101" pitchFamily="49" charset="-122"/>
                <a:ea typeface="黑体" panose="02010609060101010101" pitchFamily="49" charset="-122"/>
              </a:rPr>
              <a:t>Recursion is used to implement recursive functions;</a:t>
            </a:r>
          </a:p>
          <a:p>
            <a:pPr algn="just">
              <a:lnSpc>
                <a:spcPct val="150000"/>
              </a:lnSpc>
              <a:spcBef>
                <a:spcPts val="0"/>
              </a:spcBef>
              <a:buFont typeface="Wingdings" panose="05000000000000000000" pitchFamily="2" charset="2"/>
              <a:buChar char="Ø"/>
            </a:pPr>
            <a:r>
              <a:rPr lang="zh-CN" altLang="en-US" sz="2300" dirty="0">
                <a:latin typeface="黑体" panose="02010609060101010101" pitchFamily="49" charset="-122"/>
                <a:ea typeface="黑体" panose="02010609060101010101" pitchFamily="49" charset="-122"/>
              </a:rPr>
              <a:t>Some recursions can be transformed into tail recursions (</a:t>
            </a:r>
            <a:r>
              <a:rPr lang="zh-CN" altLang="en-US" sz="2300" dirty="0">
                <a:solidFill>
                  <a:srgbClr val="0000FF"/>
                </a:solidFill>
                <a:latin typeface="黑体" panose="02010609060101010101" pitchFamily="49" charset="-122"/>
                <a:ea typeface="黑体" panose="02010609060101010101" pitchFamily="49" charset="-122"/>
              </a:rPr>
              <a:t>tail recursions are evaluated from the end and the corresponding result is calculated each time. That is, function calls appear at the tail of the caller's function, and since they are tails, there is no need to save any local variables</a:t>
            </a:r>
            <a:r>
              <a:rPr lang="zh-CN" altLang="en-US" sz="2300" dirty="0">
                <a:latin typeface="黑体" panose="02010609060101010101" pitchFamily="49" charset="-122"/>
                <a:ea typeface="黑体" panose="02010609060101010101" pitchFamily="49" charset="-122"/>
              </a:rPr>
              <a:t>).</a:t>
            </a:r>
          </a:p>
        </p:txBody>
      </p:sp>
      <p:sp>
        <p:nvSpPr>
          <p:cNvPr id="6" name="标题 1"/>
          <p:cNvSpPr>
            <a:spLocks noGrp="1"/>
          </p:cNvSpPr>
          <p:nvPr>
            <p:ph type="title"/>
          </p:nvPr>
        </p:nvSpPr>
        <p:spPr/>
        <p:txBody>
          <a:bodyPr/>
          <a:lstStyle/>
          <a:p>
            <a:r>
              <a:rPr lang="zh-CN" altLang="en-US" dirty="0">
                <a:latin typeface="黑体" panose="02010609060101010101" pitchFamily="49" charset="-122"/>
                <a:ea typeface="黑体" panose="02010609060101010101" pitchFamily="49" charset="-122"/>
              </a:rPr>
              <a:t>Recursive summary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197485" y="869950"/>
            <a:ext cx="11659870" cy="5988050"/>
          </a:xfrm>
        </p:spPr>
        <p:txBody>
          <a:bodyPr>
            <a:normAutofit/>
          </a:bodyPr>
          <a:lstStyle/>
          <a:p>
            <a:pPr marL="0" indent="0" algn="just">
              <a:lnSpc>
                <a:spcPct val="150000"/>
              </a:lnSpc>
              <a:spcBef>
                <a:spcPts val="0"/>
              </a:spcBef>
              <a:buNone/>
            </a:pPr>
            <a:r>
              <a:rPr lang="en-US" altLang="zh-CN" dirty="0">
                <a:latin typeface="黑体" panose="02010609060101010101" pitchFamily="49" charset="-122"/>
                <a:ea typeface="黑体" panose="02010609060101010101" pitchFamily="49" charset="-122"/>
              </a:rPr>
              <a:t>2.2 </a:t>
            </a:r>
            <a:r>
              <a:rPr lang="zh-CN" altLang="en-US" dirty="0">
                <a:latin typeface="黑体" panose="02010609060101010101" pitchFamily="49" charset="-122"/>
                <a:ea typeface="黑体" panose="02010609060101010101" pitchFamily="49" charset="-122"/>
              </a:rPr>
              <a:t>Divide and conquer method</a:t>
            </a:r>
          </a:p>
          <a:p>
            <a:pPr marL="0" indent="0" algn="just">
              <a:lnSpc>
                <a:spcPct val="150000"/>
              </a:lnSpc>
              <a:spcBef>
                <a:spcPts val="0"/>
              </a:spcBef>
              <a:buNone/>
            </a:pPr>
            <a:r>
              <a:rPr lang="zh-CN" altLang="en-US" sz="2200" dirty="0">
                <a:latin typeface="黑体" panose="02010609060101010101" pitchFamily="49" charset="-122"/>
                <a:ea typeface="黑体" panose="02010609060101010101" pitchFamily="49" charset="-122"/>
              </a:rPr>
              <a:t>The problems that can be solved by divide and conquer generally have the following characteristics:</a:t>
            </a:r>
          </a:p>
          <a:p>
            <a:pPr algn="just">
              <a:lnSpc>
                <a:spcPct val="150000"/>
              </a:lnSpc>
              <a:spcBef>
                <a:spcPts val="0"/>
              </a:spcBef>
              <a:buFont typeface="Wingdings" panose="05000000000000000000" pitchFamily="2" charset="2"/>
              <a:buChar char="Ø"/>
            </a:pPr>
            <a:r>
              <a:rPr lang="zh-CN" altLang="en-US" sz="2200" dirty="0">
                <a:latin typeface="黑体" panose="02010609060101010101" pitchFamily="49" charset="-122"/>
                <a:ea typeface="黑体" panose="02010609060101010101" pitchFamily="49" charset="-122"/>
              </a:rPr>
              <a:t>The problem can be easily solved if it is scaled down to a certain extent;</a:t>
            </a:r>
          </a:p>
          <a:p>
            <a:pPr algn="just">
              <a:lnSpc>
                <a:spcPct val="150000"/>
              </a:lnSpc>
              <a:spcBef>
                <a:spcPts val="0"/>
              </a:spcBef>
              <a:buFont typeface="Wingdings" panose="05000000000000000000" pitchFamily="2" charset="2"/>
              <a:buChar char="Ø"/>
            </a:pPr>
            <a:r>
              <a:rPr lang="zh-CN" altLang="en-US" sz="2200" dirty="0">
                <a:latin typeface="黑体" panose="02010609060101010101" pitchFamily="49" charset="-122"/>
                <a:ea typeface="黑体" panose="02010609060101010101" pitchFamily="49" charset="-122"/>
              </a:rPr>
              <a:t>The problem can be decomposed into several smaller identical problems, that is, the problem has the optimal substructure property</a:t>
            </a:r>
          </a:p>
          <a:p>
            <a:pPr marL="0" indent="0" algn="just">
              <a:lnSpc>
                <a:spcPct val="150000"/>
              </a:lnSpc>
              <a:spcBef>
                <a:spcPts val="0"/>
              </a:spcBef>
              <a:buFont typeface="Wingdings" panose="05000000000000000000" pitchFamily="2" charset="2"/>
              <a:buNone/>
            </a:pPr>
            <a:endParaRPr lang="zh-CN" altLang="en-US" sz="2200" dirty="0">
              <a:solidFill>
                <a:srgbClr val="0000FF"/>
              </a:solidFill>
              <a:latin typeface="黑体" panose="02010609060101010101" pitchFamily="49" charset="-122"/>
              <a:ea typeface="黑体" panose="02010609060101010101" pitchFamily="49" charset="-122"/>
            </a:endParaRPr>
          </a:p>
        </p:txBody>
      </p:sp>
      <p:sp>
        <p:nvSpPr>
          <p:cNvPr id="10" name="标题 1"/>
          <p:cNvSpPr>
            <a:spLocks noGrp="1"/>
          </p:cNvSpPr>
          <p:nvPr>
            <p:ph type="title"/>
          </p:nvPr>
        </p:nvSpPr>
        <p:spPr>
          <a:xfrm>
            <a:off x="266700" y="0"/>
            <a:ext cx="12498705" cy="720090"/>
          </a:xfrm>
        </p:spPr>
        <p:txBody>
          <a:bodyPr/>
          <a:lstStyle/>
          <a:p>
            <a:r>
              <a:rPr lang="zh-CN" altLang="en-US"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136525" y="720090"/>
            <a:ext cx="11659870" cy="5988050"/>
          </a:xfrm>
        </p:spPr>
        <p:txBody>
          <a:bodyPr>
            <a:normAutofit fontScale="97500"/>
          </a:bodyPr>
          <a:lstStyle/>
          <a:p>
            <a:pPr marL="0" indent="0" algn="just">
              <a:lnSpc>
                <a:spcPct val="150000"/>
              </a:lnSpc>
              <a:spcBef>
                <a:spcPts val="0"/>
              </a:spcBef>
              <a:buNone/>
            </a:pPr>
            <a:r>
              <a:rPr lang="en-US" altLang="zh-CN" dirty="0">
                <a:latin typeface="黑体" panose="02010609060101010101" pitchFamily="49" charset="-122"/>
                <a:ea typeface="黑体" panose="02010609060101010101" pitchFamily="49" charset="-122"/>
              </a:rPr>
              <a:t>2.2 </a:t>
            </a:r>
            <a:r>
              <a:rPr lang="zh-CN" altLang="en-US" dirty="0">
                <a:latin typeface="黑体" panose="02010609060101010101" pitchFamily="49" charset="-122"/>
                <a:ea typeface="黑体" panose="02010609060101010101" pitchFamily="49" charset="-122"/>
              </a:rPr>
              <a:t>Divide and conquer method</a:t>
            </a:r>
          </a:p>
          <a:p>
            <a:pPr algn="just">
              <a:lnSpc>
                <a:spcPct val="150000"/>
              </a:lnSpc>
              <a:spcBef>
                <a:spcPts val="0"/>
              </a:spcBef>
              <a:buFont typeface="Wingdings" panose="05000000000000000000" pitchFamily="2" charset="2"/>
              <a:buChar char="Ø"/>
            </a:pPr>
            <a:r>
              <a:rPr lang="zh-CN" altLang="en-US" sz="2200" dirty="0">
                <a:solidFill>
                  <a:srgbClr val="FF0000"/>
                </a:solidFill>
                <a:latin typeface="黑体" panose="02010609060101010101" pitchFamily="49" charset="-122"/>
                <a:ea typeface="黑体" panose="02010609060101010101" pitchFamily="49" charset="-122"/>
              </a:rPr>
              <a:t>The solutions of the subproblems decomposed by this problem can be merged into the solution of this problem (whether the divide-and-conquer method can be used completely depends on whether the problem has this feature or not. If the first two features are possessed, but the third feature is not, greedy algorithm or dynamic programming can be considered).</a:t>
            </a:r>
          </a:p>
          <a:p>
            <a:pPr algn="just">
              <a:lnSpc>
                <a:spcPct val="150000"/>
              </a:lnSpc>
              <a:spcBef>
                <a:spcPts val="0"/>
              </a:spcBef>
              <a:buFont typeface="Wingdings" panose="05000000000000000000" pitchFamily="2" charset="2"/>
              <a:buChar char="Ø"/>
            </a:pPr>
            <a:r>
              <a:rPr lang="zh-CN" altLang="en-US" sz="2200" dirty="0">
                <a:solidFill>
                  <a:srgbClr val="0000FF"/>
                </a:solidFill>
                <a:latin typeface="黑体" panose="02010609060101010101" pitchFamily="49" charset="-122"/>
                <a:ea typeface="黑体" panose="02010609060101010101" pitchFamily="49" charset="-122"/>
              </a:rPr>
              <a:t>The subproblems of this problem are independent of each other, namely between the subproblems do not include the public subproblems (this characteristic relates to the efficiency of divide-and-conquer</a:t>
            </a:r>
            <a:r>
              <a:rPr lang="en-US" altLang="zh-CN" sz="2200" dirty="0">
                <a:solidFill>
                  <a:srgbClr val="0000FF"/>
                </a:solidFill>
                <a:latin typeface="黑体" panose="02010609060101010101" pitchFamily="49" charset="-122"/>
                <a:ea typeface="黑体" panose="02010609060101010101" pitchFamily="49" charset="-122"/>
              </a:rPr>
              <a:t>. </a:t>
            </a:r>
            <a:r>
              <a:rPr lang="zh-CN" altLang="en-US" sz="2200" dirty="0">
                <a:solidFill>
                  <a:srgbClr val="0000FF"/>
                </a:solidFill>
                <a:latin typeface="黑体" panose="02010609060101010101" pitchFamily="49" charset="-122"/>
                <a:ea typeface="黑体" panose="02010609060101010101" pitchFamily="49" charset="-122"/>
              </a:rPr>
              <a:t>If the subproblems are not independent, divide and conquer does a lot of unnecessary work, </a:t>
            </a:r>
            <a:r>
              <a:rPr lang="en-US" altLang="zh-CN" sz="2200" dirty="0">
                <a:solidFill>
                  <a:srgbClr val="0000FF"/>
                </a:solidFill>
                <a:latin typeface="黑体" panose="02010609060101010101" pitchFamily="49" charset="-122"/>
                <a:ea typeface="黑体" panose="02010609060101010101" pitchFamily="49" charset="-122"/>
              </a:rPr>
              <a:t>s</a:t>
            </a:r>
            <a:r>
              <a:rPr lang="zh-CN" altLang="en-US" sz="2200" dirty="0">
                <a:solidFill>
                  <a:srgbClr val="0000FF"/>
                </a:solidFill>
                <a:latin typeface="黑体" panose="02010609060101010101" pitchFamily="49" charset="-122"/>
                <a:ea typeface="黑体" panose="02010609060101010101" pitchFamily="49" charset="-122"/>
              </a:rPr>
              <a:t>olve</a:t>
            </a:r>
            <a:r>
              <a:rPr lang="en-US" altLang="zh-CN" sz="2200" dirty="0">
                <a:solidFill>
                  <a:srgbClr val="0000FF"/>
                </a:solidFill>
                <a:latin typeface="黑体" panose="02010609060101010101" pitchFamily="49" charset="-122"/>
                <a:ea typeface="黑体" panose="02010609060101010101" pitchFamily="49" charset="-122"/>
              </a:rPr>
              <a:t>s</a:t>
            </a:r>
            <a:r>
              <a:rPr lang="zh-CN" altLang="en-US" sz="2200" dirty="0">
                <a:solidFill>
                  <a:srgbClr val="0000FF"/>
                </a:solidFill>
                <a:latin typeface="黑体" panose="02010609060101010101" pitchFamily="49" charset="-122"/>
                <a:ea typeface="黑体" panose="02010609060101010101" pitchFamily="49" charset="-122"/>
              </a:rPr>
              <a:t> the common subproblem repeatedly</a:t>
            </a:r>
            <a:r>
              <a:rPr lang="en-US" altLang="zh-CN" sz="2200" dirty="0">
                <a:solidFill>
                  <a:srgbClr val="0000FF"/>
                </a:solidFill>
                <a:latin typeface="黑体" panose="02010609060101010101" pitchFamily="49" charset="-122"/>
                <a:ea typeface="黑体" panose="02010609060101010101" pitchFamily="49" charset="-122"/>
              </a:rPr>
              <a:t>. In this case, although divide and conquer can also be used, dynamic programming is generally better</a:t>
            </a:r>
            <a:r>
              <a:rPr lang="en-US" sz="2200" dirty="0">
                <a:solidFill>
                  <a:srgbClr val="0000FF"/>
                </a:solidFill>
                <a:latin typeface="黑体" panose="02010609060101010101" pitchFamily="49" charset="-122"/>
                <a:ea typeface="黑体" panose="02010609060101010101" pitchFamily="49" charset="-122"/>
              </a:rPr>
              <a:t>.</a:t>
            </a:r>
            <a:r>
              <a:rPr lang="zh-CN" altLang="en-US" sz="2200" dirty="0">
                <a:solidFill>
                  <a:srgbClr val="0000FF"/>
                </a:solidFill>
                <a:latin typeface="黑体" panose="02010609060101010101" pitchFamily="49" charset="-122"/>
                <a:ea typeface="黑体" panose="02010609060101010101" pitchFamily="49" charset="-122"/>
              </a:rPr>
              <a:t>)</a:t>
            </a:r>
          </a:p>
        </p:txBody>
      </p:sp>
      <p:sp>
        <p:nvSpPr>
          <p:cNvPr id="10" name="标题 1"/>
          <p:cNvSpPr>
            <a:spLocks noGrp="1"/>
          </p:cNvSpPr>
          <p:nvPr>
            <p:ph type="title"/>
          </p:nvPr>
        </p:nvSpPr>
        <p:spPr>
          <a:xfrm>
            <a:off x="266700" y="0"/>
            <a:ext cx="12498705" cy="720090"/>
          </a:xfrm>
        </p:spPr>
        <p:txBody>
          <a:bodyPr/>
          <a:lstStyle/>
          <a:p>
            <a:r>
              <a:rPr lang="zh-CN" altLang="en-US"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Autofit/>
          </a:bodyPr>
          <a:lstStyle/>
          <a:p>
            <a:pPr marL="0" indent="0" algn="just">
              <a:lnSpc>
                <a:spcPct val="150000"/>
              </a:lnSpc>
              <a:spcBef>
                <a:spcPts val="0"/>
              </a:spcBef>
              <a:buNone/>
            </a:pPr>
            <a:r>
              <a:rPr lang="en-US" altLang="zh-CN" sz="2800" dirty="0"/>
              <a:t>The time for computer to solve a problem is proportional to the size of the problem. The smaller the problem, the shorter the computational time and the easier it is to deal with. It is difficult to solve large-scale problems directly. In order to effectively solve the target problem, the main idea is to divide a large problem that is difficult to solve directly into some smaller problems of the same size, so that each can be broken up, divide and conquer.</a:t>
            </a:r>
          </a:p>
        </p:txBody>
      </p:sp>
      <p:sp>
        <p:nvSpPr>
          <p:cNvPr id="6"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529461" y="776726"/>
            <a:ext cx="11132127" cy="5304557"/>
          </a:xfrm>
        </p:spPr>
        <p:txBody>
          <a:bodyPr>
            <a:normAutofit fontScale="92500"/>
          </a:bodyPr>
          <a:lstStyle/>
          <a:p>
            <a:pPr marL="0" indent="0" algn="just">
              <a:lnSpc>
                <a:spcPct val="150000"/>
              </a:lnSpc>
              <a:spcBef>
                <a:spcPts val="0"/>
              </a:spcBef>
              <a:buNone/>
            </a:pPr>
            <a:r>
              <a:rPr lang="en-US" altLang="zh-CN" dirty="0">
                <a:latin typeface="黑体" panose="02010609060101010101" pitchFamily="49" charset="-122"/>
                <a:ea typeface="黑体" panose="02010609060101010101" pitchFamily="49" charset="-122"/>
              </a:rPr>
              <a:t>2.2 </a:t>
            </a:r>
            <a:r>
              <a:rPr lang="zh-CN" altLang="en-US" dirty="0">
                <a:latin typeface="黑体" panose="02010609060101010101" pitchFamily="49" charset="-122"/>
                <a:ea typeface="黑体" panose="02010609060101010101" pitchFamily="49" charset="-122"/>
              </a:rPr>
              <a:t>Divide and conquer method</a:t>
            </a:r>
          </a:p>
          <a:p>
            <a:pPr marL="0" indent="0" algn="just">
              <a:lnSpc>
                <a:spcPct val="150000"/>
              </a:lnSpc>
              <a:spcBef>
                <a:spcPts val="0"/>
              </a:spcBef>
              <a:buNone/>
            </a:pPr>
            <a:r>
              <a:rPr lang="zh-CN" altLang="en-US" sz="2200" b="1" dirty="0">
                <a:latin typeface="Times New Roman Bold" panose="02020603050405020304" charset="0"/>
                <a:ea typeface="黑体" panose="02010609060101010101" pitchFamily="49" charset="-122"/>
                <a:cs typeface="Times New Roman Bold" panose="02020603050405020304" charset="0"/>
              </a:rPr>
              <a:t>Basic steps:</a:t>
            </a:r>
          </a:p>
          <a:p>
            <a:pPr marL="0" indent="0" algn="just">
              <a:lnSpc>
                <a:spcPct val="150000"/>
              </a:lnSpc>
              <a:spcBef>
                <a:spcPts val="0"/>
              </a:spcBef>
              <a:buNone/>
            </a:pP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divide-and-conquer(P)</a:t>
            </a:r>
          </a:p>
          <a:p>
            <a:pPr marL="0" indent="0" algn="just">
              <a:lnSpc>
                <a:spcPct val="150000"/>
              </a:lnSpc>
              <a:spcBef>
                <a:spcPts val="0"/>
              </a:spcBef>
              <a:buNone/>
            </a:pP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  {</a:t>
            </a:r>
          </a:p>
          <a:p>
            <a:pPr marL="0" indent="0" algn="just">
              <a:lnSpc>
                <a:spcPct val="150000"/>
              </a:lnSpc>
              <a:spcBef>
                <a:spcPts val="0"/>
              </a:spcBef>
              <a:buNone/>
            </a:pP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    if ( | P | &lt;= n0) </a:t>
            </a:r>
            <a:r>
              <a:rPr lang="en-US" altLang="zh-CN" sz="2200" dirty="0" err="1">
                <a:latin typeface="Times New Roman" panose="02020603050405020304" pitchFamily="18" charset="0"/>
                <a:ea typeface="黑体" panose="02010609060101010101" pitchFamily="49" charset="-122"/>
                <a:cs typeface="Times New Roman" panose="02020603050405020304" pitchFamily="18" charset="0"/>
              </a:rPr>
              <a:t>adhoc</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(P);   //</a:t>
            </a:r>
            <a:r>
              <a:rPr lang="zh-CN" altLang="en-US" sz="2200" dirty="0">
                <a:solidFill>
                  <a:srgbClr val="0000FF"/>
                </a:solidFill>
                <a:latin typeface="Times New Roman" panose="02020603050405020304" pitchFamily="18" charset="0"/>
                <a:ea typeface="黑体" panose="02010609060101010101" pitchFamily="49" charset="-122"/>
                <a:cs typeface="Times New Roman" panose="02020603050405020304" pitchFamily="18" charset="0"/>
              </a:rPr>
              <a:t>Tackle small scale problems directly</a:t>
            </a:r>
            <a:endParaRPr lang="zh-CN" altLang="en-US" sz="2200" dirty="0">
              <a:latin typeface="Times New Roman" panose="02020603050405020304" pitchFamily="18" charset="0"/>
              <a:ea typeface="黑体" panose="02010609060101010101" pitchFamily="49" charset="-122"/>
              <a:cs typeface="Times New Roman" panose="02020603050405020304" pitchFamily="18" charset="0"/>
            </a:endParaRPr>
          </a:p>
          <a:p>
            <a:pPr marL="0" indent="0" algn="just">
              <a:lnSpc>
                <a:spcPct val="150000"/>
              </a:lnSpc>
              <a:spcBef>
                <a:spcPts val="0"/>
              </a:spcBef>
              <a:buNone/>
            </a:pPr>
            <a:r>
              <a:rPr lang="zh-CN" altLang="en-US" sz="2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divide P into smaller </a:t>
            </a:r>
            <a:r>
              <a:rPr lang="en-US" altLang="zh-CN" sz="2200" dirty="0" err="1">
                <a:latin typeface="Times New Roman" panose="02020603050405020304" pitchFamily="18" charset="0"/>
                <a:ea typeface="黑体" panose="02010609060101010101" pitchFamily="49" charset="-122"/>
                <a:cs typeface="Times New Roman" panose="02020603050405020304" pitchFamily="18" charset="0"/>
              </a:rPr>
              <a:t>subinstances</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 P1,P2,...,</a:t>
            </a:r>
            <a:r>
              <a:rPr lang="en-US" altLang="zh-CN" sz="2200" dirty="0" err="1">
                <a:latin typeface="Times New Roman" panose="02020603050405020304" pitchFamily="18" charset="0"/>
                <a:ea typeface="黑体" panose="02010609060101010101" pitchFamily="49" charset="-122"/>
                <a:cs typeface="Times New Roman" panose="02020603050405020304" pitchFamily="18" charset="0"/>
              </a:rPr>
              <a:t>Pk</a:t>
            </a:r>
            <a:r>
              <a:rPr lang="zh-CN" altLang="en-US" sz="2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2200" dirty="0">
                <a:solidFill>
                  <a:srgbClr val="0000FF"/>
                </a:solidFill>
                <a:latin typeface="Times New Roman" panose="02020603050405020304" pitchFamily="18" charset="0"/>
                <a:ea typeface="黑体" panose="02010609060101010101" pitchFamily="49" charset="-122"/>
                <a:cs typeface="Times New Roman" panose="02020603050405020304" pitchFamily="18" charset="0"/>
              </a:rPr>
              <a:t>Decomposition problem</a:t>
            </a:r>
            <a:endParaRPr lang="zh-CN" altLang="en-US" sz="2200" dirty="0">
              <a:latin typeface="Times New Roman" panose="02020603050405020304" pitchFamily="18" charset="0"/>
              <a:ea typeface="黑体" panose="02010609060101010101" pitchFamily="49" charset="-122"/>
              <a:cs typeface="Times New Roman" panose="02020603050405020304" pitchFamily="18" charset="0"/>
            </a:endParaRPr>
          </a:p>
          <a:p>
            <a:pPr marL="0" indent="0" algn="just">
              <a:lnSpc>
                <a:spcPct val="150000"/>
              </a:lnSpc>
              <a:spcBef>
                <a:spcPts val="0"/>
              </a:spcBef>
              <a:buNone/>
            </a:pPr>
            <a:r>
              <a:rPr lang="zh-CN" altLang="en-US" sz="2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for (</a:t>
            </a:r>
            <a:r>
              <a:rPr lang="en-US" altLang="zh-CN" sz="2200"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=1,i&lt;=</a:t>
            </a:r>
            <a:r>
              <a:rPr lang="en-US" altLang="zh-CN" sz="2200" dirty="0" err="1">
                <a:latin typeface="Times New Roman" panose="02020603050405020304" pitchFamily="18" charset="0"/>
                <a:ea typeface="黑体" panose="02010609060101010101" pitchFamily="49" charset="-122"/>
                <a:cs typeface="Times New Roman" panose="02020603050405020304" pitchFamily="18" charset="0"/>
              </a:rPr>
              <a:t>k,i</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t>
            </a:r>
          </a:p>
          <a:p>
            <a:pPr marL="0" indent="0" algn="just">
              <a:lnSpc>
                <a:spcPct val="150000"/>
              </a:lnSpc>
              <a:spcBef>
                <a:spcPts val="0"/>
              </a:spcBef>
              <a:buNone/>
            </a:pP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200" dirty="0" err="1">
                <a:latin typeface="Times New Roman" panose="02020603050405020304" pitchFamily="18" charset="0"/>
                <a:ea typeface="黑体" panose="02010609060101010101" pitchFamily="49" charset="-122"/>
                <a:cs typeface="Times New Roman" panose="02020603050405020304" pitchFamily="18" charset="0"/>
              </a:rPr>
              <a:t>yi</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=divide-and-conquer(Pi);  //</a:t>
            </a:r>
            <a:r>
              <a:rPr lang="zh-CN" altLang="en-US" sz="2200" dirty="0">
                <a:solidFill>
                  <a:srgbClr val="0000FF"/>
                </a:solidFill>
                <a:latin typeface="Times New Roman" panose="02020603050405020304" pitchFamily="18" charset="0"/>
                <a:ea typeface="黑体" panose="02010609060101010101" pitchFamily="49" charset="-122"/>
                <a:cs typeface="Times New Roman" panose="02020603050405020304" pitchFamily="18" charset="0"/>
              </a:rPr>
              <a:t>Recursively solving each subproblem</a:t>
            </a:r>
            <a:endParaRPr lang="zh-CN" altLang="en-US" sz="2200" dirty="0">
              <a:latin typeface="Times New Roman" panose="02020603050405020304" pitchFamily="18" charset="0"/>
              <a:ea typeface="黑体" panose="02010609060101010101" pitchFamily="49" charset="-122"/>
              <a:cs typeface="Times New Roman" panose="02020603050405020304" pitchFamily="18" charset="0"/>
            </a:endParaRPr>
          </a:p>
          <a:p>
            <a:pPr marL="0" indent="0" algn="just">
              <a:lnSpc>
                <a:spcPct val="150000"/>
              </a:lnSpc>
              <a:spcBef>
                <a:spcPts val="0"/>
              </a:spcBef>
              <a:buNone/>
            </a:pPr>
            <a:r>
              <a:rPr lang="zh-CN" altLang="en-US" sz="2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return merge(y1,...,</a:t>
            </a:r>
            <a:r>
              <a:rPr lang="en-US" altLang="zh-CN" sz="2200" dirty="0" err="1">
                <a:latin typeface="Times New Roman" panose="02020603050405020304" pitchFamily="18" charset="0"/>
                <a:ea typeface="黑体" panose="02010609060101010101" pitchFamily="49" charset="-122"/>
                <a:cs typeface="Times New Roman" panose="02020603050405020304" pitchFamily="18" charset="0"/>
              </a:rPr>
              <a:t>yk</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  //</a:t>
            </a:r>
            <a:r>
              <a:rPr lang="zh-CN" altLang="en-US" sz="2200" dirty="0">
                <a:solidFill>
                  <a:srgbClr val="0000FF"/>
                </a:solidFill>
                <a:latin typeface="Times New Roman" panose="02020603050405020304" pitchFamily="18" charset="0"/>
                <a:ea typeface="黑体" panose="02010609060101010101" pitchFamily="49" charset="-122"/>
                <a:cs typeface="Times New Roman" panose="02020603050405020304" pitchFamily="18" charset="0"/>
              </a:rPr>
              <a:t>The solution of each subproblem is merged into the solution of the </a:t>
            </a:r>
            <a:r>
              <a:rPr lang="en-US" altLang="zh-CN" sz="2200" dirty="0">
                <a:solidFill>
                  <a:srgbClr val="0000FF"/>
                </a:solidFill>
                <a:latin typeface="Times New Roman" panose="02020603050405020304" pitchFamily="18" charset="0"/>
                <a:ea typeface="黑体" panose="02010609060101010101" pitchFamily="49" charset="-122"/>
                <a:cs typeface="Times New Roman" panose="02020603050405020304" pitchFamily="18" charset="0"/>
              </a:rPr>
              <a:t>   									</a:t>
            </a:r>
            <a:r>
              <a:rPr lang="zh-CN" altLang="en-US" sz="2200" dirty="0">
                <a:solidFill>
                  <a:srgbClr val="0000FF"/>
                </a:solidFill>
                <a:latin typeface="Times New Roman" panose="02020603050405020304" pitchFamily="18" charset="0"/>
                <a:ea typeface="黑体" panose="02010609060101010101" pitchFamily="49" charset="-122"/>
                <a:cs typeface="Times New Roman" panose="02020603050405020304" pitchFamily="18" charset="0"/>
              </a:rPr>
              <a:t>original problem</a:t>
            </a:r>
            <a:endParaRPr lang="zh-CN" altLang="en-US" sz="2200" dirty="0">
              <a:latin typeface="Times New Roman" panose="02020603050405020304" pitchFamily="18" charset="0"/>
              <a:ea typeface="黑体" panose="02010609060101010101" pitchFamily="49" charset="-122"/>
              <a:cs typeface="Times New Roman" panose="02020603050405020304" pitchFamily="18" charset="0"/>
            </a:endParaRPr>
          </a:p>
          <a:p>
            <a:pPr marL="0" indent="0" algn="just">
              <a:lnSpc>
                <a:spcPct val="150000"/>
              </a:lnSpc>
              <a:spcBef>
                <a:spcPts val="0"/>
              </a:spcBef>
              <a:buNone/>
            </a:pPr>
            <a:r>
              <a:rPr lang="zh-CN" altLang="en-US" sz="22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a:t>
            </a:r>
          </a:p>
          <a:p>
            <a:pPr marL="0" indent="0" algn="just">
              <a:lnSpc>
                <a:spcPct val="150000"/>
              </a:lnSpc>
              <a:spcBef>
                <a:spcPts val="0"/>
              </a:spcBef>
              <a:buNone/>
            </a:pPr>
            <a:endParaRPr lang="en-US" altLang="zh-CN" dirty="0">
              <a:latin typeface="黑体" panose="02010609060101010101" pitchFamily="49" charset="-122"/>
              <a:ea typeface="黑体" panose="02010609060101010101" pitchFamily="49" charset="-122"/>
            </a:endParaRPr>
          </a:p>
        </p:txBody>
      </p:sp>
      <p:sp>
        <p:nvSpPr>
          <p:cNvPr id="10" name="标题 1"/>
          <p:cNvSpPr>
            <a:spLocks noGrp="1"/>
          </p:cNvSpPr>
          <p:nvPr>
            <p:ph type="title"/>
          </p:nvPr>
        </p:nvSpPr>
        <p:spPr>
          <a:xfrm>
            <a:off x="266700" y="0"/>
            <a:ext cx="12498705" cy="720090"/>
          </a:xfrm>
        </p:spPr>
        <p:txBody>
          <a:bodyPr/>
          <a:lstStyle/>
          <a:p>
            <a:r>
              <a:rPr lang="zh-CN" altLang="en-US"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436116" y="850386"/>
            <a:ext cx="11132127" cy="5304557"/>
          </a:xfrm>
        </p:spPr>
        <p:txBody>
          <a:bodyPr>
            <a:normAutofit/>
          </a:bodyPr>
          <a:lstStyle/>
          <a:p>
            <a:pPr marL="0" indent="0" algn="just">
              <a:lnSpc>
                <a:spcPct val="150000"/>
              </a:lnSpc>
              <a:spcBef>
                <a:spcPts val="0"/>
              </a:spcBef>
              <a:buNone/>
            </a:pPr>
            <a:r>
              <a:rPr lang="en-US" altLang="zh-CN" dirty="0">
                <a:latin typeface="黑体" panose="02010609060101010101" pitchFamily="49" charset="-122"/>
                <a:ea typeface="黑体" panose="02010609060101010101" pitchFamily="49" charset="-122"/>
              </a:rPr>
              <a:t>2.2 </a:t>
            </a:r>
            <a:r>
              <a:rPr lang="zh-CN" altLang="en-US" dirty="0">
                <a:latin typeface="黑体" panose="02010609060101010101" pitchFamily="49" charset="-122"/>
                <a:ea typeface="黑体" panose="02010609060101010101" pitchFamily="49" charset="-122"/>
              </a:rPr>
              <a:t>Divide and conquer method</a:t>
            </a:r>
          </a:p>
          <a:p>
            <a:pPr marL="0" indent="0" algn="just">
              <a:lnSpc>
                <a:spcPct val="150000"/>
              </a:lnSpc>
              <a:spcBef>
                <a:spcPts val="0"/>
              </a:spcBef>
              <a:buNone/>
            </a:pPr>
            <a:endParaRPr lang="en-US" altLang="zh-CN" dirty="0">
              <a:latin typeface="黑体" panose="02010609060101010101" pitchFamily="49" charset="-122"/>
              <a:ea typeface="黑体" panose="02010609060101010101" pitchFamily="49" charset="-122"/>
            </a:endParaRPr>
          </a:p>
        </p:txBody>
      </p:sp>
      <p:sp>
        <p:nvSpPr>
          <p:cNvPr id="2" name="矩形 1"/>
          <p:cNvSpPr/>
          <p:nvPr/>
        </p:nvSpPr>
        <p:spPr>
          <a:xfrm>
            <a:off x="1188085" y="1755775"/>
            <a:ext cx="9628505" cy="3905043"/>
          </a:xfrm>
          <a:prstGeom prst="rect">
            <a:avLst/>
          </a:prstGeom>
          <a:solidFill>
            <a:srgbClr val="FFFF00"/>
          </a:solidFill>
        </p:spPr>
        <p:txBody>
          <a:bodyPr wrap="square">
            <a:spAutoFit/>
          </a:bodyPr>
          <a:lstStyle/>
          <a:p>
            <a:pPr algn="just">
              <a:lnSpc>
                <a:spcPct val="150000"/>
              </a:lnSpc>
            </a:pPr>
            <a:r>
              <a:rPr lang="zh-CN" altLang="en-US" sz="2400" dirty="0">
                <a:latin typeface="楷体_GB2312" pitchFamily="49" charset="-122"/>
                <a:ea typeface="楷体_GB2312" pitchFamily="49" charset="-122"/>
              </a:rPr>
              <a:t>From a lot of practice, people have found that when designing algorithms using divide and conquer, it is best to make the subproblems roughly the same size. It is effective to divide a problem into K subproblems of equal size. This practice of making the subproblems roughly equal in size comes from the idea of </a:t>
            </a:r>
            <a:r>
              <a:rPr lang="zh-CN" altLang="en-US" sz="2400" b="1" dirty="0">
                <a:latin typeface="楷体_GB2312" pitchFamily="49" charset="-122"/>
                <a:ea typeface="楷体_GB2312" pitchFamily="49" charset="-122"/>
              </a:rPr>
              <a:t>balancing the subproblems</a:t>
            </a:r>
            <a:r>
              <a:rPr lang="zh-CN" altLang="en-US" sz="2400" dirty="0">
                <a:latin typeface="楷体_GB2312" pitchFamily="49" charset="-122"/>
                <a:ea typeface="楷体_GB2312" pitchFamily="49" charset="-122"/>
              </a:rPr>
              <a:t>, which is almost always better than balancing the subproblems of different sizes.</a:t>
            </a:r>
          </a:p>
        </p:txBody>
      </p:sp>
      <p:sp>
        <p:nvSpPr>
          <p:cNvPr id="10" name="标题 1"/>
          <p:cNvSpPr>
            <a:spLocks noGrp="1"/>
          </p:cNvSpPr>
          <p:nvPr>
            <p:ph type="title"/>
          </p:nvPr>
        </p:nvSpPr>
        <p:spPr>
          <a:xfrm>
            <a:off x="266700" y="0"/>
            <a:ext cx="12498705" cy="720090"/>
          </a:xfrm>
        </p:spPr>
        <p:txBody>
          <a:bodyPr/>
          <a:lstStyle/>
          <a:p>
            <a:r>
              <a:rPr lang="zh-CN" altLang="en-US"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内容占位符 2"/>
              <p:cNvSpPr>
                <a:spLocks noGrp="1"/>
              </p:cNvSpPr>
              <p:nvPr>
                <p:ph idx="1"/>
              </p:nvPr>
            </p:nvSpPr>
            <p:spPr>
              <a:xfrm>
                <a:off x="267335" y="830580"/>
                <a:ext cx="11132185" cy="5890260"/>
              </a:xfrm>
            </p:spPr>
            <p:txBody>
              <a:bodyPr>
                <a:normAutofit/>
              </a:bodyPr>
              <a:lstStyle/>
              <a:p>
                <a:pPr marL="0" indent="0" algn="just">
                  <a:lnSpc>
                    <a:spcPct val="150000"/>
                  </a:lnSpc>
                  <a:spcBef>
                    <a:spcPts val="0"/>
                  </a:spcBef>
                  <a:buNone/>
                </a:pPr>
                <a:r>
                  <a:rPr lang="en-US" altLang="zh-CN" dirty="0">
                    <a:latin typeface="黑体" panose="02010609060101010101" pitchFamily="49" charset="-122"/>
                    <a:ea typeface="黑体" panose="02010609060101010101" pitchFamily="49" charset="-122"/>
                  </a:rPr>
                  <a:t>2.2 </a:t>
                </a:r>
                <a:r>
                  <a:rPr lang="zh-CN" altLang="en-US" dirty="0">
                    <a:sym typeface="+mn-ea"/>
                  </a:rPr>
                  <a:t>Divide and conquer method</a:t>
                </a:r>
                <a:endParaRPr lang="en-US" altLang="zh-CN" dirty="0">
                  <a:latin typeface="黑体" panose="02010609060101010101" pitchFamily="49" charset="-122"/>
                  <a:ea typeface="黑体" panose="02010609060101010101" pitchFamily="49" charset="-122"/>
                </a:endParaRPr>
              </a:p>
              <a:p>
                <a:pPr marL="0" indent="0" algn="just">
                  <a:lnSpc>
                    <a:spcPct val="150000"/>
                  </a:lnSpc>
                  <a:spcBef>
                    <a:spcPts val="0"/>
                  </a:spcBef>
                  <a:buNone/>
                </a:pP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Time complexity</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 analysis</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a:t>
                </a:r>
              </a:p>
              <a:p>
                <a:pPr algn="just">
                  <a:lnSpc>
                    <a:spcPct val="150000"/>
                  </a:lnSpc>
                  <a:spcBef>
                    <a:spcPts val="0"/>
                  </a:spcBef>
                </a:pP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Suppose we have a problem of size </a:t>
                </a:r>
                <a:r>
                  <a:rPr lang="en-US" altLang="zh-CN" sz="2400" i="1" dirty="0">
                    <a:latin typeface="Times New Roman Italic" panose="02020603050405020304" charset="0"/>
                    <a:ea typeface="黑体" panose="02010609060101010101" pitchFamily="49" charset="-122"/>
                    <a:cs typeface="Times New Roman Italic" panose="02020603050405020304" charset="0"/>
                  </a:rPr>
                  <a:t>n</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 and the time function is </a:t>
                </a:r>
                <a:r>
                  <a:rPr lang="zh-CN" altLang="en-US" sz="2400" i="1" dirty="0">
                    <a:latin typeface="Times New Roman Italic" panose="02020603050405020304" charset="0"/>
                    <a:ea typeface="黑体" panose="02010609060101010101" pitchFamily="49" charset="-122"/>
                    <a:cs typeface="Times New Roman Italic" panose="02020603050405020304" charset="0"/>
                  </a:rPr>
                  <a:t>T(n)</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a:t>
                </a:r>
              </a:p>
              <a:p>
                <a:pPr algn="just">
                  <a:lnSpc>
                    <a:spcPct val="150000"/>
                  </a:lnSpc>
                  <a:spcBef>
                    <a:spcPts val="0"/>
                  </a:spcBef>
                </a:pP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Divided into </a:t>
                </a:r>
                <a:r>
                  <a:rPr lang="zh-CN" altLang="en-US" sz="2400" i="1" dirty="0">
                    <a:latin typeface="Times New Roman Italic" panose="02020603050405020304" charset="0"/>
                    <a:ea typeface="黑体" panose="02010609060101010101" pitchFamily="49" charset="-122"/>
                    <a:cs typeface="Times New Roman Italic" panose="02020603050405020304" charset="0"/>
                  </a:rPr>
                  <a:t>k</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 problems, the size of each problem is </a:t>
                </a:r>
                <a:r>
                  <a:rPr lang="en-US" altLang="zh-CN" sz="2400" i="1" dirty="0">
                    <a:latin typeface="Times New Roman Italic" panose="02020603050405020304" charset="0"/>
                    <a:ea typeface="黑体" panose="02010609060101010101" pitchFamily="49" charset="-122"/>
                    <a:cs typeface="Times New Roman Italic" panose="02020603050405020304" charset="0"/>
                  </a:rPr>
                  <a:t>n</a:t>
                </a:r>
                <a:r>
                  <a:rPr lang="zh-CN" altLang="en-US" sz="2400" i="1" dirty="0">
                    <a:latin typeface="Times New Roman Italic" panose="02020603050405020304" charset="0"/>
                    <a:ea typeface="黑体" panose="02010609060101010101" pitchFamily="49" charset="-122"/>
                    <a:cs typeface="Times New Roman Italic" panose="02020603050405020304" charset="0"/>
                  </a:rPr>
                  <a:t>/m</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 then the time function of each sub-problem is </a:t>
                </a:r>
                <a:r>
                  <a:rPr lang="zh-CN" altLang="en-US" sz="2400" i="1" dirty="0">
                    <a:latin typeface="Times New Roman Italic" panose="02020603050405020304" charset="0"/>
                    <a:ea typeface="黑体" panose="02010609060101010101" pitchFamily="49" charset="-122"/>
                    <a:cs typeface="Times New Roman Italic" panose="02020603050405020304" charset="0"/>
                  </a:rPr>
                  <a:t>T(n/m).</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a:p>
                <a:pPr algn="just">
                  <a:lnSpc>
                    <a:spcPct val="150000"/>
                  </a:lnSpc>
                  <a:spcBef>
                    <a:spcPts val="0"/>
                  </a:spcBef>
                </a:pP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The smallest subproblem is </a:t>
                </a:r>
                <a:r>
                  <a:rPr lang="zh-CN" altLang="en-US" sz="2400" i="1" dirty="0">
                    <a:latin typeface="Times New Roman Italic" panose="02020603050405020304" charset="0"/>
                    <a:ea typeface="黑体" panose="02010609060101010101" pitchFamily="49" charset="-122"/>
                    <a:cs typeface="Times New Roman Italic" panose="02020603050405020304" charset="0"/>
                  </a:rPr>
                  <a:t>n</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=1, and it takes 1 unit of time to solve a problem of size 1</a:t>
                </a:r>
              </a:p>
              <a:p>
                <a:pPr algn="just">
                  <a:lnSpc>
                    <a:spcPct val="150000"/>
                  </a:lnSpc>
                  <a:spcBef>
                    <a:spcPts val="0"/>
                  </a:spcBef>
                </a:pP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Merging the solution of the subproblem into the solution of the original problem requires </a:t>
                </a:r>
                <a14:m>
                  <m:oMath xmlns:m="http://schemas.openxmlformats.org/officeDocument/2006/math">
                    <m:r>
                      <a:rPr lang="en-US" altLang="zh-CN" sz="2400" dirty="0">
                        <a:latin typeface="Cambria Math" panose="02040503050406030204" pitchFamily="18" charset="0"/>
                        <a:ea typeface="黑体" panose="02010609060101010101" pitchFamily="49" charset="-122"/>
                        <a:cs typeface="DejaVu Math TeX Gyre" panose="02000503000000000000" charset="0"/>
                      </a:rPr>
                      <m:t>𝑓</m:t>
                    </m:r>
                    <m:r>
                      <a:rPr lang="en-US" altLang="zh-CN" sz="2400" dirty="0">
                        <a:latin typeface="Cambria Math" panose="02040503050406030204" pitchFamily="18" charset="0"/>
                        <a:ea typeface="黑体" panose="02010609060101010101" pitchFamily="49" charset="-122"/>
                        <a:cs typeface="DejaVu Math TeX Gyre" panose="02000503000000000000" charset="0"/>
                      </a:rPr>
                      <m:t>(</m:t>
                    </m:r>
                    <m:r>
                      <a:rPr lang="en-US" altLang="zh-CN" sz="2400" dirty="0">
                        <a:latin typeface="Cambria Math" panose="02040503050406030204" pitchFamily="18" charset="0"/>
                        <a:ea typeface="黑体" panose="02010609060101010101" pitchFamily="49" charset="-122"/>
                        <a:cs typeface="DejaVu Math TeX Gyre" panose="02000503000000000000" charset="0"/>
                      </a:rPr>
                      <m:t>𝑛</m:t>
                    </m:r>
                    <m:r>
                      <a:rPr lang="en-US" altLang="zh-CN" sz="2400" dirty="0">
                        <a:latin typeface="Cambria Math" panose="02040503050406030204" pitchFamily="18" charset="0"/>
                        <a:ea typeface="黑体" panose="02010609060101010101" pitchFamily="49" charset="-122"/>
                        <a:cs typeface="DejaVu Math TeX Gyre" panose="02000503000000000000" charset="0"/>
                      </a:rPr>
                      <m:t>)</m:t>
                    </m:r>
                    <m:r>
                      <a:rPr lang="en-US" altLang="zh-CN" sz="2400" i="1" dirty="0">
                        <a:latin typeface="Cambria Math" panose="02040503050406030204" pitchFamily="18" charset="0"/>
                        <a:ea typeface="黑体" panose="02010609060101010101" pitchFamily="49" charset="-122"/>
                        <a:cs typeface="DejaVu Math TeX Gyre" panose="02000503000000000000" charset="0"/>
                      </a:rPr>
                      <m:t>=</m:t>
                    </m:r>
                    <m:sSup>
                      <m:sSupPr>
                        <m:ctrlPr>
                          <a:rPr lang="en-US" altLang="zh-CN" sz="2400" i="1" dirty="0">
                            <a:latin typeface="Cambria Math" panose="02040503050406030204" pitchFamily="18" charset="0"/>
                            <a:ea typeface="黑体" panose="02010609060101010101" pitchFamily="49" charset="-122"/>
                            <a:cs typeface="DejaVu Math TeX Gyre" panose="02000503000000000000" charset="0"/>
                          </a:rPr>
                        </m:ctrlPr>
                      </m:sSupPr>
                      <m:e>
                        <m:r>
                          <a:rPr lang="en-US" altLang="zh-CN" sz="2400" i="1" dirty="0">
                            <a:latin typeface="Cambria Math" panose="02040503050406030204" pitchFamily="18" charset="0"/>
                            <a:ea typeface="黑体" panose="02010609060101010101" pitchFamily="49" charset="-122"/>
                            <a:cs typeface="DejaVu Math TeX Gyre" panose="02000503000000000000" charset="0"/>
                          </a:rPr>
                          <m:t>𝑛</m:t>
                        </m:r>
                      </m:e>
                      <m:sup>
                        <m:r>
                          <a:rPr lang="en-US" altLang="zh-CN" sz="2400" i="1" dirty="0">
                            <a:latin typeface="Cambria Math" panose="02040503050406030204" pitchFamily="18" charset="0"/>
                            <a:ea typeface="黑体" panose="02010609060101010101" pitchFamily="49" charset="-122"/>
                            <a:cs typeface="DejaVu Math TeX Gyre" panose="02000503000000000000" charset="0"/>
                          </a:rPr>
                          <m:t>𝑑</m:t>
                        </m:r>
                      </m:sup>
                    </m:sSup>
                  </m:oMath>
                </a14:m>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 time units</a:t>
                </a:r>
              </a:p>
              <a:p>
                <a:pPr algn="just">
                  <a:lnSpc>
                    <a:spcPct val="150000"/>
                  </a:lnSpc>
                  <a:spcBef>
                    <a:spcPts val="0"/>
                  </a:spcBef>
                  <a:buNone/>
                </a:pP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p:txBody>
          </p:sp>
        </mc:Choice>
        <mc:Fallback xmlns="">
          <p:sp>
            <p:nvSpPr>
              <p:cNvPr id="5" name="内容占位符 2"/>
              <p:cNvSpPr>
                <a:spLocks noRot="1" noChangeAspect="1" noMove="1" noResize="1" noEditPoints="1" noAdjustHandles="1" noChangeArrowheads="1" noChangeShapeType="1" noTextEdit="1"/>
              </p:cNvSpPr>
              <p:nvPr>
                <p:ph idx="1"/>
              </p:nvPr>
            </p:nvSpPr>
            <p:spPr>
              <a:xfrm>
                <a:off x="267335" y="830580"/>
                <a:ext cx="11132185" cy="5890260"/>
              </a:xfrm>
              <a:blipFill rotWithShape="1">
                <a:blip r:embed="rId3"/>
                <a:stretch>
                  <a:fillRect/>
                </a:stretch>
              </a:blipFill>
            </p:spPr>
            <p:txBody>
              <a:bodyPr/>
              <a:lstStyle/>
              <a:p>
                <a:r>
                  <a:rPr lang="en-US" altLang="en-US">
                    <a:noFill/>
                  </a:rPr>
                  <a:t> </a:t>
                </a:r>
              </a:p>
            </p:txBody>
          </p:sp>
        </mc:Fallback>
      </mc:AlternateContent>
      <p:sp>
        <p:nvSpPr>
          <p:cNvPr id="10" name="标题 1"/>
          <p:cNvSpPr>
            <a:spLocks noGrp="1"/>
          </p:cNvSpPr>
          <p:nvPr>
            <p:ph type="title"/>
          </p:nvPr>
        </p:nvSpPr>
        <p:spPr>
          <a:xfrm>
            <a:off x="266700" y="0"/>
            <a:ext cx="12498705" cy="720090"/>
          </a:xfrm>
        </p:spPr>
        <p:txBody>
          <a:bodyPr/>
          <a:lstStyle/>
          <a:p>
            <a:r>
              <a:rPr lang="zh-CN" altLang="en-US" dirty="0">
                <a:latin typeface="黑体" panose="02010609060101010101" pitchFamily="49" charset="-122"/>
                <a:ea typeface="黑体" panose="02010609060101010101" pitchFamily="49" charset="-122"/>
              </a:rPr>
              <a:t>Chapter 2 Recursion and divide-and-conquer strategy</a:t>
            </a:r>
          </a:p>
        </p:txBody>
      </p:sp>
      <p:graphicFrame>
        <p:nvGraphicFramePr>
          <p:cNvPr id="6" name="Object 5"/>
          <p:cNvGraphicFramePr>
            <a:graphicFrameLocks noChangeAspect="1"/>
          </p:cNvGraphicFramePr>
          <p:nvPr/>
        </p:nvGraphicFramePr>
        <p:xfrm>
          <a:off x="7059103" y="5256275"/>
          <a:ext cx="3598863" cy="842963"/>
        </p:xfrm>
        <a:graphic>
          <a:graphicData uri="http://schemas.openxmlformats.org/presentationml/2006/ole">
            <mc:AlternateContent xmlns:mc="http://schemas.openxmlformats.org/markup-compatibility/2006">
              <mc:Choice xmlns:v="urn:schemas-microsoft-com:vml" Requires="v">
                <p:oleObj name="Equation" r:id="rId4" imgW="1955800" imgH="457200" progId="Equation.DSMT4">
                  <p:embed/>
                </p:oleObj>
              </mc:Choice>
              <mc:Fallback>
                <p:oleObj name="Equation" r:id="rId4" imgW="1955800" imgH="457200"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59103" y="5256275"/>
                        <a:ext cx="3598863" cy="842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267151" y="830508"/>
            <a:ext cx="11132127" cy="5304557"/>
          </a:xfrm>
        </p:spPr>
        <p:txBody>
          <a:bodyPr>
            <a:normAutofit/>
          </a:bodyPr>
          <a:lstStyle/>
          <a:p>
            <a:pPr marL="0" indent="0" algn="just">
              <a:lnSpc>
                <a:spcPct val="150000"/>
              </a:lnSpc>
              <a:spcBef>
                <a:spcPts val="0"/>
              </a:spcBef>
              <a:buNone/>
            </a:pPr>
            <a:r>
              <a:rPr lang="en-US" altLang="zh-CN" dirty="0">
                <a:latin typeface="黑体" panose="02010609060101010101" pitchFamily="49" charset="-122"/>
                <a:ea typeface="黑体" panose="02010609060101010101" pitchFamily="49" charset="-122"/>
              </a:rPr>
              <a:t>2.2 </a:t>
            </a:r>
            <a:r>
              <a:rPr lang="zh-CN" altLang="en-US" dirty="0">
                <a:sym typeface="+mn-ea"/>
              </a:rPr>
              <a:t>Divide and conquer method</a:t>
            </a:r>
            <a:endParaRPr lang="en-US" altLang="zh-CN" dirty="0">
              <a:latin typeface="黑体" panose="02010609060101010101" pitchFamily="49" charset="-122"/>
              <a:ea typeface="黑体" panose="02010609060101010101" pitchFamily="49" charset="-122"/>
            </a:endParaRPr>
          </a:p>
          <a:p>
            <a:pPr marL="0" indent="0" algn="just">
              <a:lnSpc>
                <a:spcPct val="150000"/>
              </a:lnSpc>
              <a:spcBef>
                <a:spcPts val="0"/>
              </a:spcBef>
              <a:buNone/>
            </a:pPr>
            <a:r>
              <a:rPr sz="2800" b="1" dirty="0">
                <a:latin typeface="Times New Roman Bold" panose="02020603050405020304" charset="0"/>
                <a:ea typeface="黑体" panose="02010609060101010101" pitchFamily="49" charset="-122"/>
                <a:cs typeface="Times New Roman Bold" panose="02020603050405020304" charset="0"/>
              </a:rPr>
              <a:t>Recursion tree</a:t>
            </a:r>
          </a:p>
          <a:p>
            <a:pPr marL="0" indent="0" algn="just">
              <a:lnSpc>
                <a:spcPct val="150000"/>
              </a:lnSpc>
              <a:spcBef>
                <a:spcPts val="0"/>
              </a:spcBef>
              <a:buNone/>
            </a:pPr>
            <a:r>
              <a:rPr sz="2400" b="1" dirty="0">
                <a:latin typeface="Times New Roman Bold" panose="02020603050405020304" charset="0"/>
                <a:ea typeface="黑体" panose="02010609060101010101" pitchFamily="49" charset="-122"/>
                <a:cs typeface="Times New Roman Bold" panose="02020603050405020304" charset="0"/>
              </a:rPr>
              <a:t>Recursion tree</a:t>
            </a:r>
            <a:r>
              <a:rPr sz="2400" dirty="0">
                <a:latin typeface="Times New Roman" panose="02020603050405020304" pitchFamily="18" charset="0"/>
                <a:ea typeface="黑体" panose="02010609060101010101" pitchFamily="49" charset="-122"/>
                <a:cs typeface="Times New Roman" panose="02020603050405020304" pitchFamily="18" charset="0"/>
              </a:rPr>
              <a:t> is an image representation in the </a:t>
            </a:r>
            <a:r>
              <a:rPr sz="2400" b="1" dirty="0">
                <a:latin typeface="Times New Roman Bold" panose="02020603050405020304" charset="0"/>
                <a:ea typeface="黑体" panose="02010609060101010101" pitchFamily="49" charset="-122"/>
                <a:cs typeface="Times New Roman Bold" panose="02020603050405020304" charset="0"/>
              </a:rPr>
              <a:t>iterative process</a:t>
            </a:r>
            <a:r>
              <a:rPr sz="2400" dirty="0">
                <a:latin typeface="Times New Roman" panose="02020603050405020304" pitchFamily="18" charset="0"/>
                <a:ea typeface="黑体" panose="02010609060101010101" pitchFamily="49" charset="-122"/>
                <a:cs typeface="Times New Roman" panose="02020603050405020304" pitchFamily="18" charset="0"/>
              </a:rPr>
              <a:t>, which is often used to solve the recursive equation, and its solution representation is more concise and clear than the general iteration.</a:t>
            </a:r>
          </a:p>
          <a:p>
            <a:pPr marL="0" indent="0" algn="just">
              <a:lnSpc>
                <a:spcPct val="150000"/>
              </a:lnSpc>
              <a:spcBef>
                <a:spcPts val="0"/>
              </a:spcBef>
              <a:buNone/>
            </a:pPr>
            <a:r>
              <a:rPr sz="2400" b="1" dirty="0">
                <a:latin typeface="Times New Roman Bold" panose="02020603050405020304" charset="0"/>
                <a:ea typeface="黑体" panose="02010609060101010101" pitchFamily="49" charset="-122"/>
                <a:cs typeface="Times New Roman Bold" panose="02020603050405020304" charset="0"/>
              </a:rPr>
              <a:t>Iteration</a:t>
            </a:r>
            <a:r>
              <a:rPr lang="en-US" sz="2400" b="1" dirty="0">
                <a:latin typeface="Times New Roman Bold" panose="02020603050405020304" charset="0"/>
                <a:ea typeface="黑体" panose="02010609060101010101" pitchFamily="49" charset="-122"/>
                <a:cs typeface="Times New Roman Bold" panose="02020603050405020304" charset="0"/>
              </a:rPr>
              <a:t>:</a:t>
            </a:r>
            <a:r>
              <a:rPr sz="2400" dirty="0">
                <a:latin typeface="Times New Roman" panose="02020603050405020304" pitchFamily="18" charset="0"/>
                <a:ea typeface="黑体" panose="02010609060101010101" pitchFamily="49" charset="-122"/>
                <a:cs typeface="Times New Roman" panose="02020603050405020304" pitchFamily="18" charset="0"/>
              </a:rPr>
              <a:t> The process of repeatedly performing a series of operations to obtain the following quantities in turn. Each result of this process is obtained by applying the same procedure to the previous result.</a:t>
            </a:r>
          </a:p>
          <a:p>
            <a:pPr marL="0" indent="0" algn="just">
              <a:lnSpc>
                <a:spcPct val="150000"/>
              </a:lnSpc>
              <a:spcBef>
                <a:spcPts val="0"/>
              </a:spcBef>
              <a:buNone/>
            </a:pPr>
            <a:endParaRPr sz="24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0" name="标题 1"/>
          <p:cNvSpPr>
            <a:spLocks noGrp="1"/>
          </p:cNvSpPr>
          <p:nvPr>
            <p:ph type="title"/>
          </p:nvPr>
        </p:nvSpPr>
        <p:spPr>
          <a:xfrm>
            <a:off x="266700" y="0"/>
            <a:ext cx="12498705" cy="720090"/>
          </a:xfrm>
        </p:spPr>
        <p:txBody>
          <a:bodyPr/>
          <a:lstStyle/>
          <a:p>
            <a:r>
              <a:rPr lang="zh-CN" altLang="en-US" dirty="0">
                <a:latin typeface="黑体" panose="02010609060101010101" pitchFamily="49" charset="-122"/>
                <a:ea typeface="黑体" panose="02010609060101010101" pitchFamily="49" charset="-122"/>
              </a:rPr>
              <a:t>Chapter 2 Recursion and divide-and-conquer strategy</a:t>
            </a:r>
          </a:p>
        </p:txBody>
      </p:sp>
      <p:sp>
        <p:nvSpPr>
          <p:cNvPr id="2" name="文本框 1">
            <a:extLst>
              <a:ext uri="{FF2B5EF4-FFF2-40B4-BE49-F238E27FC236}">
                <a16:creationId xmlns:a16="http://schemas.microsoft.com/office/drawing/2014/main" id="{5B111432-5AB4-18BB-7145-CC7EAC25C267}"/>
              </a:ext>
            </a:extLst>
          </p:cNvPr>
          <p:cNvSpPr txBox="1"/>
          <p:nvPr/>
        </p:nvSpPr>
        <p:spPr>
          <a:xfrm>
            <a:off x="6844352" y="2578191"/>
            <a:ext cx="1119117" cy="369332"/>
          </a:xfrm>
          <a:prstGeom prst="rect">
            <a:avLst/>
          </a:prstGeom>
          <a:noFill/>
        </p:spPr>
        <p:txBody>
          <a:bodyPr wrap="square" rtlCol="0">
            <a:spAutoFit/>
          </a:bodyPr>
          <a:lstStyle/>
          <a:p>
            <a:r>
              <a:rPr lang="zh-CN" altLang="en-US" b="1" dirty="0">
                <a:solidFill>
                  <a:srgbClr val="FF0000"/>
                </a:solidFill>
                <a:latin typeface="等线" panose="02010600030101010101" pitchFamily="2" charset="-122"/>
                <a:ea typeface="等线" panose="02010600030101010101" pitchFamily="2" charset="-122"/>
                <a:cs typeface="Times New Roman" panose="02020603050405020304" pitchFamily="18" charset="0"/>
              </a:rPr>
              <a:t>迭代过程</a:t>
            </a:r>
            <a:endParaRPr lang="zh-CN" altLang="en-US" b="1" dirty="0">
              <a:solidFill>
                <a:srgbClr val="FF0000"/>
              </a:solidFill>
              <a:latin typeface="等线" panose="02010600030101010101" pitchFamily="2" charset="-122"/>
              <a:ea typeface="等线" panose="02010600030101010101" pitchFamily="2"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267151" y="830508"/>
            <a:ext cx="11132127" cy="5304557"/>
          </a:xfrm>
        </p:spPr>
        <p:txBody>
          <a:bodyPr>
            <a:normAutofit/>
          </a:bodyPr>
          <a:lstStyle/>
          <a:p>
            <a:pPr marL="0" indent="0" algn="just">
              <a:lnSpc>
                <a:spcPct val="150000"/>
              </a:lnSpc>
              <a:spcBef>
                <a:spcPts val="0"/>
              </a:spcBef>
              <a:buNone/>
            </a:pPr>
            <a:r>
              <a:rPr lang="en-US" altLang="zh-CN" dirty="0">
                <a:latin typeface="黑体" panose="02010609060101010101" pitchFamily="49" charset="-122"/>
                <a:ea typeface="黑体" panose="02010609060101010101" pitchFamily="49" charset="-122"/>
              </a:rPr>
              <a:t>2.2 </a:t>
            </a:r>
            <a:r>
              <a:rPr lang="zh-CN" altLang="en-US" dirty="0">
                <a:sym typeface="+mn-ea"/>
              </a:rPr>
              <a:t>Divide and conquer method</a:t>
            </a:r>
            <a:endParaRPr lang="en-US" altLang="zh-CN" dirty="0">
              <a:latin typeface="黑体" panose="02010609060101010101" pitchFamily="49" charset="-122"/>
              <a:ea typeface="黑体" panose="02010609060101010101" pitchFamily="49" charset="-122"/>
            </a:endParaRPr>
          </a:p>
          <a:p>
            <a:pPr marL="0" indent="0" algn="just">
              <a:lnSpc>
                <a:spcPct val="150000"/>
              </a:lnSpc>
              <a:spcBef>
                <a:spcPts val="0"/>
              </a:spcBef>
              <a:buNone/>
            </a:pPr>
            <a:endParaRPr sz="24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0" name="标题 1"/>
          <p:cNvSpPr>
            <a:spLocks noGrp="1"/>
          </p:cNvSpPr>
          <p:nvPr>
            <p:ph type="title"/>
          </p:nvPr>
        </p:nvSpPr>
        <p:spPr>
          <a:xfrm>
            <a:off x="266700" y="0"/>
            <a:ext cx="12498705" cy="720090"/>
          </a:xfrm>
        </p:spPr>
        <p:txBody>
          <a:bodyPr/>
          <a:lstStyle/>
          <a:p>
            <a:r>
              <a:rPr lang="zh-CN" altLang="en-US" dirty="0">
                <a:latin typeface="黑体" panose="02010609060101010101" pitchFamily="49" charset="-122"/>
                <a:ea typeface="黑体" panose="02010609060101010101" pitchFamily="49" charset="-122"/>
              </a:rPr>
              <a:t>Chapter 2 Recursion and divide-and-conquer strategy</a:t>
            </a:r>
          </a:p>
        </p:txBody>
      </p:sp>
      <p:pic>
        <p:nvPicPr>
          <p:cNvPr id="2" name="Picture 1" descr="Screen Shot 2022-09-03 at 7.39.29 PM"/>
          <p:cNvPicPr>
            <a:picLocks noChangeAspect="1"/>
          </p:cNvPicPr>
          <p:nvPr/>
        </p:nvPicPr>
        <p:blipFill>
          <a:blip r:embed="rId3"/>
          <a:stretch>
            <a:fillRect/>
          </a:stretch>
        </p:blipFill>
        <p:spPr>
          <a:xfrm>
            <a:off x="1217295" y="1722120"/>
            <a:ext cx="9757410" cy="4040505"/>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266516" y="848923"/>
            <a:ext cx="11132127" cy="5304557"/>
          </a:xfrm>
        </p:spPr>
        <p:txBody>
          <a:bodyPr>
            <a:normAutofit/>
          </a:bodyPr>
          <a:lstStyle/>
          <a:p>
            <a:pPr marL="0" indent="0" algn="just">
              <a:lnSpc>
                <a:spcPct val="150000"/>
              </a:lnSpc>
              <a:spcBef>
                <a:spcPts val="0"/>
              </a:spcBef>
              <a:buNone/>
            </a:pPr>
            <a:r>
              <a:rPr lang="en-US" altLang="zh-CN" dirty="0">
                <a:latin typeface="黑体" panose="02010609060101010101" pitchFamily="49" charset="-122"/>
                <a:ea typeface="黑体" panose="02010609060101010101" pitchFamily="49" charset="-122"/>
              </a:rPr>
              <a:t>2.2 </a:t>
            </a:r>
            <a:r>
              <a:rPr lang="zh-CN" altLang="en-US" dirty="0">
                <a:sym typeface="+mn-ea"/>
              </a:rPr>
              <a:t>Divide and conquer method</a:t>
            </a:r>
          </a:p>
          <a:p>
            <a:pPr marL="0" indent="0" algn="just">
              <a:lnSpc>
                <a:spcPct val="150000"/>
              </a:lnSpc>
              <a:spcBef>
                <a:spcPts val="0"/>
              </a:spcBef>
              <a:buNone/>
            </a:pPr>
            <a:r>
              <a:rPr dirty="0">
                <a:sym typeface="+mn-ea"/>
              </a:rPr>
              <a:t>The main theorem:</a:t>
            </a:r>
          </a:p>
          <a:p>
            <a:pPr marL="0" indent="0" algn="just">
              <a:lnSpc>
                <a:spcPct val="150000"/>
              </a:lnSpc>
              <a:spcBef>
                <a:spcPts val="0"/>
              </a:spcBef>
              <a:buNone/>
            </a:pPr>
            <a:r>
              <a:rPr sz="2400" dirty="0">
                <a:sym typeface="+mn-ea"/>
              </a:rPr>
              <a:t>In the recursive formula </a:t>
            </a:r>
            <a:r>
              <a:rPr lang="en-US" sz="2400" dirty="0">
                <a:sym typeface="+mn-ea"/>
              </a:rPr>
              <a:t>                , </a:t>
            </a:r>
          </a:p>
        </p:txBody>
      </p:sp>
      <p:sp>
        <p:nvSpPr>
          <p:cNvPr id="10" name="标题 1"/>
          <p:cNvSpPr>
            <a:spLocks noGrp="1"/>
          </p:cNvSpPr>
          <p:nvPr>
            <p:ph type="title"/>
          </p:nvPr>
        </p:nvSpPr>
        <p:spPr>
          <a:xfrm>
            <a:off x="266700" y="0"/>
            <a:ext cx="12498705" cy="720090"/>
          </a:xfrm>
        </p:spPr>
        <p:txBody>
          <a:bodyPr/>
          <a:lstStyle/>
          <a:p>
            <a:r>
              <a:rPr lang="zh-CN" altLang="en-US" dirty="0">
                <a:latin typeface="黑体" panose="02010609060101010101" pitchFamily="49" charset="-122"/>
                <a:ea typeface="黑体" panose="02010609060101010101" pitchFamily="49" charset="-122"/>
              </a:rPr>
              <a:t>Chapter 2 Recursion and divide-and-conquer strategy</a:t>
            </a:r>
          </a:p>
        </p:txBody>
      </p:sp>
      <p:pic>
        <p:nvPicPr>
          <p:cNvPr id="2" name="Picture 1" descr="Screen Shot 2022-09-03 at 9.06.14 PM"/>
          <p:cNvPicPr>
            <a:picLocks noChangeAspect="1"/>
          </p:cNvPicPr>
          <p:nvPr/>
        </p:nvPicPr>
        <p:blipFill>
          <a:blip r:embed="rId3"/>
          <a:stretch>
            <a:fillRect/>
          </a:stretch>
        </p:blipFill>
        <p:spPr>
          <a:xfrm>
            <a:off x="4088130" y="2410460"/>
            <a:ext cx="2360930" cy="403860"/>
          </a:xfrm>
          <a:prstGeom prst="rect">
            <a:avLst/>
          </a:prstGeom>
        </p:spPr>
      </p:pic>
      <p:pic>
        <p:nvPicPr>
          <p:cNvPr id="4" name="Picture 3" descr="Screen Shot 2022-09-03 at 9.06.43 PM"/>
          <p:cNvPicPr>
            <a:picLocks noChangeAspect="1"/>
          </p:cNvPicPr>
          <p:nvPr/>
        </p:nvPicPr>
        <p:blipFill>
          <a:blip r:embed="rId4"/>
          <a:stretch>
            <a:fillRect/>
          </a:stretch>
        </p:blipFill>
        <p:spPr>
          <a:xfrm>
            <a:off x="6802120" y="2410460"/>
            <a:ext cx="1679575" cy="403860"/>
          </a:xfrm>
          <a:prstGeom prst="rect">
            <a:avLst/>
          </a:prstGeom>
        </p:spPr>
      </p:pic>
      <p:pic>
        <p:nvPicPr>
          <p:cNvPr id="6" name="Picture 5" descr="Screen Shot 2022-09-03 at 9.03.41 PM"/>
          <p:cNvPicPr>
            <a:picLocks noChangeAspect="1"/>
          </p:cNvPicPr>
          <p:nvPr/>
        </p:nvPicPr>
        <p:blipFill>
          <a:blip r:embed="rId5"/>
          <a:srcRect t="35621"/>
          <a:stretch>
            <a:fillRect/>
          </a:stretch>
        </p:blipFill>
        <p:spPr>
          <a:xfrm>
            <a:off x="2114550" y="3023235"/>
            <a:ext cx="7435850" cy="288861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algn="just">
              <a:lnSpc>
                <a:spcPct val="150000"/>
              </a:lnSpc>
              <a:spcBef>
                <a:spcPts val="0"/>
              </a:spcBef>
              <a:buFont typeface="Wingdings" panose="05000000000000000000" pitchFamily="2" charset="2"/>
              <a:buChar char="Ø"/>
            </a:pPr>
            <a:r>
              <a:rPr lang="zh-CN" altLang="en-US" sz="2400" dirty="0"/>
              <a:t>The large-scale problem is divided into K subproblems and solved separately. If the size of the subproblem is still not small enough, then it is divided into K subproblems, and so on recursively, until the size of the problem is small enough, it is easy to find the solution.</a:t>
            </a:r>
          </a:p>
        </p:txBody>
      </p:sp>
      <p:sp>
        <p:nvSpPr>
          <p:cNvPr id="4" name="矩形 3"/>
          <p:cNvSpPr/>
          <p:nvPr/>
        </p:nvSpPr>
        <p:spPr>
          <a:xfrm>
            <a:off x="1445895" y="3721100"/>
            <a:ext cx="1808480" cy="840105"/>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dirty="0">
                <a:latin typeface="黑体" panose="02010609060101010101" pitchFamily="49" charset="-122"/>
                <a:ea typeface="黑体" panose="02010609060101010101" pitchFamily="49" charset="-122"/>
              </a:rPr>
              <a:t>Large-scale problem F(n)</a:t>
            </a:r>
          </a:p>
        </p:txBody>
      </p:sp>
      <p:sp>
        <p:nvSpPr>
          <p:cNvPr id="5" name="箭头: 右 59"/>
          <p:cNvSpPr/>
          <p:nvPr/>
        </p:nvSpPr>
        <p:spPr>
          <a:xfrm>
            <a:off x="3373963" y="4088723"/>
            <a:ext cx="716346" cy="233941"/>
          </a:xfrm>
          <a:prstGeom prst="rightArrow">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205766" y="3720786"/>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7" name="矩形 6"/>
          <p:cNvSpPr/>
          <p:nvPr/>
        </p:nvSpPr>
        <p:spPr>
          <a:xfrm>
            <a:off x="4922111" y="3720786"/>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8" name="矩形 7"/>
          <p:cNvSpPr/>
          <p:nvPr/>
        </p:nvSpPr>
        <p:spPr>
          <a:xfrm>
            <a:off x="4205766" y="4110804"/>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9" name="矩形 8"/>
          <p:cNvSpPr/>
          <p:nvPr/>
        </p:nvSpPr>
        <p:spPr>
          <a:xfrm>
            <a:off x="4922111" y="4110804"/>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10" name="矩形 9"/>
          <p:cNvSpPr/>
          <p:nvPr/>
        </p:nvSpPr>
        <p:spPr>
          <a:xfrm>
            <a:off x="4922112" y="4492592"/>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11" name="矩形 10"/>
          <p:cNvSpPr/>
          <p:nvPr/>
        </p:nvSpPr>
        <p:spPr>
          <a:xfrm>
            <a:off x="4205766" y="4492592"/>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12" name="矩形 11"/>
          <p:cNvSpPr/>
          <p:nvPr/>
        </p:nvSpPr>
        <p:spPr>
          <a:xfrm>
            <a:off x="3938270" y="4852670"/>
            <a:ext cx="1948180" cy="411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dirty="0">
                <a:solidFill>
                  <a:schemeClr val="tx1"/>
                </a:solidFill>
                <a:latin typeface="黑体" panose="02010609060101010101" pitchFamily="49" charset="-122"/>
                <a:ea typeface="黑体" panose="02010609060101010101" pitchFamily="49" charset="-122"/>
              </a:rPr>
              <a:t>K subproblem</a:t>
            </a:r>
            <a:r>
              <a:rPr lang="en-US" dirty="0">
                <a:solidFill>
                  <a:schemeClr val="tx1"/>
                </a:solidFill>
                <a:latin typeface="黑体" panose="02010609060101010101" pitchFamily="49" charset="-122"/>
                <a:ea typeface="黑体" panose="02010609060101010101" pitchFamily="49" charset="-122"/>
              </a:rPr>
              <a:t>s</a:t>
            </a:r>
          </a:p>
        </p:txBody>
      </p:sp>
      <p:sp>
        <p:nvSpPr>
          <p:cNvPr id="13" name="箭头: 右 67"/>
          <p:cNvSpPr/>
          <p:nvPr/>
        </p:nvSpPr>
        <p:spPr>
          <a:xfrm>
            <a:off x="5668691" y="4110805"/>
            <a:ext cx="716346" cy="233941"/>
          </a:xfrm>
          <a:prstGeom prst="rightArrow">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6518951" y="3684274"/>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15" name="矩形 14"/>
          <p:cNvSpPr/>
          <p:nvPr/>
        </p:nvSpPr>
        <p:spPr>
          <a:xfrm>
            <a:off x="6980770" y="3684274"/>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16" name="矩形 15"/>
          <p:cNvSpPr/>
          <p:nvPr/>
        </p:nvSpPr>
        <p:spPr>
          <a:xfrm>
            <a:off x="7442589" y="3678430"/>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17" name="矩形 16"/>
          <p:cNvSpPr/>
          <p:nvPr/>
        </p:nvSpPr>
        <p:spPr>
          <a:xfrm>
            <a:off x="7904408" y="3669192"/>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18" name="矩形 17"/>
          <p:cNvSpPr/>
          <p:nvPr/>
        </p:nvSpPr>
        <p:spPr>
          <a:xfrm>
            <a:off x="6518951" y="4018083"/>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19" name="矩形 18"/>
          <p:cNvSpPr/>
          <p:nvPr/>
        </p:nvSpPr>
        <p:spPr>
          <a:xfrm>
            <a:off x="6980770" y="4018083"/>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20" name="矩形 19"/>
          <p:cNvSpPr/>
          <p:nvPr/>
        </p:nvSpPr>
        <p:spPr>
          <a:xfrm>
            <a:off x="7442589" y="4012239"/>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21" name="矩形 20"/>
          <p:cNvSpPr/>
          <p:nvPr/>
        </p:nvSpPr>
        <p:spPr>
          <a:xfrm>
            <a:off x="7904408" y="4003001"/>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22" name="矩形 21"/>
          <p:cNvSpPr/>
          <p:nvPr/>
        </p:nvSpPr>
        <p:spPr>
          <a:xfrm>
            <a:off x="6518951" y="4315520"/>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23" name="矩形 22"/>
          <p:cNvSpPr/>
          <p:nvPr/>
        </p:nvSpPr>
        <p:spPr>
          <a:xfrm>
            <a:off x="6980770" y="4315520"/>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24" name="矩形 23"/>
          <p:cNvSpPr/>
          <p:nvPr/>
        </p:nvSpPr>
        <p:spPr>
          <a:xfrm>
            <a:off x="7442589" y="4309676"/>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25" name="矩形 24"/>
          <p:cNvSpPr/>
          <p:nvPr/>
        </p:nvSpPr>
        <p:spPr>
          <a:xfrm>
            <a:off x="7904408" y="4300438"/>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26" name="矩形 25"/>
          <p:cNvSpPr/>
          <p:nvPr/>
        </p:nvSpPr>
        <p:spPr>
          <a:xfrm>
            <a:off x="6518951" y="4607113"/>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27" name="矩形 26"/>
          <p:cNvSpPr/>
          <p:nvPr/>
        </p:nvSpPr>
        <p:spPr>
          <a:xfrm>
            <a:off x="6980770" y="4607113"/>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28" name="矩形 27"/>
          <p:cNvSpPr/>
          <p:nvPr/>
        </p:nvSpPr>
        <p:spPr>
          <a:xfrm>
            <a:off x="7442589" y="4601269"/>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29" name="矩形 28"/>
          <p:cNvSpPr/>
          <p:nvPr/>
        </p:nvSpPr>
        <p:spPr>
          <a:xfrm>
            <a:off x="7904408" y="4592031"/>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30" name="箭头: 右 84"/>
          <p:cNvSpPr/>
          <p:nvPr/>
        </p:nvSpPr>
        <p:spPr>
          <a:xfrm>
            <a:off x="8455490" y="4075045"/>
            <a:ext cx="716346" cy="233941"/>
          </a:xfrm>
          <a:prstGeom prst="rightArrow">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矩形 30"/>
          <p:cNvSpPr/>
          <p:nvPr/>
        </p:nvSpPr>
        <p:spPr>
          <a:xfrm>
            <a:off x="9022080" y="3963035"/>
            <a:ext cx="2353945" cy="5226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tx1"/>
                </a:solidFill>
                <a:latin typeface="黑体" panose="02010609060101010101" pitchFamily="49" charset="-122"/>
                <a:ea typeface="黑体" panose="02010609060101010101" pitchFamily="49" charset="-122"/>
              </a:rPr>
              <a:t>Until it's easy to solve</a:t>
            </a:r>
          </a:p>
        </p:txBody>
      </p:sp>
      <p:sp>
        <p:nvSpPr>
          <p:cNvPr id="32" name="矩形 31"/>
          <p:cNvSpPr/>
          <p:nvPr/>
        </p:nvSpPr>
        <p:spPr>
          <a:xfrm>
            <a:off x="6385037" y="4829132"/>
            <a:ext cx="1808255" cy="4115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dirty="0">
                <a:solidFill>
                  <a:schemeClr val="tx1"/>
                </a:solidFill>
                <a:latin typeface="黑体" panose="02010609060101010101" pitchFamily="49" charset="-122"/>
                <a:ea typeface="黑体" panose="02010609060101010101" pitchFamily="49" charset="-122"/>
              </a:rPr>
              <a:t>K times K subproblems</a:t>
            </a:r>
          </a:p>
        </p:txBody>
      </p:sp>
      <p:sp>
        <p:nvSpPr>
          <p:cNvPr id="33"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algn="just">
              <a:lnSpc>
                <a:spcPct val="150000"/>
              </a:lnSpc>
              <a:spcBef>
                <a:spcPts val="0"/>
              </a:spcBef>
              <a:buFont typeface="Wingdings" panose="05000000000000000000" pitchFamily="2" charset="2"/>
              <a:buChar char="Ø"/>
            </a:pPr>
            <a:r>
              <a:rPr lang="zh-CN" altLang="en-US" sz="2400" dirty="0"/>
              <a:t>The solution of the small scale problem is merged into the solution of a larger scale problem, and the solution of the original problem is gradually found.</a:t>
            </a:r>
          </a:p>
        </p:txBody>
      </p:sp>
      <p:sp>
        <p:nvSpPr>
          <p:cNvPr id="34" name="矩形 33"/>
          <p:cNvSpPr/>
          <p:nvPr/>
        </p:nvSpPr>
        <p:spPr>
          <a:xfrm>
            <a:off x="5369614" y="2771063"/>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35" name="矩形 34"/>
          <p:cNvSpPr/>
          <p:nvPr/>
        </p:nvSpPr>
        <p:spPr>
          <a:xfrm>
            <a:off x="6085959" y="2771063"/>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36" name="矩形 35"/>
          <p:cNvSpPr/>
          <p:nvPr/>
        </p:nvSpPr>
        <p:spPr>
          <a:xfrm>
            <a:off x="5369614" y="3161081"/>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37" name="矩形 36"/>
          <p:cNvSpPr/>
          <p:nvPr/>
        </p:nvSpPr>
        <p:spPr>
          <a:xfrm>
            <a:off x="6085959" y="3161081"/>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38" name="矩形 37"/>
          <p:cNvSpPr/>
          <p:nvPr/>
        </p:nvSpPr>
        <p:spPr>
          <a:xfrm>
            <a:off x="6085960" y="3542869"/>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39" name="矩形 38"/>
          <p:cNvSpPr/>
          <p:nvPr/>
        </p:nvSpPr>
        <p:spPr>
          <a:xfrm>
            <a:off x="5369614" y="3542869"/>
            <a:ext cx="553671" cy="297297"/>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40" name="箭头: 右 95"/>
          <p:cNvSpPr/>
          <p:nvPr/>
        </p:nvSpPr>
        <p:spPr>
          <a:xfrm rot="10800000">
            <a:off x="6832539" y="3161082"/>
            <a:ext cx="716346" cy="233941"/>
          </a:xfrm>
          <a:prstGeom prst="rightArrow">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矩形 40"/>
          <p:cNvSpPr/>
          <p:nvPr/>
        </p:nvSpPr>
        <p:spPr>
          <a:xfrm>
            <a:off x="7682799" y="2734551"/>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42" name="矩形 41"/>
          <p:cNvSpPr/>
          <p:nvPr/>
        </p:nvSpPr>
        <p:spPr>
          <a:xfrm>
            <a:off x="8144618" y="2734551"/>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43" name="矩形 42"/>
          <p:cNvSpPr/>
          <p:nvPr/>
        </p:nvSpPr>
        <p:spPr>
          <a:xfrm>
            <a:off x="8606437" y="2728707"/>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44" name="矩形 43"/>
          <p:cNvSpPr/>
          <p:nvPr/>
        </p:nvSpPr>
        <p:spPr>
          <a:xfrm>
            <a:off x="9068256" y="2719469"/>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45" name="矩形 44"/>
          <p:cNvSpPr/>
          <p:nvPr/>
        </p:nvSpPr>
        <p:spPr>
          <a:xfrm>
            <a:off x="7682799" y="3068360"/>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46" name="矩形 45"/>
          <p:cNvSpPr/>
          <p:nvPr/>
        </p:nvSpPr>
        <p:spPr>
          <a:xfrm>
            <a:off x="8144618" y="3068360"/>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47" name="矩形 46"/>
          <p:cNvSpPr/>
          <p:nvPr/>
        </p:nvSpPr>
        <p:spPr>
          <a:xfrm>
            <a:off x="8606437" y="3062516"/>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48" name="矩形 47"/>
          <p:cNvSpPr/>
          <p:nvPr/>
        </p:nvSpPr>
        <p:spPr>
          <a:xfrm>
            <a:off x="9068256" y="3053278"/>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49" name="矩形 48"/>
          <p:cNvSpPr/>
          <p:nvPr/>
        </p:nvSpPr>
        <p:spPr>
          <a:xfrm>
            <a:off x="7682799" y="3365797"/>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50" name="矩形 49"/>
          <p:cNvSpPr/>
          <p:nvPr/>
        </p:nvSpPr>
        <p:spPr>
          <a:xfrm>
            <a:off x="8144618" y="3365797"/>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51" name="矩形 50"/>
          <p:cNvSpPr/>
          <p:nvPr/>
        </p:nvSpPr>
        <p:spPr>
          <a:xfrm>
            <a:off x="8606437" y="3359953"/>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52" name="矩形 51"/>
          <p:cNvSpPr/>
          <p:nvPr/>
        </p:nvSpPr>
        <p:spPr>
          <a:xfrm>
            <a:off x="9068256" y="3350715"/>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53" name="矩形 52"/>
          <p:cNvSpPr/>
          <p:nvPr/>
        </p:nvSpPr>
        <p:spPr>
          <a:xfrm>
            <a:off x="7682799" y="3657390"/>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54" name="矩形 53"/>
          <p:cNvSpPr/>
          <p:nvPr/>
        </p:nvSpPr>
        <p:spPr>
          <a:xfrm>
            <a:off x="8144618" y="3657390"/>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55" name="矩形 54"/>
          <p:cNvSpPr/>
          <p:nvPr/>
        </p:nvSpPr>
        <p:spPr>
          <a:xfrm>
            <a:off x="8606437" y="3651546"/>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56" name="矩形 55"/>
          <p:cNvSpPr/>
          <p:nvPr/>
        </p:nvSpPr>
        <p:spPr>
          <a:xfrm>
            <a:off x="9068256" y="3642308"/>
            <a:ext cx="327905" cy="185161"/>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黑体" panose="02010609060101010101" pitchFamily="49" charset="-122"/>
              <a:ea typeface="黑体" panose="02010609060101010101" pitchFamily="49" charset="-122"/>
            </a:endParaRPr>
          </a:p>
        </p:txBody>
      </p:sp>
      <p:sp>
        <p:nvSpPr>
          <p:cNvPr id="57" name="箭头: 右 112"/>
          <p:cNvSpPr/>
          <p:nvPr/>
        </p:nvSpPr>
        <p:spPr>
          <a:xfrm rot="10800000">
            <a:off x="4460360" y="3145858"/>
            <a:ext cx="716346" cy="233941"/>
          </a:xfrm>
          <a:prstGeom prst="rightArrow">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矩形 57"/>
          <p:cNvSpPr/>
          <p:nvPr/>
        </p:nvSpPr>
        <p:spPr>
          <a:xfrm>
            <a:off x="2503807" y="2949908"/>
            <a:ext cx="1808255" cy="665885"/>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dirty="0">
                <a:latin typeface="黑体" panose="02010609060101010101" pitchFamily="49" charset="-122"/>
                <a:ea typeface="黑体" panose="02010609060101010101" pitchFamily="49" charset="-122"/>
              </a:rPr>
              <a:t>Large-scale problem F(n)</a:t>
            </a:r>
          </a:p>
        </p:txBody>
      </p:sp>
      <p:sp>
        <p:nvSpPr>
          <p:cNvPr id="4"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87500" lnSpcReduction="20000"/>
          </a:bodyPr>
          <a:lstStyle/>
          <a:p>
            <a:pPr marL="0" indent="0" algn="just">
              <a:lnSpc>
                <a:spcPct val="150000"/>
              </a:lnSpc>
              <a:spcBef>
                <a:spcPts val="0"/>
              </a:spcBef>
              <a:buNone/>
            </a:pPr>
            <a:r>
              <a:rPr lang="en-US" altLang="zh-CN" sz="3200" dirty="0"/>
              <a:t>2.1 </a:t>
            </a:r>
            <a:r>
              <a:rPr sz="3200" dirty="0"/>
              <a:t>Recursion -- concept</a:t>
            </a:r>
          </a:p>
          <a:p>
            <a:pPr marL="0" indent="0" algn="just">
              <a:lnSpc>
                <a:spcPct val="150000"/>
              </a:lnSpc>
              <a:spcBef>
                <a:spcPts val="0"/>
              </a:spcBef>
              <a:buNone/>
            </a:pPr>
            <a:r>
              <a:rPr lang="zh-CN" altLang="en-US" sz="3200" dirty="0"/>
              <a:t>Algorithms that directly or indirectly call themselves are called </a:t>
            </a:r>
            <a:r>
              <a:rPr lang="zh-CN" altLang="en-US" sz="3200" dirty="0">
                <a:solidFill>
                  <a:srgbClr val="FF0000"/>
                </a:solidFill>
              </a:rPr>
              <a:t>recursive algorithms</a:t>
            </a:r>
            <a:r>
              <a:rPr lang="zh-CN" altLang="en-US" sz="3200" dirty="0"/>
              <a:t>. A function defined in terms of itself is called a </a:t>
            </a:r>
            <a:r>
              <a:rPr lang="zh-CN" altLang="en-US" sz="3200" dirty="0">
                <a:solidFill>
                  <a:srgbClr val="FF0000"/>
                </a:solidFill>
              </a:rPr>
              <a:t>recursive function</a:t>
            </a:r>
            <a:r>
              <a:rPr lang="zh-CN" altLang="en-US" sz="3200" dirty="0"/>
              <a:t>. Divide-and-conquer subproblems are often smaller patterns of the original problem, which facilitates the use of recursive techniques. Divide and conquer and recursion are like twin brothers, which are often used in algorithm design at the same time, resulting in many efficient algorithms.</a:t>
            </a:r>
          </a:p>
        </p:txBody>
      </p:sp>
      <p:sp>
        <p:nvSpPr>
          <p:cNvPr id="4"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66700" y="754380"/>
            <a:ext cx="11632565" cy="5349240"/>
          </a:xfrm>
        </p:spPr>
        <p:txBody>
          <a:bodyPr>
            <a:noAutofit/>
          </a:bodyPr>
          <a:lstStyle/>
          <a:p>
            <a:pPr marL="0" indent="0" algn="just">
              <a:lnSpc>
                <a:spcPct val="150000"/>
              </a:lnSpc>
              <a:spcBef>
                <a:spcPts val="0"/>
              </a:spcBef>
              <a:buNone/>
            </a:pPr>
            <a:r>
              <a:rPr lang="en-US" altLang="zh-CN" sz="3200" dirty="0"/>
              <a:t>2.1 </a:t>
            </a:r>
            <a:r>
              <a:rPr sz="3200" dirty="0"/>
              <a:t>Recursion - Example</a:t>
            </a:r>
          </a:p>
          <a:p>
            <a:pPr marL="0" indent="0" algn="just">
              <a:lnSpc>
                <a:spcPct val="150000"/>
              </a:lnSpc>
              <a:spcBef>
                <a:spcPts val="0"/>
              </a:spcBef>
              <a:buNone/>
            </a:pPr>
            <a:r>
              <a:rPr lang="zh-CN" altLang="en-US" sz="3200" dirty="0"/>
              <a:t>（</a:t>
            </a:r>
            <a:r>
              <a:rPr lang="en-US" altLang="zh-CN" sz="3200" dirty="0"/>
              <a:t>1</a:t>
            </a:r>
            <a:r>
              <a:rPr lang="zh-CN" altLang="en-US" sz="3200" dirty="0"/>
              <a:t>）</a:t>
            </a:r>
            <a:r>
              <a:rPr sz="2400" dirty="0"/>
              <a:t>Factorial: The factorial of a positive integer is the product of all positive integers less than or equal to that number, 0 factorial equal</a:t>
            </a:r>
            <a:r>
              <a:rPr lang="en-US" sz="2400" dirty="0"/>
              <a:t>s</a:t>
            </a:r>
            <a:r>
              <a:rPr sz="2400" dirty="0"/>
              <a:t> to 1. The factorial of the natural number n is written as</a:t>
            </a:r>
            <a:r>
              <a:rPr lang="en-US" sz="2400" dirty="0"/>
              <a:t> n</a:t>
            </a:r>
            <a:r>
              <a:rPr sz="2400" dirty="0"/>
              <a:t>!</a:t>
            </a:r>
            <a:endParaRPr sz="3200" dirty="0"/>
          </a:p>
          <a:p>
            <a:pPr marL="0" indent="0" algn="just">
              <a:spcBef>
                <a:spcPts val="0"/>
              </a:spcBef>
              <a:buNone/>
            </a:pPr>
            <a:r>
              <a:rPr lang="zh-CN" altLang="en-US" sz="3200" dirty="0"/>
              <a:t>Definition of non-recursive mode:</a:t>
            </a:r>
          </a:p>
          <a:p>
            <a:pPr marL="0" indent="0" algn="just">
              <a:spcBef>
                <a:spcPts val="0"/>
              </a:spcBef>
              <a:buNone/>
            </a:pPr>
            <a:endParaRPr lang="zh-CN" altLang="en-US" sz="3200" dirty="0"/>
          </a:p>
          <a:p>
            <a:pPr marL="0" indent="0" algn="just">
              <a:spcBef>
                <a:spcPts val="0"/>
              </a:spcBef>
              <a:buNone/>
            </a:pPr>
            <a:r>
              <a:rPr lang="zh-CN" altLang="en-US" sz="3200" dirty="0"/>
              <a:t>Definition of recursive mode:</a:t>
            </a:r>
          </a:p>
          <a:p>
            <a:pPr marL="0" indent="0" algn="just">
              <a:spcBef>
                <a:spcPts val="0"/>
              </a:spcBef>
              <a:buNone/>
            </a:pPr>
            <a:endParaRPr lang="zh-CN" altLang="en-US" sz="3200" dirty="0"/>
          </a:p>
          <a:p>
            <a:pPr marL="0" indent="0" algn="just">
              <a:spcBef>
                <a:spcPts val="0"/>
              </a:spcBef>
              <a:buNone/>
            </a:pPr>
            <a:endParaRPr lang="en-US" altLang="zh-CN" sz="2400" b="1" dirty="0"/>
          </a:p>
          <a:p>
            <a:pPr marL="0" indent="0" algn="just">
              <a:spcBef>
                <a:spcPts val="0"/>
              </a:spcBef>
              <a:buNone/>
            </a:pPr>
            <a:endParaRPr lang="en-US" altLang="zh-CN" sz="2400" b="1" dirty="0"/>
          </a:p>
          <a:p>
            <a:pPr marL="0" indent="0" algn="just">
              <a:spcBef>
                <a:spcPts val="0"/>
              </a:spcBef>
              <a:buNone/>
            </a:pPr>
            <a:r>
              <a:rPr lang="zh-CN" altLang="en-US" sz="2000" b="1" dirty="0"/>
              <a:t>Note: Each recursive function must have a non-recursively defined initial value, otherwise it cannot be evaluated recursively.</a:t>
            </a:r>
          </a:p>
        </p:txBody>
      </p:sp>
      <mc:AlternateContent xmlns:mc="http://schemas.openxmlformats.org/markup-compatibility/2006" xmlns:a14="http://schemas.microsoft.com/office/drawing/2010/main">
        <mc:Choice Requires="a14">
          <p:sp>
            <p:nvSpPr>
              <p:cNvPr id="4" name="文本框 3"/>
              <p:cNvSpPr txBox="1"/>
              <p:nvPr/>
            </p:nvSpPr>
            <p:spPr>
              <a:xfrm>
                <a:off x="3504496" y="3870663"/>
                <a:ext cx="3305457"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altLang="zh-CN" sz="2800" b="0" i="1" smtClean="0">
                          <a:latin typeface="Cambria Math" panose="02040503050406030204" pitchFamily="18" charset="0"/>
                        </a:rPr>
                        <m:t>𝑛</m:t>
                      </m:r>
                      <m:r>
                        <a:rPr lang="en-US" altLang="zh-CN" sz="2800" b="0" i="1" smtClean="0">
                          <a:latin typeface="Cambria Math" panose="02040503050406030204" pitchFamily="18" charset="0"/>
                        </a:rPr>
                        <m:t>!=1×2×3×⋯</m:t>
                      </m:r>
                      <m:r>
                        <a:rPr lang="en-US" altLang="zh-CN" sz="2800" b="0" i="1" smtClean="0">
                          <a:latin typeface="Cambria Math" panose="02040503050406030204" pitchFamily="18" charset="0"/>
                          <a:ea typeface="Cambria Math" panose="02040503050406030204" pitchFamily="18" charset="0"/>
                        </a:rPr>
                        <m:t>𝑛</m:t>
                      </m:r>
                    </m:oMath>
                  </m:oMathPara>
                </a14:m>
                <a:endParaRPr lang="zh-CN" altLang="en-US" sz="2800" dirty="0"/>
              </a:p>
            </p:txBody>
          </p:sp>
        </mc:Choice>
        <mc:Fallback xmlns="">
          <p:sp>
            <p:nvSpPr>
              <p:cNvPr id="4" name="文本框 3"/>
              <p:cNvSpPr txBox="1">
                <a:spLocks noRot="1" noChangeAspect="1" noMove="1" noResize="1" noEditPoints="1" noAdjustHandles="1" noChangeArrowheads="1" noChangeShapeType="1" noTextEdit="1"/>
              </p:cNvSpPr>
              <p:nvPr/>
            </p:nvSpPr>
            <p:spPr>
              <a:xfrm>
                <a:off x="3504496" y="3870663"/>
                <a:ext cx="3305457" cy="430887"/>
              </a:xfrm>
              <a:prstGeom prst="rect">
                <a:avLst/>
              </a:prstGeom>
              <a:blipFill rotWithShape="1">
                <a:blip r:embed="rId2"/>
                <a:stretch>
                  <a:fillRect l="-17" t="-78" r="-5680" b="-15902"/>
                </a:stretch>
              </a:blipFill>
            </p:spPr>
            <p:txBody>
              <a:bodyPr/>
              <a:lstStyle/>
              <a:p>
                <a:r>
                  <a:rPr lang="en-US" altLang="en-US">
                    <a:noFill/>
                  </a:rPr>
                  <a:t> </a:t>
                </a:r>
              </a:p>
            </p:txBody>
          </p:sp>
        </mc:Fallback>
      </mc:AlternateContent>
      <p:pic>
        <p:nvPicPr>
          <p:cNvPr id="5" name="图片 4"/>
          <p:cNvPicPr>
            <a:picLocks noChangeAspect="1"/>
          </p:cNvPicPr>
          <p:nvPr/>
        </p:nvPicPr>
        <p:blipFill>
          <a:blip r:embed="rId3"/>
          <a:stretch>
            <a:fillRect/>
          </a:stretch>
        </p:blipFill>
        <p:spPr>
          <a:xfrm>
            <a:off x="3276597" y="4836090"/>
            <a:ext cx="3240000" cy="1145774"/>
          </a:xfrm>
          <a:prstGeom prst="rect">
            <a:avLst/>
          </a:prstGeom>
        </p:spPr>
      </p:pic>
      <p:sp>
        <p:nvSpPr>
          <p:cNvPr id="6" name="矩形 5"/>
          <p:cNvSpPr/>
          <p:nvPr/>
        </p:nvSpPr>
        <p:spPr>
          <a:xfrm>
            <a:off x="7014210" y="4721225"/>
            <a:ext cx="1717675" cy="470535"/>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The initial value</a:t>
            </a:r>
          </a:p>
        </p:txBody>
      </p:sp>
      <p:sp>
        <p:nvSpPr>
          <p:cNvPr id="7" name="矩形 6"/>
          <p:cNvSpPr/>
          <p:nvPr/>
        </p:nvSpPr>
        <p:spPr>
          <a:xfrm>
            <a:off x="7014210" y="5335905"/>
            <a:ext cx="1717675" cy="470535"/>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The recursive definition</a:t>
            </a:r>
          </a:p>
        </p:txBody>
      </p:sp>
      <p:pic>
        <p:nvPicPr>
          <p:cNvPr id="8" name="图片 7"/>
          <p:cNvPicPr>
            <a:picLocks noChangeAspect="1"/>
          </p:cNvPicPr>
          <p:nvPr/>
        </p:nvPicPr>
        <p:blipFill>
          <a:blip r:embed="rId4"/>
          <a:stretch>
            <a:fillRect/>
          </a:stretch>
        </p:blipFill>
        <p:spPr>
          <a:xfrm>
            <a:off x="8786495" y="3870325"/>
            <a:ext cx="3112770" cy="1899285"/>
          </a:xfrm>
          <a:prstGeom prst="rect">
            <a:avLst/>
          </a:prstGeom>
        </p:spPr>
      </p:pic>
      <p:sp>
        <p:nvSpPr>
          <p:cNvPr id="9"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marL="0" indent="0" algn="just">
              <a:lnSpc>
                <a:spcPct val="150000"/>
              </a:lnSpc>
              <a:spcBef>
                <a:spcPts val="0"/>
              </a:spcBef>
              <a:buNone/>
            </a:pPr>
            <a:r>
              <a:rPr lang="en-US" altLang="zh-CN" sz="3200" dirty="0"/>
              <a:t>2.1 </a:t>
            </a:r>
            <a:r>
              <a:rPr sz="3200" dirty="0"/>
              <a:t>Recursion - Example</a:t>
            </a:r>
          </a:p>
          <a:p>
            <a:pPr marL="0" indent="0" algn="just">
              <a:lnSpc>
                <a:spcPct val="150000"/>
              </a:lnSpc>
              <a:spcBef>
                <a:spcPts val="0"/>
              </a:spcBef>
              <a:buNone/>
            </a:pPr>
            <a:r>
              <a:rPr lang="zh-CN" altLang="en-US" sz="3200" dirty="0"/>
              <a:t>（</a:t>
            </a:r>
            <a:r>
              <a:rPr lang="en-US" altLang="zh-CN" sz="3200" dirty="0"/>
              <a:t>2</a:t>
            </a:r>
            <a:r>
              <a:rPr lang="zh-CN" altLang="en-US" sz="3200" dirty="0"/>
              <a:t>）</a:t>
            </a:r>
            <a:r>
              <a:rPr sz="3200" dirty="0"/>
              <a:t>Fibonacci sequence: infinite sequence 1,1,2,3,5,8,13,21,34,55... , called the Fibonacci sequence. When n&gt;1, the </a:t>
            </a:r>
            <a:r>
              <a:rPr lang="en-US" sz="3200" i="1" dirty="0"/>
              <a:t>n</a:t>
            </a:r>
            <a:r>
              <a:rPr lang="en-US" sz="3200" dirty="0"/>
              <a:t>th</a:t>
            </a:r>
            <a:r>
              <a:rPr sz="3200" dirty="0"/>
              <a:t> term of the sequence is the sum of its first two terms.</a:t>
            </a:r>
            <a:endParaRPr lang="en-US" altLang="zh-CN" sz="3200" dirty="0"/>
          </a:p>
          <a:p>
            <a:pPr marL="0" indent="0" algn="just">
              <a:lnSpc>
                <a:spcPct val="150000"/>
              </a:lnSpc>
              <a:spcBef>
                <a:spcPts val="0"/>
              </a:spcBef>
              <a:buNone/>
            </a:pPr>
            <a:r>
              <a:rPr lang="zh-CN" altLang="en-US" sz="3200" dirty="0"/>
              <a:t>Definition of non-recursive mode:</a:t>
            </a:r>
          </a:p>
          <a:p>
            <a:pPr marL="0" indent="0" algn="just">
              <a:lnSpc>
                <a:spcPct val="150000"/>
              </a:lnSpc>
              <a:spcBef>
                <a:spcPts val="0"/>
              </a:spcBef>
              <a:buNone/>
            </a:pPr>
            <a:endParaRPr lang="zh-CN" altLang="en-US" sz="3200" dirty="0"/>
          </a:p>
        </p:txBody>
      </p:sp>
      <mc:AlternateContent xmlns:mc="http://schemas.openxmlformats.org/markup-compatibility/2006" xmlns:a14="http://schemas.microsoft.com/office/drawing/2010/main">
        <mc:Choice Requires="a14">
          <p:sp>
            <p:nvSpPr>
              <p:cNvPr id="4" name="文本框 3"/>
              <p:cNvSpPr txBox="1"/>
              <p:nvPr/>
            </p:nvSpPr>
            <p:spPr>
              <a:xfrm>
                <a:off x="3404140" y="5227048"/>
                <a:ext cx="6129060" cy="82355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altLang="zh-CN" sz="2000" b="0" i="1" smtClean="0">
                          <a:latin typeface="Cambria Math" panose="02040503050406030204" pitchFamily="18" charset="0"/>
                        </a:rPr>
                        <m:t>𝐹</m:t>
                      </m:r>
                      <m:r>
                        <a:rPr lang="en-US" altLang="zh-CN" sz="2000" b="0" i="1" smtClean="0">
                          <a:latin typeface="Cambria Math" panose="02040503050406030204" pitchFamily="18" charset="0"/>
                        </a:rPr>
                        <m:t>(</m:t>
                      </m:r>
                      <m:r>
                        <a:rPr lang="en-US" altLang="zh-CN" sz="2000" b="0" i="1" smtClean="0">
                          <a:latin typeface="Cambria Math" panose="02040503050406030204" pitchFamily="18" charset="0"/>
                        </a:rPr>
                        <m:t>𝑛</m:t>
                      </m:r>
                      <m:r>
                        <a:rPr lang="en-US" altLang="zh-CN" sz="2000" b="0" i="1" smtClean="0">
                          <a:latin typeface="Cambria Math" panose="02040503050406030204" pitchFamily="18" charset="0"/>
                        </a:rPr>
                        <m:t>)=</m:t>
                      </m:r>
                      <m:f>
                        <m:fPr>
                          <m:ctrlPr>
                            <a:rPr lang="en-US" altLang="zh-CN" sz="2000" b="0" i="1" smtClean="0">
                              <a:latin typeface="Cambria Math" panose="02040503050406030204" pitchFamily="18" charset="0"/>
                            </a:rPr>
                          </m:ctrlPr>
                        </m:fPr>
                        <m:num>
                          <m:r>
                            <a:rPr lang="en-US" altLang="zh-CN" sz="2000" b="0" i="1" smtClean="0">
                              <a:latin typeface="Cambria Math" panose="02040503050406030204" pitchFamily="18" charset="0"/>
                            </a:rPr>
                            <m:t>1</m:t>
                          </m:r>
                        </m:num>
                        <m:den>
                          <m:rad>
                            <m:radPr>
                              <m:degHide m:val="on"/>
                              <m:ctrlPr>
                                <a:rPr lang="en-US" altLang="zh-CN" sz="2000" b="0" i="1" smtClean="0">
                                  <a:latin typeface="Cambria Math" panose="02040503050406030204" pitchFamily="18" charset="0"/>
                                </a:rPr>
                              </m:ctrlPr>
                            </m:radPr>
                            <m:deg/>
                            <m:e>
                              <m:r>
                                <a:rPr lang="en-US" altLang="zh-CN" sz="2000" b="0" i="1" smtClean="0">
                                  <a:latin typeface="Cambria Math" panose="02040503050406030204" pitchFamily="18" charset="0"/>
                                </a:rPr>
                                <m:t>5</m:t>
                              </m:r>
                            </m:e>
                          </m:rad>
                        </m:den>
                      </m:f>
                      <m:d>
                        <m:dPr>
                          <m:begChr m:val="["/>
                          <m:endChr m:val="]"/>
                          <m:ctrlPr>
                            <a:rPr lang="en-US" altLang="zh-CN" sz="2000" b="0" i="1" smtClean="0">
                              <a:latin typeface="Cambria Math" panose="02040503050406030204" pitchFamily="18" charset="0"/>
                            </a:rPr>
                          </m:ctrlPr>
                        </m:dPr>
                        <m:e>
                          <m:sSup>
                            <m:sSupPr>
                              <m:ctrlPr>
                                <a:rPr lang="en-US" altLang="zh-CN" sz="2000" b="0" i="1" smtClean="0">
                                  <a:latin typeface="Cambria Math" panose="02040503050406030204" pitchFamily="18" charset="0"/>
                                </a:rPr>
                              </m:ctrlPr>
                            </m:sSupPr>
                            <m:e>
                              <m:d>
                                <m:dPr>
                                  <m:ctrlPr>
                                    <a:rPr lang="en-US" altLang="zh-CN" sz="2000" b="0" i="1" smtClean="0">
                                      <a:latin typeface="Cambria Math" panose="02040503050406030204" pitchFamily="18" charset="0"/>
                                    </a:rPr>
                                  </m:ctrlPr>
                                </m:dPr>
                                <m:e>
                                  <m:f>
                                    <m:fPr>
                                      <m:ctrlPr>
                                        <a:rPr lang="en-US" altLang="zh-CN" sz="2000" i="1">
                                          <a:latin typeface="Cambria Math" panose="02040503050406030204" pitchFamily="18" charset="0"/>
                                        </a:rPr>
                                      </m:ctrlPr>
                                    </m:fPr>
                                    <m:num>
                                      <m:r>
                                        <a:rPr lang="en-US" altLang="zh-CN" sz="2000" i="1">
                                          <a:latin typeface="Cambria Math" panose="02040503050406030204" pitchFamily="18" charset="0"/>
                                        </a:rPr>
                                        <m:t>(1+</m:t>
                                      </m:r>
                                      <m:rad>
                                        <m:radPr>
                                          <m:degHide m:val="on"/>
                                          <m:ctrlPr>
                                            <a:rPr lang="en-US" altLang="zh-CN" sz="2000" i="1">
                                              <a:latin typeface="Cambria Math" panose="02040503050406030204" pitchFamily="18" charset="0"/>
                                            </a:rPr>
                                          </m:ctrlPr>
                                        </m:radPr>
                                        <m:deg/>
                                        <m:e>
                                          <m:r>
                                            <a:rPr lang="en-US" altLang="zh-CN" sz="2000" i="1">
                                              <a:latin typeface="Cambria Math" panose="02040503050406030204" pitchFamily="18" charset="0"/>
                                            </a:rPr>
                                            <m:t>5</m:t>
                                          </m:r>
                                        </m:e>
                                      </m:rad>
                                      <m:r>
                                        <a:rPr lang="en-US" altLang="zh-CN" sz="2000" i="1">
                                          <a:latin typeface="Cambria Math" panose="02040503050406030204" pitchFamily="18" charset="0"/>
                                        </a:rPr>
                                        <m:t>)</m:t>
                                      </m:r>
                                    </m:num>
                                    <m:den>
                                      <m:r>
                                        <a:rPr lang="en-US" altLang="zh-CN" sz="2000" i="1">
                                          <a:latin typeface="Cambria Math" panose="02040503050406030204" pitchFamily="18" charset="0"/>
                                        </a:rPr>
                                        <m:t>2</m:t>
                                      </m:r>
                                    </m:den>
                                  </m:f>
                                </m:e>
                              </m:d>
                            </m:e>
                            <m:sup>
                              <m:r>
                                <a:rPr lang="en-US" altLang="zh-CN" sz="2000" b="0" i="1" smtClean="0">
                                  <a:latin typeface="Cambria Math" panose="02040503050406030204" pitchFamily="18" charset="0"/>
                                </a:rPr>
                                <m:t>𝑛</m:t>
                              </m:r>
                              <m:r>
                                <a:rPr lang="en-US" altLang="zh-CN" sz="2000" b="0" i="1" smtClean="0">
                                  <a:latin typeface="Cambria Math" panose="02040503050406030204" pitchFamily="18" charset="0"/>
                                </a:rPr>
                                <m:t>+1</m:t>
                              </m:r>
                            </m:sup>
                          </m:sSup>
                          <m:r>
                            <a:rPr lang="en-US" altLang="zh-CN" sz="2000" b="0" i="1" smtClean="0">
                              <a:latin typeface="Cambria Math" panose="02040503050406030204" pitchFamily="18" charset="0"/>
                            </a:rPr>
                            <m:t>−</m:t>
                          </m:r>
                          <m:sSup>
                            <m:sSupPr>
                              <m:ctrlPr>
                                <a:rPr lang="en-US" altLang="zh-CN" sz="2000" i="1">
                                  <a:latin typeface="Cambria Math" panose="02040503050406030204" pitchFamily="18" charset="0"/>
                                </a:rPr>
                              </m:ctrlPr>
                            </m:sSupPr>
                            <m:e>
                              <m:d>
                                <m:dPr>
                                  <m:ctrlPr>
                                    <a:rPr lang="en-US" altLang="zh-CN" sz="2000" i="1" smtClean="0">
                                      <a:latin typeface="Cambria Math" panose="02040503050406030204" pitchFamily="18" charset="0"/>
                                    </a:rPr>
                                  </m:ctrlPr>
                                </m:dPr>
                                <m:e>
                                  <m:f>
                                    <m:fPr>
                                      <m:ctrlPr>
                                        <a:rPr lang="en-US" altLang="zh-CN" sz="2000" i="1">
                                          <a:latin typeface="Cambria Math" panose="02040503050406030204" pitchFamily="18" charset="0"/>
                                        </a:rPr>
                                      </m:ctrlPr>
                                    </m:fPr>
                                    <m:num>
                                      <m:r>
                                        <a:rPr lang="en-US" altLang="zh-CN" sz="2000" i="1">
                                          <a:latin typeface="Cambria Math" panose="02040503050406030204" pitchFamily="18" charset="0"/>
                                        </a:rPr>
                                        <m:t>(1−</m:t>
                                      </m:r>
                                      <m:rad>
                                        <m:radPr>
                                          <m:degHide m:val="on"/>
                                          <m:ctrlPr>
                                            <a:rPr lang="en-US" altLang="zh-CN" sz="2000" i="1">
                                              <a:latin typeface="Cambria Math" panose="02040503050406030204" pitchFamily="18" charset="0"/>
                                            </a:rPr>
                                          </m:ctrlPr>
                                        </m:radPr>
                                        <m:deg/>
                                        <m:e>
                                          <m:r>
                                            <a:rPr lang="en-US" altLang="zh-CN" sz="2000" i="1">
                                              <a:latin typeface="Cambria Math" panose="02040503050406030204" pitchFamily="18" charset="0"/>
                                            </a:rPr>
                                            <m:t>5</m:t>
                                          </m:r>
                                        </m:e>
                                      </m:rad>
                                      <m:r>
                                        <a:rPr lang="en-US" altLang="zh-CN" sz="2000" i="1">
                                          <a:latin typeface="Cambria Math" panose="02040503050406030204" pitchFamily="18" charset="0"/>
                                        </a:rPr>
                                        <m:t>)</m:t>
                                      </m:r>
                                    </m:num>
                                    <m:den>
                                      <m:r>
                                        <a:rPr lang="en-US" altLang="zh-CN" sz="2000" i="1">
                                          <a:latin typeface="Cambria Math" panose="02040503050406030204" pitchFamily="18" charset="0"/>
                                        </a:rPr>
                                        <m:t>2</m:t>
                                      </m:r>
                                    </m:den>
                                  </m:f>
                                </m:e>
                              </m:d>
                            </m:e>
                            <m:sup>
                              <m:r>
                                <a:rPr lang="en-US" altLang="zh-CN" sz="2000" i="1">
                                  <a:latin typeface="Cambria Math" panose="02040503050406030204" pitchFamily="18" charset="0"/>
                                </a:rPr>
                                <m:t>𝑛</m:t>
                              </m:r>
                              <m:r>
                                <a:rPr lang="en-US" altLang="zh-CN" sz="2000" i="1">
                                  <a:latin typeface="Cambria Math" panose="02040503050406030204" pitchFamily="18" charset="0"/>
                                </a:rPr>
                                <m:t>+1</m:t>
                              </m:r>
                            </m:sup>
                          </m:sSup>
                        </m:e>
                      </m:d>
                    </m:oMath>
                  </m:oMathPara>
                </a14:m>
                <a:endParaRPr lang="zh-CN" altLang="en-US" sz="2000" dirty="0"/>
              </a:p>
            </p:txBody>
          </p:sp>
        </mc:Choice>
        <mc:Fallback xmlns="">
          <p:sp>
            <p:nvSpPr>
              <p:cNvPr id="4" name="文本框 3"/>
              <p:cNvSpPr txBox="1">
                <a:spLocks noRot="1" noChangeAspect="1" noMove="1" noResize="1" noEditPoints="1" noAdjustHandles="1" noChangeArrowheads="1" noChangeShapeType="1" noTextEdit="1"/>
              </p:cNvSpPr>
              <p:nvPr/>
            </p:nvSpPr>
            <p:spPr>
              <a:xfrm>
                <a:off x="3404140" y="5227048"/>
                <a:ext cx="6129060" cy="823559"/>
              </a:xfrm>
              <a:prstGeom prst="rect">
                <a:avLst/>
              </a:prstGeom>
              <a:blipFill rotWithShape="1">
                <a:blip r:embed="rId2"/>
                <a:stretch>
                  <a:fillRect l="-9" t="-44" r="9" b="40"/>
                </a:stretch>
              </a:blipFill>
            </p:spPr>
            <p:txBody>
              <a:bodyPr/>
              <a:lstStyle/>
              <a:p>
                <a:r>
                  <a:rPr lang="en-US" altLang="en-US">
                    <a:noFill/>
                  </a:rPr>
                  <a:t> </a:t>
                </a:r>
              </a:p>
            </p:txBody>
          </p:sp>
        </mc:Fallback>
      </mc:AlternateContent>
      <p:sp>
        <p:nvSpPr>
          <p:cNvPr id="6" name="矩形 5"/>
          <p:cNvSpPr/>
          <p:nvPr/>
        </p:nvSpPr>
        <p:spPr>
          <a:xfrm>
            <a:off x="2259828" y="6051100"/>
            <a:ext cx="7137400" cy="583565"/>
          </a:xfrm>
          <a:prstGeom prst="rect">
            <a:avLst/>
          </a:prstGeom>
        </p:spPr>
        <p:txBody>
          <a:bodyPr wrap="none">
            <a:spAutoFit/>
          </a:bodyPr>
          <a:lstStyle/>
          <a:p>
            <a:pPr algn="l"/>
            <a:r>
              <a:rPr lang="zh-CN" altLang="en-US" sz="3200" dirty="0">
                <a:solidFill>
                  <a:srgbClr val="FF0000"/>
                </a:solidFill>
                <a:latin typeface="黑体" panose="02010609060101010101" pitchFamily="49" charset="-122"/>
                <a:ea typeface="黑体" panose="02010609060101010101" pitchFamily="49" charset="-122"/>
              </a:rPr>
              <a:t>Think</a:t>
            </a:r>
            <a:r>
              <a:rPr lang="en-US" altLang="zh-CN" sz="3200" dirty="0">
                <a:solidFill>
                  <a:srgbClr val="FF0000"/>
                </a:solidFill>
                <a:latin typeface="黑体" panose="02010609060101010101" pitchFamily="49" charset="-122"/>
                <a:ea typeface="黑体" panose="02010609060101010101" pitchFamily="49" charset="-122"/>
              </a:rPr>
              <a:t>ing</a:t>
            </a:r>
            <a:r>
              <a:rPr lang="zh-CN" altLang="en-US" sz="3200" dirty="0">
                <a:solidFill>
                  <a:srgbClr val="FF0000"/>
                </a:solidFill>
                <a:latin typeface="黑体" panose="02010609060101010101" pitchFamily="49" charset="-122"/>
                <a:ea typeface="黑体" panose="02010609060101010101" pitchFamily="49" charset="-122"/>
              </a:rPr>
              <a:t>: How to write recursively?</a:t>
            </a:r>
          </a:p>
        </p:txBody>
      </p:sp>
      <p:sp>
        <p:nvSpPr>
          <p:cNvPr id="5"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marL="0" indent="0" algn="just">
              <a:lnSpc>
                <a:spcPct val="150000"/>
              </a:lnSpc>
              <a:spcBef>
                <a:spcPts val="0"/>
              </a:spcBef>
              <a:buNone/>
            </a:pPr>
            <a:r>
              <a:rPr lang="en-US" altLang="zh-CN" sz="3200" dirty="0"/>
              <a:t>2.1 </a:t>
            </a:r>
            <a:r>
              <a:rPr sz="3200" dirty="0">
                <a:sym typeface="+mn-ea"/>
              </a:rPr>
              <a:t>Recursion - Example</a:t>
            </a:r>
            <a:endParaRPr lang="zh-CN" altLang="en-US" sz="3200" dirty="0"/>
          </a:p>
          <a:p>
            <a:pPr marL="0" indent="0" algn="just">
              <a:lnSpc>
                <a:spcPct val="150000"/>
              </a:lnSpc>
              <a:spcBef>
                <a:spcPts val="0"/>
              </a:spcBef>
              <a:buNone/>
            </a:pPr>
            <a:r>
              <a:rPr lang="zh-CN" altLang="en-US" sz="3200" dirty="0"/>
              <a:t>（</a:t>
            </a:r>
            <a:r>
              <a:rPr lang="en-US" altLang="zh-CN" sz="3200" dirty="0"/>
              <a:t>2</a:t>
            </a:r>
            <a:r>
              <a:rPr lang="zh-CN" altLang="en-US" sz="3200" dirty="0"/>
              <a:t>）</a:t>
            </a:r>
            <a:r>
              <a:rPr sz="3200" dirty="0"/>
              <a:t>Fibonacci sequence: infinite sequence 1,1,2,3,5,8,13,21,34,55... , called the Fibonacci sequence. When n&gt;1, the </a:t>
            </a:r>
            <a:r>
              <a:rPr lang="en-US" sz="3200" i="1" dirty="0"/>
              <a:t>n</a:t>
            </a:r>
            <a:r>
              <a:rPr lang="en-US" sz="3200" dirty="0"/>
              <a:t>th</a:t>
            </a:r>
            <a:r>
              <a:rPr sz="3200" dirty="0"/>
              <a:t> term of the sequence is the sum of its first two terms.</a:t>
            </a:r>
          </a:p>
          <a:p>
            <a:pPr marL="0" indent="0" algn="just">
              <a:lnSpc>
                <a:spcPct val="150000"/>
              </a:lnSpc>
              <a:spcBef>
                <a:spcPts val="0"/>
              </a:spcBef>
              <a:buNone/>
            </a:pPr>
            <a:r>
              <a:rPr lang="zh-CN" altLang="en-US" sz="3200" dirty="0"/>
              <a:t>Definition of recursive mode:</a:t>
            </a:r>
          </a:p>
          <a:p>
            <a:pPr marL="0" indent="0" algn="just">
              <a:lnSpc>
                <a:spcPct val="150000"/>
              </a:lnSpc>
              <a:spcBef>
                <a:spcPts val="0"/>
              </a:spcBef>
              <a:buNone/>
            </a:pPr>
            <a:endParaRPr lang="zh-CN" altLang="en-US" sz="3200" dirty="0"/>
          </a:p>
        </p:txBody>
      </p:sp>
      <p:pic>
        <p:nvPicPr>
          <p:cNvPr id="5" name="图片 4"/>
          <p:cNvPicPr>
            <a:picLocks noChangeAspect="1"/>
          </p:cNvPicPr>
          <p:nvPr/>
        </p:nvPicPr>
        <p:blipFill>
          <a:blip r:embed="rId2"/>
          <a:stretch>
            <a:fillRect/>
          </a:stretch>
        </p:blipFill>
        <p:spPr>
          <a:xfrm>
            <a:off x="3243580" y="5247005"/>
            <a:ext cx="3902710" cy="1291590"/>
          </a:xfrm>
          <a:prstGeom prst="rect">
            <a:avLst/>
          </a:prstGeom>
        </p:spPr>
      </p:pic>
      <p:pic>
        <p:nvPicPr>
          <p:cNvPr id="6" name="图片 5"/>
          <p:cNvPicPr>
            <a:picLocks noChangeAspect="1"/>
          </p:cNvPicPr>
          <p:nvPr/>
        </p:nvPicPr>
        <p:blipFill>
          <a:blip r:embed="rId3"/>
          <a:stretch>
            <a:fillRect/>
          </a:stretch>
        </p:blipFill>
        <p:spPr>
          <a:xfrm>
            <a:off x="7379970" y="4138295"/>
            <a:ext cx="4328795" cy="2400300"/>
          </a:xfrm>
          <a:prstGeom prst="rect">
            <a:avLst/>
          </a:prstGeom>
        </p:spPr>
      </p:pic>
      <p:sp>
        <p:nvSpPr>
          <p:cNvPr id="4" name="标题 1"/>
          <p:cNvSpPr>
            <a:spLocks noGrp="1"/>
          </p:cNvSpPr>
          <p:nvPr>
            <p:ph type="title"/>
          </p:nvPr>
        </p:nvSpPr>
        <p:spPr>
          <a:xfrm>
            <a:off x="3333750" y="118745"/>
            <a:ext cx="8976995" cy="581660"/>
          </a:xfrm>
        </p:spPr>
        <p:txBody>
          <a:bodyPr/>
          <a:lstStyle/>
          <a:p>
            <a:r>
              <a:rPr lang="zh-CN" altLang="en-US" sz="2400" dirty="0">
                <a:latin typeface="黑体" panose="02010609060101010101" pitchFamily="49" charset="-122"/>
                <a:ea typeface="黑体" panose="02010609060101010101" pitchFamily="49" charset="-122"/>
              </a:rPr>
              <a:t>Chapter 2 Recursion and divide-and-conquer strategy</a:t>
            </a:r>
          </a:p>
        </p:txBody>
      </p:sp>
    </p:spTree>
  </p:cSld>
  <p:clrMapOvr>
    <a:masterClrMapping/>
  </p:clrMapOvr>
</p:sld>
</file>

<file path=ppt/theme/theme1.xml><?xml version="1.0" encoding="utf-8"?>
<a:theme xmlns:a="http://schemas.openxmlformats.org/drawingml/2006/main" name="自定义设计方案">
  <a:themeElements>
    <a:clrScheme name="">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EF"/>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自定义设计方案 1">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F0"/>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自定义设计方案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算法1模板</Template>
  <TotalTime>293</TotalTime>
  <Words>3318</Words>
  <Application>Microsoft Office PowerPoint</Application>
  <PresentationFormat>宽屏</PresentationFormat>
  <Paragraphs>244</Paragraphs>
  <Slides>35</Slides>
  <Notes>13</Notes>
  <HiddenSlides>0</HiddenSlides>
  <MMClips>0</MMClips>
  <ScaleCrop>false</ScaleCrop>
  <HeadingPairs>
    <vt:vector size="8" baseType="variant">
      <vt:variant>
        <vt:lpstr>已用的字体</vt:lpstr>
      </vt:variant>
      <vt:variant>
        <vt:i4>13</vt:i4>
      </vt:variant>
      <vt:variant>
        <vt:lpstr>主题</vt:lpstr>
      </vt:variant>
      <vt:variant>
        <vt:i4>1</vt:i4>
      </vt:variant>
      <vt:variant>
        <vt:lpstr>嵌入 OLE 服务器</vt:lpstr>
      </vt:variant>
      <vt:variant>
        <vt:i4>1</vt:i4>
      </vt:variant>
      <vt:variant>
        <vt:lpstr>幻灯片标题</vt:lpstr>
      </vt:variant>
      <vt:variant>
        <vt:i4>35</vt:i4>
      </vt:variant>
    </vt:vector>
  </HeadingPairs>
  <TitlesOfParts>
    <vt:vector size="50" baseType="lpstr">
      <vt:lpstr>等线</vt:lpstr>
      <vt:lpstr>黑体</vt:lpstr>
      <vt:lpstr>华文隶书</vt:lpstr>
      <vt:lpstr>华文行楷</vt:lpstr>
      <vt:lpstr>楷体_GB2312</vt:lpstr>
      <vt:lpstr>微软雅黑</vt:lpstr>
      <vt:lpstr>新宋体</vt:lpstr>
      <vt:lpstr>Arial</vt:lpstr>
      <vt:lpstr>Cambria Math</vt:lpstr>
      <vt:lpstr>Times New Roman</vt:lpstr>
      <vt:lpstr>Times New Roman Bold</vt:lpstr>
      <vt:lpstr>Times New Roman Italic</vt:lpstr>
      <vt:lpstr>Wingdings</vt:lpstr>
      <vt:lpstr>自定义设计方案</vt:lpstr>
      <vt:lpstr>Equation</vt:lpstr>
      <vt:lpstr>Recursion and divide-and-conquer strategies</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Recursive summary</vt:lpstr>
      <vt:lpstr>Recursive summary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lpstr>Chapter 2 Recursion and divide-and-conquer strategy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算法设计与分析</dc:title>
  <dc:creator>huxufei</dc:creator>
  <cp:lastModifiedBy>XiaoChen Pan</cp:lastModifiedBy>
  <cp:revision>274</cp:revision>
  <dcterms:created xsi:type="dcterms:W3CDTF">2023-09-08T16:50:25Z</dcterms:created>
  <dcterms:modified xsi:type="dcterms:W3CDTF">2026-03-11T07:05:56Z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2528B0BA09B5B3CC1C550C638324B47A</vt:lpwstr>
  </property>
  <property fmtid="{D5CDD505-2E9C-101B-9397-08002B2CF9AE}" pid="3" name="KSOProductBuildVer">
    <vt:lpwstr>1033-6.0.2.8225</vt:lpwstr>
  </property>
</Properties>
</file>