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56" r:id="rId2"/>
    <p:sldId id="383" r:id="rId3"/>
    <p:sldId id="329" r:id="rId4"/>
    <p:sldId id="328" r:id="rId5"/>
    <p:sldId id="384" r:id="rId6"/>
    <p:sldId id="331" r:id="rId7"/>
    <p:sldId id="330" r:id="rId8"/>
    <p:sldId id="334" r:id="rId9"/>
    <p:sldId id="335" r:id="rId10"/>
    <p:sldId id="336" r:id="rId11"/>
    <p:sldId id="332" r:id="rId12"/>
    <p:sldId id="333" r:id="rId13"/>
    <p:sldId id="338" r:id="rId14"/>
    <p:sldId id="357" r:id="rId15"/>
    <p:sldId id="337" r:id="rId16"/>
    <p:sldId id="385" r:id="rId17"/>
    <p:sldId id="339" r:id="rId18"/>
    <p:sldId id="340" r:id="rId19"/>
    <p:sldId id="341" r:id="rId20"/>
    <p:sldId id="342" r:id="rId21"/>
    <p:sldId id="345" r:id="rId22"/>
    <p:sldId id="343" r:id="rId23"/>
    <p:sldId id="348" r:id="rId24"/>
    <p:sldId id="349" r:id="rId25"/>
    <p:sldId id="344" r:id="rId26"/>
    <p:sldId id="386" r:id="rId27"/>
    <p:sldId id="346" r:id="rId28"/>
    <p:sldId id="347" r:id="rId29"/>
    <p:sldId id="350" r:id="rId30"/>
    <p:sldId id="351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47" autoAdjust="0"/>
  </p:normalViewPr>
  <p:slideViewPr>
    <p:cSldViewPr snapToGrid="0">
      <p:cViewPr varScale="1">
        <p:scale>
          <a:sx n="140" d="100"/>
          <a:sy n="140" d="100"/>
        </p:scale>
        <p:origin x="105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8068-2B0A-4E89-BDBC-A53076134B44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89500-7B95-4046-BB03-4F180CD4BD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8" y="1122363"/>
            <a:ext cx="9144224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8" y="3602038"/>
            <a:ext cx="914422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0042" y="1524000"/>
            <a:ext cx="7740763" cy="43107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113" y="365125"/>
            <a:ext cx="2628964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1" y="365125"/>
            <a:ext cx="773449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8469" y="68626"/>
            <a:ext cx="7740763" cy="470410"/>
          </a:xfrm>
          <a:prstGeom prst="rect">
            <a:avLst/>
          </a:prstGeom>
        </p:spPr>
        <p:txBody>
          <a:bodyPr/>
          <a:lstStyle>
            <a:lvl1pPr>
              <a:defRPr sz="305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81" y="891575"/>
            <a:ext cx="11632335" cy="5349166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新宋体" panose="02010609030101010101" pitchFamily="49" charset="-122"/>
                <a:ea typeface="新宋体" panose="02010609030101010101" pitchFamily="49" charset="-122"/>
              </a:defRPr>
            </a:lvl3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2" y="1709738"/>
            <a:ext cx="10515857" cy="2852737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2" y="4589463"/>
            <a:ext cx="10515857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0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52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365127"/>
            <a:ext cx="10515857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56" y="1567346"/>
            <a:ext cx="4701955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56" y="2338388"/>
            <a:ext cx="4701955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771" y="1567346"/>
            <a:ext cx="4701956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771" y="2357462"/>
            <a:ext cx="4701956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8" y="457200"/>
            <a:ext cx="393233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16" y="987425"/>
            <a:ext cx="617235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8" y="2057400"/>
            <a:ext cx="393233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457200"/>
            <a:ext cx="4260954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933" y="457203"/>
            <a:ext cx="5970733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9" y="2057400"/>
            <a:ext cx="42609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 descr="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02452" cy="68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/>
          <p:nvPr/>
        </p:nvSpPr>
        <p:spPr>
          <a:xfrm>
            <a:off x="2804206" y="68627"/>
            <a:ext cx="7740763" cy="49255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endParaRPr lang="zh-CN" altLang="en-US" sz="3050" noProof="1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430042" y="960154"/>
            <a:ext cx="11495177" cy="51434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390" indent="-326390">
              <a:buFont typeface="Wingdings" panose="05000000000000000000" pitchFamily="2" charset="2"/>
              <a:buChar char="u"/>
            </a:pPr>
            <a:endParaRPr lang="zh-CN" altLang="en-US" sz="3050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9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5pPr>
      <a:lvl6pPr marL="435610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6pPr>
      <a:lvl7pPr marL="87058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7pPr>
      <a:lvl8pPr marL="130619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8pPr>
      <a:lvl9pPr marL="174180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326390" indent="-326390" algn="l" rtl="0" eaLnBrk="1" fontAlgn="base" hangingPunct="1">
        <a:spcBef>
          <a:spcPct val="20000"/>
        </a:spcBef>
        <a:spcAft>
          <a:spcPct val="0"/>
        </a:spcAft>
        <a:buChar char="•"/>
        <a:defRPr sz="3050" kern="1200">
          <a:solidFill>
            <a:schemeClr val="tx1"/>
          </a:solidFill>
          <a:latin typeface="+mn-lt"/>
          <a:ea typeface="+mn-ea"/>
          <a:cs typeface="+mn-cs"/>
        </a:defRPr>
      </a:lvl1pPr>
      <a:lvl2pPr marL="707390" lvl="1" indent="-272415" algn="l" rtl="0" eaLnBrk="1" fontAlgn="base" hangingPunct="1">
        <a:spcBef>
          <a:spcPct val="20000"/>
        </a:spcBef>
        <a:spcAft>
          <a:spcPct val="0"/>
        </a:spcAft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lvl="2" indent="-217805" algn="l" rtl="0" eaLnBrk="1" fontAlgn="base" hangingPunct="1">
        <a:spcBef>
          <a:spcPct val="20000"/>
        </a:spcBef>
        <a:spcAft>
          <a:spcPct val="0"/>
        </a:spcAft>
        <a:buChar char="•"/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lvl="3" indent="-217805" algn="l" rtl="0" eaLnBrk="1" fontAlgn="base" hangingPunct="1">
        <a:spcBef>
          <a:spcPct val="20000"/>
        </a:spcBef>
        <a:spcAft>
          <a:spcPct val="0"/>
        </a:spcAft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9610" lvl="4" indent="-217805" algn="l" rtl="0" eaLnBrk="1" fontAlgn="base" hangingPunct="1">
        <a:spcBef>
          <a:spcPct val="20000"/>
        </a:spcBef>
        <a:spcAft>
          <a:spcPct val="0"/>
        </a:spcAft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95220" lvl="5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30195" lvl="6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65805" lvl="7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01415" lvl="8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5610" lvl="1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06195" lvl="3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41805" lvl="4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77415" lvl="5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12390" lvl="6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48000" lvl="7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83610" lvl="8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altLang="zh-CN" sz="8000" b="1" dirty="0">
                <a:latin typeface="Arial Bold" panose="020B0604020202090204" charset="0"/>
                <a:cs typeface="Arial Bold" panose="020B0604020202090204" charset="0"/>
                <a:sym typeface="+mn-ea"/>
              </a:rPr>
              <a:t>S</a:t>
            </a:r>
            <a:r>
              <a:rPr lang="zh-CN" altLang="en-US" sz="8000" b="1" dirty="0">
                <a:latin typeface="Arial Bold" panose="020B0604020202090204" charset="0"/>
                <a:cs typeface="Arial Bold" panose="020B0604020202090204" charset="0"/>
                <a:sym typeface="+mn-ea"/>
              </a:rPr>
              <a:t>ingle-source shortest path</a:t>
            </a:r>
            <a:endParaRPr lang="zh-CN" altLang="en-US" sz="8000" b="1" dirty="0">
              <a:latin typeface="Arial Bold" panose="020B0604020202090204" charset="0"/>
              <a:ea typeface="黑体" panose="02010609060101010101" pitchFamily="49" charset="-122"/>
              <a:cs typeface="Arial Bold" panose="020B060402020209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5"/>
    </mc:Choice>
    <mc:Fallback xmlns="">
      <p:transition spd="slow" advTm="33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Single-source shortest path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67" y="1401832"/>
            <a:ext cx="5400000" cy="35597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779" y="1543880"/>
            <a:ext cx="5400000" cy="42095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Single-source shortest path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33" y="874022"/>
            <a:ext cx="7560000" cy="55348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Single-source shortest path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3499" r="1057"/>
          <a:stretch>
            <a:fillRect/>
          </a:stretch>
        </p:blipFill>
        <p:spPr>
          <a:xfrm>
            <a:off x="218661" y="924339"/>
            <a:ext cx="7480057" cy="54770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Single-source shortest path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13" y="2135705"/>
            <a:ext cx="3094038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01" y="2135705"/>
            <a:ext cx="8569325" cy="33924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6301" y="1218243"/>
            <a:ext cx="5314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Times New Roman" panose="02020503050405090304" pitchFamily="18" charset="0"/>
              </a:rPr>
              <a:t>Dijkstra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Times New Roman" panose="02020503050405090304" pitchFamily="18" charset="0"/>
              </a:rPr>
              <a:t>算法的迭代过程：</a:t>
            </a: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cs typeface="Times New Roman" panose="0202050305040509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altLang="zh-CN" sz="8000" b="1" dirty="0">
                <a:latin typeface="Arial Bold" panose="020B0604020202090204" charset="0"/>
                <a:cs typeface="Arial Bold" panose="020B0604020202090204" charset="0"/>
                <a:sym typeface="+mn-ea"/>
              </a:rPr>
              <a:t>M</a:t>
            </a:r>
            <a:r>
              <a:rPr lang="zh-CN" altLang="en-US" sz="8000" b="1" dirty="0">
                <a:latin typeface="Arial Bold" panose="020B0604020202090204" charset="0"/>
                <a:cs typeface="Arial Bold" panose="020B0604020202090204" charset="0"/>
                <a:sym typeface="+mn-ea"/>
              </a:rPr>
              <a:t>inimum spanning tree</a:t>
            </a:r>
            <a:endParaRPr lang="zh-CN" altLang="en-US" sz="8000" b="1" dirty="0">
              <a:latin typeface="Arial Bold" panose="020B0604020202090204" charset="0"/>
              <a:ea typeface="黑体" panose="02010609060101010101" pitchFamily="49" charset="-122"/>
              <a:cs typeface="Arial Bold" panose="020B060402020209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5"/>
    </mc:Choice>
    <mc:Fallback xmlns="">
      <p:transition spd="slow" advTm="333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Minimum spanning tree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00" y="891540"/>
            <a:ext cx="11632565" cy="568896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/>
              <a:t>Let G =(V,E) be an </a:t>
            </a:r>
            <a:r>
              <a:rPr lang="zh-CN" altLang="en-US" sz="2000" b="1" dirty="0"/>
              <a:t>undirected connected weighted graph</a:t>
            </a:r>
            <a:r>
              <a:rPr lang="zh-CN" altLang="en-US" sz="2000" dirty="0"/>
              <a:t>, that is, a network.</a:t>
            </a:r>
            <a:r>
              <a:rPr lang="en-US" altLang="zh-CN" sz="2000" dirty="0"/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/>
              <a:t>The weight of each edge (v,w) in E is c[v][w].</a:t>
            </a:r>
            <a:r>
              <a:rPr lang="en-US" altLang="zh-CN" sz="2000" dirty="0"/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/>
              <a:t>A subgraph G'</a:t>
            </a:r>
            <a:r>
              <a:rPr lang="en-US" altLang="zh-CN" sz="2000" dirty="0"/>
              <a:t> </a:t>
            </a:r>
            <a:r>
              <a:rPr lang="zh-CN" altLang="en-US" sz="2000" dirty="0"/>
              <a:t>of G is said to be a </a:t>
            </a:r>
            <a:r>
              <a:rPr lang="zh-CN" altLang="en-US" sz="2000" b="1" dirty="0"/>
              <a:t>spanning tree </a:t>
            </a:r>
            <a:r>
              <a:rPr lang="zh-CN" altLang="en-US" sz="2000" dirty="0"/>
              <a:t>of G if it is a tree containing all the vertices of G.</a:t>
            </a:r>
            <a:r>
              <a:rPr lang="en-US" altLang="zh-CN" sz="2000" dirty="0"/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FF0000"/>
                </a:solidFill>
              </a:rPr>
              <a:t>The sum of edge weights on a spanning tree is called the cost of the spanning tree.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zh-CN" altLang="en-US" sz="2000" dirty="0">
                <a:solidFill>
                  <a:srgbClr val="FF0000"/>
                </a:solidFill>
              </a:rPr>
              <a:t>Among all the spanning trees of G, the spanning tree with the lowest cost is called the minimum spanning tree of G.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endParaRPr lang="zh-CN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631121-6AB6-E344-B4BF-2B9C45FFF2D4}"/>
              </a:ext>
            </a:extLst>
          </p:cNvPr>
          <p:cNvSpPr txBox="1"/>
          <p:nvPr/>
        </p:nvSpPr>
        <p:spPr>
          <a:xfrm>
            <a:off x="3981509" y="1210401"/>
            <a:ext cx="201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无向连通带权图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04FF15-9227-C511-7007-E0181009721E}"/>
              </a:ext>
            </a:extLst>
          </p:cNvPr>
          <p:cNvSpPr txBox="1"/>
          <p:nvPr/>
        </p:nvSpPr>
        <p:spPr>
          <a:xfrm>
            <a:off x="5560100" y="2584275"/>
            <a:ext cx="201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生成树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7B4B6-5CED-6BA1-6C1D-D05F0092D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CFD1F9-1F76-DB3B-E578-B8CF83FE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Minimum spanning tree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2BAC16-D700-21F1-9E1E-08420364D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91540"/>
            <a:ext cx="11632565" cy="568896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/>
              <a:t>The minimum spanning tree of network is widely used in practice.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/>
              <a:t>For example, in the design of communication network, the vertex of the graph is used to represent the city, and the weight c[v][w] of edge (v,w) is used to represent the cost of building the communication line between city v and city w. Then the minimum spanning tree gives the most economical scheme for building the communication network.</a:t>
            </a:r>
          </a:p>
        </p:txBody>
      </p:sp>
    </p:spTree>
    <p:extLst>
      <p:ext uri="{BB962C8B-B14F-4D97-AF65-F5344CB8AC3E}">
        <p14:creationId xmlns:p14="http://schemas.microsoft.com/office/powerpoint/2010/main" val="82752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Minimum spanning tree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1" y="1135145"/>
            <a:ext cx="5400000" cy="38355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766" y="1382702"/>
            <a:ext cx="5537260" cy="35878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Minimum spanning tree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92" y="1863083"/>
            <a:ext cx="5400000" cy="40387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38" y="1863110"/>
            <a:ext cx="5400000" cy="36586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49333" y="811441"/>
            <a:ext cx="569404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Properties of spanning trees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Minimum spanning tree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464" t="1305"/>
          <a:stretch>
            <a:fillRect/>
          </a:stretch>
        </p:blipFill>
        <p:spPr>
          <a:xfrm>
            <a:off x="119269" y="835141"/>
            <a:ext cx="5914176" cy="45419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350" y="835141"/>
            <a:ext cx="5844088" cy="40000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Single-source shortest path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/>
              <a:t>Given a </a:t>
            </a:r>
            <a:r>
              <a:rPr lang="zh-CN" altLang="en-US" sz="2800" dirty="0">
                <a:solidFill>
                  <a:srgbClr val="FF0000"/>
                </a:solidFill>
              </a:rPr>
              <a:t>weighted directed</a:t>
            </a: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rgbClr val="FF0000"/>
                </a:solidFill>
              </a:rPr>
              <a:t>graph</a:t>
            </a:r>
            <a:r>
              <a:rPr lang="zh-CN" altLang="en-US" sz="2800" dirty="0"/>
              <a:t> </a:t>
            </a:r>
            <a:r>
              <a:rPr lang="zh-CN" altLang="en-US" sz="2800" b="1" i="1" dirty="0"/>
              <a:t>G =(V,E)</a:t>
            </a:r>
            <a:r>
              <a:rPr lang="zh-CN" altLang="en-US" sz="2800" dirty="0"/>
              <a:t>, where the weight of each edge is a nonnegative real number. given a vertex in </a:t>
            </a:r>
            <a:r>
              <a:rPr lang="zh-CN" altLang="en-US" sz="2800" b="1" i="1" dirty="0"/>
              <a:t>V</a:t>
            </a:r>
            <a:r>
              <a:rPr lang="zh-CN" altLang="en-US" sz="2800" dirty="0"/>
              <a:t>, called a </a:t>
            </a:r>
            <a:r>
              <a:rPr lang="zh-CN" altLang="en-US" sz="2800" b="1" i="1" dirty="0"/>
              <a:t>source</a:t>
            </a:r>
            <a:r>
              <a:rPr lang="zh-CN" altLang="en-US" sz="2800" dirty="0"/>
              <a:t>. Now we want to calculate the shortest length from the source to all the other vertices. </a:t>
            </a:r>
            <a:r>
              <a:rPr lang="en-US" altLang="zh-CN" sz="2800" dirty="0"/>
              <a:t>T</a:t>
            </a:r>
            <a:r>
              <a:rPr lang="zh-CN" altLang="en-US" sz="2800" dirty="0"/>
              <a:t>he length of a ro</a:t>
            </a:r>
            <a:r>
              <a:rPr lang="en-US" altLang="zh-CN" sz="2800" dirty="0"/>
              <a:t>ute</a:t>
            </a:r>
            <a:r>
              <a:rPr lang="zh-CN" altLang="en-US" sz="2800" dirty="0"/>
              <a:t> is the sum of the weights of each side of the </a:t>
            </a:r>
            <a:r>
              <a:rPr lang="zh-CN" altLang="en-US" sz="2800" dirty="0">
                <a:sym typeface="+mn-ea"/>
              </a:rPr>
              <a:t>ro</a:t>
            </a:r>
            <a:r>
              <a:rPr lang="en-US" altLang="zh-CN" sz="2800" dirty="0">
                <a:sym typeface="+mn-ea"/>
              </a:rPr>
              <a:t>ute</a:t>
            </a:r>
            <a:r>
              <a:rPr lang="zh-CN" altLang="en-US" sz="2800" dirty="0"/>
              <a:t>. This problem is often called the </a:t>
            </a:r>
            <a:r>
              <a:rPr lang="zh-CN" altLang="en-US" sz="2800" b="1" i="1" dirty="0">
                <a:solidFill>
                  <a:srgbClr val="FF0000"/>
                </a:solidFill>
              </a:rPr>
              <a:t>single-source shortest path problem</a:t>
            </a:r>
            <a:r>
              <a:rPr lang="zh-CN" altLang="en-US" sz="2800" b="1" i="1" dirty="0"/>
              <a:t>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C9DE8C0-FA5B-CC83-1403-94C0C6A20250}"/>
              </a:ext>
            </a:extLst>
          </p:cNvPr>
          <p:cNvSpPr txBox="1"/>
          <p:nvPr/>
        </p:nvSpPr>
        <p:spPr>
          <a:xfrm>
            <a:off x="3951939" y="2055089"/>
            <a:ext cx="17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非负的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4018441-AC4F-3A90-86C3-B7A483F5BD53}"/>
              </a:ext>
            </a:extLst>
          </p:cNvPr>
          <p:cNvSpPr txBox="1"/>
          <p:nvPr/>
        </p:nvSpPr>
        <p:spPr>
          <a:xfrm>
            <a:off x="3708554" y="1380999"/>
            <a:ext cx="17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带权有向图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DE20789-1794-D68C-A16D-5631667C4503}"/>
              </a:ext>
            </a:extLst>
          </p:cNvPr>
          <p:cNvSpPr txBox="1"/>
          <p:nvPr/>
        </p:nvSpPr>
        <p:spPr>
          <a:xfrm>
            <a:off x="9658978" y="2055089"/>
            <a:ext cx="17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Prim algrithm</a:t>
            </a:r>
            <a:r>
              <a:rPr lang="zh-CN" altLang="en-US" dirty="0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00" y="891540"/>
            <a:ext cx="11632565" cy="615505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Let G=(V,E) be a connected weighted graph, V={1,2... , n}.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 basic idea of the </a:t>
            </a:r>
            <a:r>
              <a:rPr lang="zh-CN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Prim algorithm</a:t>
            </a:r>
            <a:r>
              <a:rPr lang="zh-CN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for constructing the minimum spanning tree of G is: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First set S={1}, and then, as long as S is a proper subset of V, make the following greedy choice: select the edge that satisfies the condition </a:t>
            </a:r>
            <a:r>
              <a:rPr lang="en-US" altLang="zh-CN" sz="28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i</a:t>
            </a:r>
            <a:r>
              <a:rPr lang="en-US" altLang="zh-CN" sz="2800" dirty="0" err="1">
                <a:latin typeface="Times New Roman" panose="02020503050405090304" pitchFamily="18" charset="0"/>
                <a:ea typeface="楷体_GB2312" pitchFamily="49" charset="-122"/>
                <a:cs typeface="Times New Roman" panose="0202050305040509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28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S, j</a:t>
            </a:r>
            <a:r>
              <a:rPr lang="en-US" altLang="zh-CN" sz="2800" dirty="0" err="1">
                <a:latin typeface="Times New Roman" panose="02020503050405090304" pitchFamily="18" charset="0"/>
                <a:ea typeface="楷体_GB2312" pitchFamily="49" charset="-122"/>
                <a:cs typeface="Times New Roman" panose="0202050305040509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28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V-S, </a:t>
            </a:r>
            <a:r>
              <a:rPr lang="zh-CN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and c[i][j] is the smallest, and add a vertex j to S. And this process continues until </a:t>
            </a:r>
            <a:r>
              <a:rPr lang="en-US" altLang="zh-CN" sz="280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S=V</a:t>
            </a:r>
            <a:r>
              <a:rPr lang="zh-CN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All the edges picked in this process exactly form a minimum spanning tree of G.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95" y="1190417"/>
            <a:ext cx="5400000" cy="38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6868" t="1" b="96"/>
          <a:stretch>
            <a:fillRect/>
          </a:stretch>
        </p:blipFill>
        <p:spPr>
          <a:xfrm>
            <a:off x="6440129" y="1190417"/>
            <a:ext cx="5029152" cy="33029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 descr="t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967" y="1983132"/>
            <a:ext cx="3736975" cy="32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4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9724" y="1244875"/>
            <a:ext cx="7677328" cy="49571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5" y="938211"/>
            <a:ext cx="5400000" cy="49097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162" y="938211"/>
            <a:ext cx="5400000" cy="499362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" y="1300161"/>
            <a:ext cx="5400000" cy="4238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917" y="1300161"/>
            <a:ext cx="5784173" cy="4181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Kruskal algrithm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2639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The basic idea of </a:t>
            </a:r>
            <a:r>
              <a:rPr lang="zh-CN" altLang="en-US" sz="2400" b="1" dirty="0">
                <a:solidFill>
                  <a:schemeClr val="tx1"/>
                </a:solidFill>
              </a:rPr>
              <a:t>Kruskal algorithm </a:t>
            </a:r>
            <a:r>
              <a:rPr lang="zh-CN" altLang="en-US" sz="2400" dirty="0">
                <a:solidFill>
                  <a:schemeClr val="tx1"/>
                </a:solidFill>
              </a:rPr>
              <a:t>for constructing the minimum spanning tree of G is</a:t>
            </a:r>
            <a:r>
              <a:rPr lang="en-US" altLang="zh-CN" sz="2400" dirty="0">
                <a:solidFill>
                  <a:schemeClr val="tx1"/>
                </a:solidFill>
              </a:rPr>
              <a:t>: </a:t>
            </a:r>
            <a:endParaRPr lang="en-US" altLang="zh-CN" sz="2400" dirty="0"/>
          </a:p>
          <a:p>
            <a:pPr marL="0" indent="32639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first treat the n vertices of G as n isolated branches. Sort all edges by weight from smallest to largest. 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0" indent="32639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Then, starting from the first edge, view each edge in the order of increasing edge weight, and connect two different connected branches in the following way: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C8A9331-29DF-D6BB-A958-09F31F3024F1}"/>
              </a:ext>
            </a:extLst>
          </p:cNvPr>
          <p:cNvSpPr txBox="1"/>
          <p:nvPr/>
        </p:nvSpPr>
        <p:spPr>
          <a:xfrm>
            <a:off x="6529091" y="2393206"/>
            <a:ext cx="201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孤立的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C9A0B-2788-461F-45BF-05909BFBD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68CDCF-E18B-9206-F04A-6989BA7A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Kruskal algrithm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BBE884-3F17-5186-45F8-6E656500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2639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400" dirty="0"/>
              <a:t>w</a:t>
            </a:r>
            <a:r>
              <a:rPr lang="zh-CN" altLang="en-US" sz="2400" dirty="0"/>
              <a:t>hen chec</a:t>
            </a:r>
            <a:r>
              <a:rPr lang="en-US" altLang="zh-CN" sz="2400" dirty="0"/>
              <a:t>king</a:t>
            </a:r>
            <a:r>
              <a:rPr lang="zh-CN" altLang="en-US" sz="2400" dirty="0"/>
              <a:t> the </a:t>
            </a:r>
            <a:r>
              <a:rPr lang="en-US" altLang="zh-CN" sz="2400" dirty="0"/>
              <a:t>k-</a:t>
            </a:r>
            <a:r>
              <a:rPr lang="en-US" altLang="zh-CN" sz="2400" dirty="0" err="1"/>
              <a:t>th</a:t>
            </a:r>
            <a:r>
              <a:rPr lang="zh-CN" altLang="en-US" sz="2400" dirty="0"/>
              <a:t> edge (v,w), if the endpoints v and w are vertices in the current two different connected branches T1 and T2, then connect T1 and T2 into a connected branch with edge (v,w), and then continue to check the k+1 edge.</a:t>
            </a:r>
            <a:endParaRPr lang="en-US" altLang="zh-CN" sz="2400" dirty="0"/>
          </a:p>
          <a:p>
            <a:pPr marL="0" indent="32639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 marL="0" indent="32639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dirty="0"/>
              <a:t>If the endpoints v and w are in the same connected branch, then go straight to the k+1 edge. This process continues until there is only one connected branch left.</a:t>
            </a:r>
          </a:p>
          <a:p>
            <a:pPr marL="0" indent="32639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96604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17" y="1829220"/>
            <a:ext cx="5400000" cy="38996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7151" r="2061"/>
          <a:stretch>
            <a:fillRect/>
          </a:stretch>
        </p:blipFill>
        <p:spPr>
          <a:xfrm>
            <a:off x="6547590" y="1829220"/>
            <a:ext cx="5288693" cy="40680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 descr="t4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9338" y="1033013"/>
            <a:ext cx="7621907" cy="512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632" y="1707829"/>
            <a:ext cx="3736975" cy="32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943927"/>
            <a:ext cx="5400000" cy="50680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1114425"/>
            <a:ext cx="5760000" cy="463431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9067800" y="3695700"/>
            <a:ext cx="1271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144000" y="3246916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i</a:t>
            </a:r>
            <a:r>
              <a:rPr lang="zh-CN" altLang="en-US" sz="24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和</a:t>
            </a:r>
            <a:r>
              <a:rPr lang="en-US" altLang="zh-CN" sz="24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j</a:t>
            </a:r>
            <a:r>
              <a:rPr lang="zh-CN" altLang="en-US" sz="24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合并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Single-source shortest path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r="55543"/>
          <a:stretch>
            <a:fillRect/>
          </a:stretch>
        </p:blipFill>
        <p:spPr>
          <a:xfrm>
            <a:off x="4527550" y="1199515"/>
            <a:ext cx="3883025" cy="34480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0076" y="5237922"/>
            <a:ext cx="10443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解包括两部分：路径所经过的顶点和路径长度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28712"/>
            <a:ext cx="5400000" cy="46198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2" y="946161"/>
            <a:ext cx="5220000" cy="4802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Single-source shortest path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/>
              <a:t>Dijkstra algorithm is a greedy algorithm </a:t>
            </a:r>
            <a:r>
              <a:rPr lang="en-US" altLang="zh-CN" sz="2400" dirty="0"/>
              <a:t>to solve the single-source shortest path problem.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dirty="0"/>
              <a:t>Its basic idea is: </a:t>
            </a:r>
            <a:r>
              <a:rPr lang="en-US" altLang="zh-CN" sz="2400" dirty="0">
                <a:solidFill>
                  <a:srgbClr val="FF0000"/>
                </a:solidFill>
              </a:rPr>
              <a:t>set up a vertex set S, and keep adding vertices to S using greedy choices.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4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dirty="0"/>
              <a:t>A vertex belongs to S if and only if we already know the shortest path length from the source to that vertex.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07248-FDBE-5ECC-8E04-EB62EC83E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C62DA2-7625-7BDE-EB24-24AE1CD4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Single-source shortest path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251072-1156-BB38-D5D2-D58F07653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dirty="0"/>
              <a:t>At the start, S only has the source vertex.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solidFill>
                  <a:srgbClr val="FF0000"/>
                </a:solidFill>
              </a:rPr>
              <a:t>Let </a:t>
            </a:r>
            <a:r>
              <a:rPr lang="zh-CN" altLang="en-US" sz="2400" b="1" i="1" dirty="0">
                <a:solidFill>
                  <a:srgbClr val="FF0000"/>
                </a:solidFill>
              </a:rPr>
              <a:t>u</a:t>
            </a:r>
            <a:r>
              <a:rPr lang="zh-CN" altLang="en-US" sz="2400" dirty="0">
                <a:solidFill>
                  <a:srgbClr val="FF0000"/>
                </a:solidFill>
              </a:rPr>
              <a:t> be a vertex of</a:t>
            </a:r>
            <a:r>
              <a:rPr lang="zh-CN" altLang="en-US" sz="2400" b="1" i="1" dirty="0">
                <a:solidFill>
                  <a:srgbClr val="FF0000"/>
                </a:solidFill>
              </a:rPr>
              <a:t> G,</a:t>
            </a:r>
            <a:r>
              <a:rPr lang="zh-CN" altLang="en-US" sz="2400" dirty="0">
                <a:solidFill>
                  <a:srgbClr val="FF0000"/>
                </a:solidFill>
              </a:rPr>
              <a:t> the path from the source to </a:t>
            </a:r>
            <a:r>
              <a:rPr lang="zh-CN" altLang="en-US" sz="2400" b="1" i="1" dirty="0">
                <a:solidFill>
                  <a:srgbClr val="FF0000"/>
                </a:solidFill>
              </a:rPr>
              <a:t>u</a:t>
            </a:r>
            <a:r>
              <a:rPr lang="zh-CN" altLang="en-US" sz="2400" dirty="0">
                <a:solidFill>
                  <a:srgbClr val="FF0000"/>
                </a:solidFill>
              </a:rPr>
              <a:t>, which only passes through the vertices in </a:t>
            </a:r>
            <a:r>
              <a:rPr lang="zh-CN" altLang="en-US" sz="2400" b="1" i="1" dirty="0">
                <a:solidFill>
                  <a:srgbClr val="FF0000"/>
                </a:solidFill>
              </a:rPr>
              <a:t>S</a:t>
            </a:r>
            <a:r>
              <a:rPr lang="zh-CN" altLang="en-US" sz="2400" dirty="0">
                <a:solidFill>
                  <a:srgbClr val="FF0000"/>
                </a:solidFill>
              </a:rPr>
              <a:t>, is called the special path from the source to </a:t>
            </a:r>
            <a:r>
              <a:rPr lang="zh-CN" altLang="en-US" sz="2400" b="1" i="1" dirty="0">
                <a:solidFill>
                  <a:srgbClr val="FF0000"/>
                </a:solidFill>
              </a:rPr>
              <a:t>u</a:t>
            </a:r>
            <a:r>
              <a:rPr lang="en-US" altLang="zh-CN" sz="2400" dirty="0"/>
              <a:t>.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/>
              <a:t>the array </a:t>
            </a:r>
            <a:r>
              <a:rPr lang="zh-CN" altLang="en-US" sz="2400" b="1" i="1" dirty="0"/>
              <a:t>“dist”</a:t>
            </a:r>
            <a:r>
              <a:rPr lang="zh-CN" altLang="en-US" sz="2400" dirty="0"/>
              <a:t> is used to record the shortest special path length to each vertex.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85923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Single-source shortest path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34" y="1026420"/>
            <a:ext cx="7560000" cy="5260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Single-source shortest path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 err="1"/>
              <a:t>Dijkstra</a:t>
            </a:r>
            <a:r>
              <a:rPr lang="zh-CN" altLang="en-US" dirty="0"/>
              <a:t>算法每次从</a:t>
            </a:r>
            <a:r>
              <a:rPr lang="en-US" altLang="zh-CN" dirty="0"/>
              <a:t>V-S</a:t>
            </a:r>
            <a:r>
              <a:rPr lang="zh-CN" altLang="en-US" dirty="0"/>
              <a:t>中取出具有最短特殊路长度的顶点</a:t>
            </a:r>
            <a:r>
              <a:rPr lang="en-US" altLang="zh-CN" dirty="0"/>
              <a:t>u</a:t>
            </a:r>
            <a:r>
              <a:rPr lang="zh-CN" altLang="en-US" dirty="0"/>
              <a:t>，将</a:t>
            </a:r>
            <a:r>
              <a:rPr lang="en-US" altLang="zh-CN" dirty="0"/>
              <a:t>u</a:t>
            </a:r>
            <a:r>
              <a:rPr lang="zh-CN" altLang="en-US" dirty="0"/>
              <a:t>添加到</a:t>
            </a:r>
            <a:r>
              <a:rPr lang="en-US" altLang="zh-CN" dirty="0"/>
              <a:t>S</a:t>
            </a:r>
            <a:r>
              <a:rPr lang="zh-CN" altLang="en-US" dirty="0"/>
              <a:t>中，同时对数组</a:t>
            </a:r>
            <a:r>
              <a:rPr lang="en-US" altLang="zh-CN" dirty="0" err="1"/>
              <a:t>dist</a:t>
            </a:r>
            <a:r>
              <a:rPr lang="zh-CN" altLang="en-US" dirty="0"/>
              <a:t>作必要的修改。一旦</a:t>
            </a:r>
            <a:r>
              <a:rPr lang="en-US" altLang="zh-CN" dirty="0"/>
              <a:t>S</a:t>
            </a:r>
            <a:r>
              <a:rPr lang="zh-CN" altLang="en-US" dirty="0"/>
              <a:t>包含了所有</a:t>
            </a:r>
            <a:r>
              <a:rPr lang="en-US" altLang="zh-CN" dirty="0"/>
              <a:t>V</a:t>
            </a:r>
            <a:r>
              <a:rPr lang="zh-CN" altLang="en-US" dirty="0"/>
              <a:t>中顶点，</a:t>
            </a:r>
            <a:r>
              <a:rPr lang="en-US" altLang="zh-CN" dirty="0" err="1"/>
              <a:t>dist</a:t>
            </a:r>
            <a:r>
              <a:rPr lang="zh-CN" altLang="en-US" dirty="0"/>
              <a:t>就记录了从源到所有其它顶点之间的最短路径长度。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r="55517"/>
          <a:stretch>
            <a:fillRect/>
          </a:stretch>
        </p:blipFill>
        <p:spPr>
          <a:xfrm>
            <a:off x="4313555" y="3192145"/>
            <a:ext cx="3538220" cy="3140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Single-source shortest path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48" y="1122708"/>
            <a:ext cx="5400000" cy="41010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695" y="1643660"/>
            <a:ext cx="5400000" cy="35801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Single-source shortest path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53" y="1297264"/>
            <a:ext cx="5400000" cy="35310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214" y="1303939"/>
            <a:ext cx="5400000" cy="35243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算法1模板</Template>
  <TotalTime>62</TotalTime>
  <Words>882</Words>
  <Application>Microsoft Office PowerPoint</Application>
  <PresentationFormat>宽屏</PresentationFormat>
  <Paragraphs>66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等线</vt:lpstr>
      <vt:lpstr>黑体</vt:lpstr>
      <vt:lpstr>华文隶书</vt:lpstr>
      <vt:lpstr>楷体_GB2312</vt:lpstr>
      <vt:lpstr>微软雅黑</vt:lpstr>
      <vt:lpstr>新宋体</vt:lpstr>
      <vt:lpstr>Arial</vt:lpstr>
      <vt:lpstr>Arial Bold</vt:lpstr>
      <vt:lpstr>Times New Roman</vt:lpstr>
      <vt:lpstr>Wingdings</vt:lpstr>
      <vt:lpstr>自定义设计方案</vt:lpstr>
      <vt:lpstr>Single-source shortest path</vt:lpstr>
      <vt:lpstr>Single-source shortest path</vt:lpstr>
      <vt:lpstr>Single-source shortest path</vt:lpstr>
      <vt:lpstr>Single-source shortest path</vt:lpstr>
      <vt:lpstr>Single-source shortest path</vt:lpstr>
      <vt:lpstr>Single-source shortest path</vt:lpstr>
      <vt:lpstr>Single-source shortest path</vt:lpstr>
      <vt:lpstr>Single-source shortest path</vt:lpstr>
      <vt:lpstr>Single-source shortest path</vt:lpstr>
      <vt:lpstr>Single-source shortest path</vt:lpstr>
      <vt:lpstr>Single-source shortest path</vt:lpstr>
      <vt:lpstr>Single-source shortest path</vt:lpstr>
      <vt:lpstr>Single-source shortest path</vt:lpstr>
      <vt:lpstr>Minimum spanning tree</vt:lpstr>
      <vt:lpstr>Minimum spanning tree</vt:lpstr>
      <vt:lpstr>Minimum spanning tree</vt:lpstr>
      <vt:lpstr>Minimum spanning tree</vt:lpstr>
      <vt:lpstr>Minimum spanning tree</vt:lpstr>
      <vt:lpstr>Minimum spanning tree</vt:lpstr>
      <vt:lpstr>Prim algrithm </vt:lpstr>
      <vt:lpstr>PowerPoint 演示文稿</vt:lpstr>
      <vt:lpstr>PowerPoint 演示文稿</vt:lpstr>
      <vt:lpstr>PowerPoint 演示文稿</vt:lpstr>
      <vt:lpstr>PowerPoint 演示文稿</vt:lpstr>
      <vt:lpstr>Kruskal algrithm</vt:lpstr>
      <vt:lpstr>Kruskal algrithm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算法设计与分析</dc:title>
  <dc:creator>huxufei</dc:creator>
  <cp:lastModifiedBy>XiaoChen Pan</cp:lastModifiedBy>
  <cp:revision>1462</cp:revision>
  <dcterms:created xsi:type="dcterms:W3CDTF">2024-03-20T15:01:28Z</dcterms:created>
  <dcterms:modified xsi:type="dcterms:W3CDTF">2026-04-14T16:59:18Z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A95E7636EBB13C0AC7B943630F299436</vt:lpwstr>
  </property>
  <property fmtid="{D5CDD505-2E9C-101B-9397-08002B2CF9AE}" pid="3" name="KSOProductBuildVer">
    <vt:lpwstr>1033-6.5.2.8766</vt:lpwstr>
  </property>
</Properties>
</file>