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327" r:id="rId2"/>
    <p:sldId id="329" r:id="rId3"/>
    <p:sldId id="328" r:id="rId4"/>
    <p:sldId id="331" r:id="rId5"/>
    <p:sldId id="330" r:id="rId6"/>
    <p:sldId id="332" r:id="rId7"/>
    <p:sldId id="333" r:id="rId8"/>
    <p:sldId id="334" r:id="rId9"/>
    <p:sldId id="335" r:id="rId10"/>
    <p:sldId id="336" r:id="rId11"/>
    <p:sldId id="338" r:id="rId12"/>
    <p:sldId id="337" r:id="rId13"/>
    <p:sldId id="339" r:id="rId14"/>
    <p:sldId id="340" r:id="rId15"/>
    <p:sldId id="341" r:id="rId16"/>
    <p:sldId id="342" r:id="rId17"/>
    <p:sldId id="345" r:id="rId18"/>
    <p:sldId id="343" r:id="rId19"/>
    <p:sldId id="348" r:id="rId20"/>
    <p:sldId id="349" r:id="rId21"/>
    <p:sldId id="344" r:id="rId22"/>
    <p:sldId id="346" r:id="rId23"/>
    <p:sldId id="347" r:id="rId24"/>
    <p:sldId id="352" r:id="rId25"/>
    <p:sldId id="350" r:id="rId26"/>
    <p:sldId id="35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7" autoAdjust="0"/>
  </p:normalViewPr>
  <p:slideViewPr>
    <p:cSldViewPr snapToGrid="0">
      <p:cViewPr varScale="1">
        <p:scale>
          <a:sx n="99" d="100"/>
          <a:sy n="99" d="100"/>
        </p:scale>
        <p:origin x="2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4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7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38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900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979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7173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8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9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7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5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03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48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306896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079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98985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5" indent="-228605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974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0947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81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2512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048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578" indent="-326578">
              <a:buFont typeface="Wingdings" panose="05000000000000000000" pitchFamily="2" charset="2"/>
              <a:buChar char="u"/>
            </a:pPr>
            <a:endParaRPr lang="zh-CN" altLang="en-US" sz="3048" noProof="1" smtClean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4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35437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870875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06312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741749" algn="ctr" rtl="0" eaLnBrk="1" fontAlgn="base" hangingPunct="1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26578" indent="-326578" algn="l" rtl="0" eaLnBrk="1" fontAlgn="base" hangingPunct="1">
        <a:spcBef>
          <a:spcPct val="20000"/>
        </a:spcBef>
        <a:spcAft>
          <a:spcPct val="0"/>
        </a:spcAft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lvl="1" indent="-272148" algn="l" rtl="0" eaLnBrk="1" fontAlgn="base" hangingPunct="1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lvl="2" indent="-217719" algn="l" rtl="0" eaLnBrk="1" fontAlgn="base" hangingPunct="1">
        <a:spcBef>
          <a:spcPct val="20000"/>
        </a:spcBef>
        <a:spcAft>
          <a:spcPct val="0"/>
        </a:spcAft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lvl="3" indent="-217719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lvl="4" indent="-217719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lvl="5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342" lvl="6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780" lvl="7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217" lvl="8" indent="-217719" algn="l" defTabSz="87087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71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437" lvl="1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875" lvl="2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312" lvl="3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749" lvl="4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186" lvl="5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624" lvl="6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61" lvl="7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498" lvl="8" indent="0" algn="l" defTabSz="87087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单源最短路径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 smtClean="0"/>
              <a:t>给定</a:t>
            </a:r>
            <a:r>
              <a:rPr lang="zh-CN" altLang="en-US" sz="3600" dirty="0"/>
              <a:t>带权有向图</a:t>
            </a:r>
            <a:r>
              <a:rPr lang="en-US" altLang="zh-CN" sz="3600" dirty="0"/>
              <a:t>G =(V,E)</a:t>
            </a:r>
            <a:r>
              <a:rPr lang="zh-CN" altLang="en-US" sz="3600" dirty="0"/>
              <a:t>，其中每条边的权是非负实数。另外，还给定</a:t>
            </a:r>
            <a:r>
              <a:rPr lang="en-US" altLang="zh-CN" sz="3600" dirty="0"/>
              <a:t>V</a:t>
            </a:r>
            <a:r>
              <a:rPr lang="zh-CN" altLang="en-US" sz="3600" dirty="0"/>
              <a:t>中的一个顶点，称为源。现在要计算从源到所有其它各顶点的最短路长度。这里路的长度是指路上各边权之和。这个问题通常称为单源最短路径问题</a:t>
            </a:r>
            <a:r>
              <a:rPr lang="zh-CN" altLang="en-US" sz="3600" dirty="0" smtClean="0"/>
              <a:t>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7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7" y="1401832"/>
            <a:ext cx="5400000" cy="3559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79" y="1543880"/>
            <a:ext cx="5400000" cy="42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13" y="2135705"/>
            <a:ext cx="30940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1" y="2135705"/>
            <a:ext cx="8569325" cy="33924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6301" y="1218243"/>
            <a:ext cx="5314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Dijkstra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算法的迭代过程：</a:t>
            </a: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5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最小生成树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/>
              <a:t>设</a:t>
            </a:r>
            <a:r>
              <a:rPr lang="en-US" altLang="zh-CN" dirty="0"/>
              <a:t>G =(V,E)</a:t>
            </a:r>
            <a:r>
              <a:rPr lang="zh-CN" altLang="en-US" dirty="0"/>
              <a:t>是无向连通带权图，即一个网络。</a:t>
            </a:r>
            <a:r>
              <a:rPr lang="en-US" altLang="zh-CN" dirty="0"/>
              <a:t>E</a:t>
            </a:r>
            <a:r>
              <a:rPr lang="zh-CN" altLang="en-US" dirty="0"/>
              <a:t>中每条边</a:t>
            </a:r>
            <a:r>
              <a:rPr lang="en-US" altLang="zh-CN" dirty="0"/>
              <a:t>(</a:t>
            </a:r>
            <a:r>
              <a:rPr lang="en-US" altLang="zh-CN" dirty="0" err="1"/>
              <a:t>v,w</a:t>
            </a:r>
            <a:r>
              <a:rPr lang="en-US" altLang="zh-CN" dirty="0"/>
              <a:t>)</a:t>
            </a:r>
            <a:r>
              <a:rPr lang="zh-CN" altLang="en-US" dirty="0"/>
              <a:t>的权为</a:t>
            </a:r>
            <a:r>
              <a:rPr lang="en-US" altLang="zh-CN" dirty="0"/>
              <a:t>c[v][w]</a:t>
            </a:r>
            <a:r>
              <a:rPr lang="zh-CN" altLang="en-US" dirty="0"/>
              <a:t>。如果</a:t>
            </a:r>
            <a:r>
              <a:rPr lang="en-US" altLang="zh-CN" dirty="0"/>
              <a:t>G</a:t>
            </a:r>
            <a:r>
              <a:rPr lang="zh-CN" altLang="en-US" dirty="0"/>
              <a:t>的子图</a:t>
            </a:r>
            <a:r>
              <a:rPr lang="en-US" altLang="zh-CN" dirty="0"/>
              <a:t>G’</a:t>
            </a:r>
            <a:r>
              <a:rPr lang="zh-CN" altLang="en-US" dirty="0"/>
              <a:t>是一棵包含</a:t>
            </a:r>
            <a:r>
              <a:rPr lang="en-US" altLang="zh-CN" dirty="0"/>
              <a:t>G</a:t>
            </a:r>
            <a:r>
              <a:rPr lang="zh-CN" altLang="en-US" dirty="0"/>
              <a:t>的所有顶点的树，则称</a:t>
            </a:r>
            <a:r>
              <a:rPr lang="en-US" altLang="zh-CN" dirty="0"/>
              <a:t>G’</a:t>
            </a:r>
            <a:r>
              <a:rPr lang="zh-CN" altLang="en-US" dirty="0"/>
              <a:t>为</a:t>
            </a:r>
            <a:r>
              <a:rPr lang="en-US" altLang="zh-CN" dirty="0"/>
              <a:t>G</a:t>
            </a:r>
            <a:r>
              <a:rPr lang="zh-CN" altLang="en-US" dirty="0"/>
              <a:t>的生成树。</a:t>
            </a:r>
            <a:r>
              <a:rPr lang="zh-CN" altLang="en-US" dirty="0">
                <a:solidFill>
                  <a:srgbClr val="FF0000"/>
                </a:solidFill>
              </a:rPr>
              <a:t>生成树上各边权的总和称为该生成树的耗费。在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zh-CN" altLang="en-US" dirty="0">
                <a:solidFill>
                  <a:srgbClr val="FF0000"/>
                </a:solidFill>
              </a:rPr>
              <a:t>的所有生成树中，耗费最小的生成树称为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zh-CN" altLang="en-US" dirty="0">
                <a:solidFill>
                  <a:srgbClr val="FF0000"/>
                </a:solidFill>
              </a:rPr>
              <a:t>的最小生成树。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/>
              <a:t>网络</a:t>
            </a:r>
            <a:r>
              <a:rPr lang="zh-CN" altLang="en-US" dirty="0"/>
              <a:t>的最小生成树在实际中有广泛应用。例如，在设计通信网络时，用图的顶点表示城市，用边</a:t>
            </a:r>
            <a:r>
              <a:rPr lang="en-US" altLang="zh-CN" dirty="0"/>
              <a:t>(</a:t>
            </a:r>
            <a:r>
              <a:rPr lang="en-US" altLang="zh-CN" dirty="0" err="1"/>
              <a:t>v,w</a:t>
            </a:r>
            <a:r>
              <a:rPr lang="en-US" altLang="zh-CN" dirty="0"/>
              <a:t>)</a:t>
            </a:r>
            <a:r>
              <a:rPr lang="zh-CN" altLang="en-US" dirty="0"/>
              <a:t>的权</a:t>
            </a:r>
            <a:r>
              <a:rPr lang="en-US" altLang="zh-CN" dirty="0"/>
              <a:t>c[v][w]</a:t>
            </a:r>
            <a:r>
              <a:rPr lang="zh-CN" altLang="en-US" dirty="0"/>
              <a:t>表示建立城市</a:t>
            </a:r>
            <a:r>
              <a:rPr lang="en-US" altLang="zh-CN" dirty="0"/>
              <a:t>v</a:t>
            </a:r>
            <a:r>
              <a:rPr lang="zh-CN" altLang="en-US" dirty="0"/>
              <a:t>和城市</a:t>
            </a:r>
            <a:r>
              <a:rPr lang="en-US" altLang="zh-CN" dirty="0"/>
              <a:t>w</a:t>
            </a:r>
            <a:r>
              <a:rPr lang="zh-CN" altLang="en-US" dirty="0"/>
              <a:t>之间的通信线路所需的费用，则最小生成树就给出了建立通信网络的最经济的方案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5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最小生成树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1" y="1134510"/>
            <a:ext cx="5400000" cy="38355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66" y="1382702"/>
            <a:ext cx="5537260" cy="3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2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最小生成树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2" y="1863083"/>
            <a:ext cx="5400000" cy="4038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8" y="1833265"/>
            <a:ext cx="5400000" cy="36586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0403" y="867956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生成树的性质</a:t>
            </a:r>
          </a:p>
        </p:txBody>
      </p:sp>
    </p:spTree>
    <p:extLst>
      <p:ext uri="{BB962C8B-B14F-4D97-AF65-F5344CB8AC3E}">
        <p14:creationId xmlns:p14="http://schemas.microsoft.com/office/powerpoint/2010/main" val="101327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最小生成树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64" t="1305"/>
          <a:stretch/>
        </p:blipFill>
        <p:spPr>
          <a:xfrm>
            <a:off x="119269" y="835141"/>
            <a:ext cx="5914176" cy="45419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50" y="835141"/>
            <a:ext cx="5844088" cy="40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</a:t>
            </a:r>
            <a:r>
              <a:rPr lang="zh-CN" altLang="en-US" dirty="0"/>
              <a:t>算法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G=(V,E)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是连通带权图，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V={1,2,…,n}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构造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的最小生成树的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算法的基本思想是：首先置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S={1}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，然后，只要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的真子集，就作如下的贪心选择：选取满足条件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c[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][j]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最小的边，将顶点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添加到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中。这个过程一直进行到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时为止。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这个过程中选取到的所有边恰好构成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的一棵最小生成树。 </a:t>
            </a:r>
          </a:p>
        </p:txBody>
      </p:sp>
    </p:spTree>
    <p:extLst>
      <p:ext uri="{BB962C8B-B14F-4D97-AF65-F5344CB8AC3E}">
        <p14:creationId xmlns:p14="http://schemas.microsoft.com/office/powerpoint/2010/main" val="89990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5" y="1190417"/>
            <a:ext cx="5400000" cy="38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6868" t="1" b="96"/>
          <a:stretch/>
        </p:blipFill>
        <p:spPr>
          <a:xfrm>
            <a:off x="6440129" y="1190417"/>
            <a:ext cx="5029152" cy="33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t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67" y="1983132"/>
            <a:ext cx="3736975" cy="3221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4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9724" y="1244875"/>
            <a:ext cx="7677328" cy="4957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6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5" y="938211"/>
            <a:ext cx="5400000" cy="4909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62" y="938211"/>
            <a:ext cx="5400000" cy="49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81" y="1164454"/>
            <a:ext cx="8734425" cy="3448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076" y="5237922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解包括两部分：路径所经过的顶点和路径长度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25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" y="1300161"/>
            <a:ext cx="5400000" cy="4238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17" y="1300161"/>
            <a:ext cx="5784173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Kruskal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657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dirty="0" err="1" smtClean="0"/>
              <a:t>Kruskal</a:t>
            </a:r>
            <a:r>
              <a:rPr lang="zh-CN" altLang="en-US" sz="3200" dirty="0"/>
              <a:t>算法构造</a:t>
            </a:r>
            <a:r>
              <a:rPr lang="en-US" altLang="zh-CN" sz="3200" dirty="0"/>
              <a:t>G</a:t>
            </a:r>
            <a:r>
              <a:rPr lang="zh-CN" altLang="en-US" sz="3200" dirty="0"/>
              <a:t>的最小生成树的</a:t>
            </a:r>
            <a:r>
              <a:rPr lang="zh-CN" altLang="en-US" sz="3200" b="1" dirty="0">
                <a:solidFill>
                  <a:schemeClr val="accent2"/>
                </a:solidFill>
              </a:rPr>
              <a:t>基本思想</a:t>
            </a:r>
            <a:r>
              <a:rPr lang="zh-CN" altLang="en-US" sz="3200" dirty="0"/>
              <a:t>是，首先将</a:t>
            </a:r>
            <a:r>
              <a:rPr lang="en-US" altLang="zh-CN" sz="3200" dirty="0"/>
              <a:t>G</a:t>
            </a:r>
            <a:r>
              <a:rPr lang="zh-CN" altLang="en-US" sz="3200" dirty="0"/>
              <a:t>的</a:t>
            </a:r>
            <a:r>
              <a:rPr lang="en-US" altLang="zh-CN" sz="3200" dirty="0"/>
              <a:t>n</a:t>
            </a:r>
            <a:r>
              <a:rPr lang="zh-CN" altLang="en-US" sz="3200" dirty="0"/>
              <a:t>个顶点看成</a:t>
            </a:r>
            <a:r>
              <a:rPr lang="en-US" altLang="zh-CN" sz="3200" dirty="0"/>
              <a:t>n</a:t>
            </a:r>
            <a:r>
              <a:rPr lang="zh-CN" altLang="en-US" sz="3200" dirty="0"/>
              <a:t>个孤立的连通分支。将所有的边按权从小到大排序。然后从第一条边开始，依边权递增的顺序查看每一条边，并按下述方法连接</a:t>
            </a:r>
            <a:r>
              <a:rPr lang="en-US" altLang="zh-CN" sz="3200" dirty="0"/>
              <a:t>2</a:t>
            </a:r>
            <a:r>
              <a:rPr lang="zh-CN" altLang="en-US" sz="3200" dirty="0"/>
              <a:t>个不同的连通分支：</a:t>
            </a:r>
            <a:r>
              <a:rPr lang="zh-CN" altLang="en-US" sz="3200" dirty="0" smtClean="0"/>
              <a:t>当</a:t>
            </a:r>
            <a:endParaRPr lang="en-US" altLang="zh-CN" sz="3200" dirty="0" smtClean="0"/>
          </a:p>
          <a:p>
            <a:pPr marL="0" indent="32657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dirty="0" smtClean="0"/>
              <a:t>(1)</a:t>
            </a:r>
            <a:r>
              <a:rPr lang="zh-CN" altLang="en-US" sz="3200" dirty="0" smtClean="0"/>
              <a:t>查看</a:t>
            </a:r>
            <a:r>
              <a:rPr lang="zh-CN" altLang="en-US" sz="3200" dirty="0"/>
              <a:t>到第</a:t>
            </a:r>
            <a:r>
              <a:rPr lang="en-US" altLang="zh-CN" sz="3200" dirty="0"/>
              <a:t>k</a:t>
            </a:r>
            <a:r>
              <a:rPr lang="zh-CN" altLang="en-US" sz="3200" dirty="0"/>
              <a:t>条边</a:t>
            </a:r>
            <a:r>
              <a:rPr lang="en-US" altLang="zh-CN" sz="3200" dirty="0"/>
              <a:t>(</a:t>
            </a:r>
            <a:r>
              <a:rPr lang="en-US" altLang="zh-CN" sz="3200" dirty="0" err="1"/>
              <a:t>v,w</a:t>
            </a:r>
            <a:r>
              <a:rPr lang="en-US" altLang="zh-CN" sz="3200" dirty="0"/>
              <a:t>)</a:t>
            </a:r>
            <a:r>
              <a:rPr lang="zh-CN" altLang="en-US" sz="3200" dirty="0"/>
              <a:t>时，如果端点</a:t>
            </a:r>
            <a:r>
              <a:rPr lang="en-US" altLang="zh-CN" sz="3200" dirty="0"/>
              <a:t>v</a:t>
            </a:r>
            <a:r>
              <a:rPr lang="zh-CN" altLang="en-US" sz="3200" dirty="0"/>
              <a:t>和</a:t>
            </a:r>
            <a:r>
              <a:rPr lang="en-US" altLang="zh-CN" sz="3200" dirty="0"/>
              <a:t>w</a:t>
            </a:r>
            <a:r>
              <a:rPr lang="zh-CN" altLang="en-US" sz="3200" dirty="0"/>
              <a:t>分别是当前</a:t>
            </a:r>
            <a:r>
              <a:rPr lang="en-US" altLang="zh-CN" sz="3200" dirty="0"/>
              <a:t>2</a:t>
            </a:r>
            <a:r>
              <a:rPr lang="zh-CN" altLang="en-US" sz="3200" dirty="0"/>
              <a:t>个不同的连通分支</a:t>
            </a:r>
            <a:r>
              <a:rPr lang="en-US" altLang="zh-CN" sz="3200" dirty="0"/>
              <a:t>T1</a:t>
            </a:r>
            <a:r>
              <a:rPr lang="zh-CN" altLang="en-US" sz="3200" dirty="0"/>
              <a:t>和</a:t>
            </a:r>
            <a:r>
              <a:rPr lang="en-US" altLang="zh-CN" sz="3200" dirty="0"/>
              <a:t>T2</a:t>
            </a:r>
            <a:r>
              <a:rPr lang="zh-CN" altLang="en-US" sz="3200" dirty="0"/>
              <a:t>中的顶点时，就用边</a:t>
            </a:r>
            <a:r>
              <a:rPr lang="en-US" altLang="zh-CN" sz="3200" dirty="0"/>
              <a:t>(</a:t>
            </a:r>
            <a:r>
              <a:rPr lang="en-US" altLang="zh-CN" sz="3200" dirty="0" err="1"/>
              <a:t>v,w</a:t>
            </a:r>
            <a:r>
              <a:rPr lang="en-US" altLang="zh-CN" sz="3200" dirty="0"/>
              <a:t>)</a:t>
            </a:r>
            <a:r>
              <a:rPr lang="zh-CN" altLang="en-US" sz="3200" dirty="0"/>
              <a:t>将</a:t>
            </a:r>
            <a:r>
              <a:rPr lang="en-US" altLang="zh-CN" sz="3200" dirty="0"/>
              <a:t>T1</a:t>
            </a:r>
            <a:r>
              <a:rPr lang="zh-CN" altLang="en-US" sz="3200" dirty="0"/>
              <a:t>和</a:t>
            </a:r>
            <a:r>
              <a:rPr lang="en-US" altLang="zh-CN" sz="3200" dirty="0"/>
              <a:t>T2</a:t>
            </a:r>
            <a:r>
              <a:rPr lang="zh-CN" altLang="en-US" sz="3200" dirty="0"/>
              <a:t>连接成一个连通分支，然后继续查看第</a:t>
            </a:r>
            <a:r>
              <a:rPr lang="en-US" altLang="zh-CN" sz="3200" dirty="0"/>
              <a:t>k+1</a:t>
            </a:r>
            <a:r>
              <a:rPr lang="zh-CN" altLang="en-US" sz="3200" dirty="0"/>
              <a:t>条</a:t>
            </a:r>
            <a:r>
              <a:rPr lang="zh-CN" altLang="en-US" sz="3200" dirty="0" smtClean="0"/>
              <a:t>边</a:t>
            </a:r>
            <a:r>
              <a:rPr lang="en-US" altLang="zh-CN" sz="3200" dirty="0" smtClean="0"/>
              <a:t>;</a:t>
            </a:r>
            <a:endParaRPr lang="zh-CN" altLang="en-US" sz="3600" dirty="0">
              <a:solidFill>
                <a:schemeClr val="accent2"/>
              </a:solidFill>
            </a:endParaRPr>
          </a:p>
          <a:p>
            <a:pPr marL="0" indent="326578">
              <a:lnSpc>
                <a:spcPct val="150000"/>
              </a:lnSpc>
              <a:spcBef>
                <a:spcPts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27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/>
              <a:t>如果</a:t>
            </a:r>
            <a:r>
              <a:rPr lang="zh-CN" altLang="en-US" dirty="0"/>
              <a:t>端点</a:t>
            </a:r>
            <a:r>
              <a:rPr lang="en-US" altLang="zh-CN" dirty="0"/>
              <a:t>v</a:t>
            </a:r>
            <a:r>
              <a:rPr lang="zh-CN" altLang="en-US" dirty="0"/>
              <a:t>和</a:t>
            </a:r>
            <a:r>
              <a:rPr lang="en-US" altLang="zh-CN" dirty="0"/>
              <a:t>w</a:t>
            </a:r>
            <a:r>
              <a:rPr lang="zh-CN" altLang="en-US" dirty="0"/>
              <a:t>在当前的同一个连通分支中，就直接再查看第</a:t>
            </a:r>
            <a:r>
              <a:rPr lang="en-US" altLang="zh-CN" dirty="0"/>
              <a:t>k+1</a:t>
            </a:r>
            <a:r>
              <a:rPr lang="zh-CN" altLang="en-US" dirty="0"/>
              <a:t>条边。这个过程一直进行到只剩下一个连通分支时为止。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70" y="2443369"/>
            <a:ext cx="5400000" cy="3899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7151" r="2061"/>
          <a:stretch/>
        </p:blipFill>
        <p:spPr>
          <a:xfrm>
            <a:off x="6538872" y="2359149"/>
            <a:ext cx="5288693" cy="40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t4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338" y="1033013"/>
            <a:ext cx="7621907" cy="5121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632" y="1707829"/>
            <a:ext cx="3736975" cy="3221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80074" y="1511883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93725" y="2628713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3027093" y="2628711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021310" y="3725009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584641" y="3725009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cxnSp>
        <p:nvCxnSpPr>
          <p:cNvPr id="10" name="直接连接符 9"/>
          <p:cNvCxnSpPr>
            <a:stCxn id="4" idx="5"/>
            <a:endCxn id="6" idx="1"/>
          </p:cNvCxnSpPr>
          <p:nvPr/>
        </p:nvCxnSpPr>
        <p:spPr>
          <a:xfrm>
            <a:off x="2057730" y="1872754"/>
            <a:ext cx="1034159" cy="81787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直接连接符 11"/>
          <p:cNvCxnSpPr>
            <a:stCxn id="4" idx="3"/>
            <a:endCxn id="5" idx="7"/>
          </p:cNvCxnSpPr>
          <p:nvPr/>
        </p:nvCxnSpPr>
        <p:spPr>
          <a:xfrm flipH="1">
            <a:off x="671381" y="1872754"/>
            <a:ext cx="1073489" cy="81787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接连接符 13"/>
          <p:cNvCxnSpPr>
            <a:stCxn id="5" idx="5"/>
            <a:endCxn id="7" idx="1"/>
          </p:cNvCxnSpPr>
          <p:nvPr/>
        </p:nvCxnSpPr>
        <p:spPr>
          <a:xfrm>
            <a:off x="671381" y="2989584"/>
            <a:ext cx="414725" cy="7973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直接连接符 15"/>
          <p:cNvCxnSpPr>
            <a:stCxn id="7" idx="6"/>
            <a:endCxn id="8" idx="2"/>
          </p:cNvCxnSpPr>
          <p:nvPr/>
        </p:nvCxnSpPr>
        <p:spPr>
          <a:xfrm>
            <a:off x="1463762" y="3936403"/>
            <a:ext cx="112087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直接连接符 17"/>
          <p:cNvCxnSpPr>
            <a:stCxn id="6" idx="4"/>
            <a:endCxn id="8" idx="7"/>
          </p:cNvCxnSpPr>
          <p:nvPr/>
        </p:nvCxnSpPr>
        <p:spPr>
          <a:xfrm flipH="1">
            <a:off x="2962297" y="3051498"/>
            <a:ext cx="286022" cy="73542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椭圆 22"/>
          <p:cNvSpPr/>
          <p:nvPr/>
        </p:nvSpPr>
        <p:spPr>
          <a:xfrm>
            <a:off x="1712472" y="2681329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cxnSp>
        <p:nvCxnSpPr>
          <p:cNvPr id="25" name="直接连接符 24"/>
          <p:cNvCxnSpPr>
            <a:stCxn id="23" idx="6"/>
            <a:endCxn id="6" idx="2"/>
          </p:cNvCxnSpPr>
          <p:nvPr/>
        </p:nvCxnSpPr>
        <p:spPr>
          <a:xfrm flipV="1">
            <a:off x="2154924" y="2840105"/>
            <a:ext cx="872169" cy="526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直接连接符 26"/>
          <p:cNvCxnSpPr>
            <a:stCxn id="5" idx="6"/>
            <a:endCxn id="23" idx="2"/>
          </p:cNvCxnSpPr>
          <p:nvPr/>
        </p:nvCxnSpPr>
        <p:spPr>
          <a:xfrm>
            <a:off x="736177" y="2840107"/>
            <a:ext cx="976295" cy="526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直接连接符 28"/>
          <p:cNvCxnSpPr>
            <a:stCxn id="23" idx="3"/>
            <a:endCxn id="7" idx="7"/>
          </p:cNvCxnSpPr>
          <p:nvPr/>
        </p:nvCxnSpPr>
        <p:spPr>
          <a:xfrm flipH="1">
            <a:off x="1398966" y="3042200"/>
            <a:ext cx="378302" cy="7447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直接连接符 30"/>
          <p:cNvCxnSpPr>
            <a:stCxn id="23" idx="5"/>
            <a:endCxn id="8" idx="1"/>
          </p:cNvCxnSpPr>
          <p:nvPr/>
        </p:nvCxnSpPr>
        <p:spPr>
          <a:xfrm>
            <a:off x="2090128" y="3042200"/>
            <a:ext cx="559309" cy="7447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直接连接符 33"/>
          <p:cNvCxnSpPr>
            <a:stCxn id="4" idx="4"/>
            <a:endCxn id="23" idx="0"/>
          </p:cNvCxnSpPr>
          <p:nvPr/>
        </p:nvCxnSpPr>
        <p:spPr>
          <a:xfrm>
            <a:off x="1901300" y="1934670"/>
            <a:ext cx="32398" cy="74665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文本框 36"/>
          <p:cNvSpPr txBox="1"/>
          <p:nvPr/>
        </p:nvSpPr>
        <p:spPr>
          <a:xfrm>
            <a:off x="864857" y="1938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2542476" y="19970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336508" y="2533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113833" y="2554344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1625440" y="2098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358068" y="3414562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1230329" y="3156293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1813691" y="3964485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2336508" y="3151244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3105308" y="3290974"/>
            <a:ext cx="288303" cy="36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687265" y="1459265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7300916" y="2576095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10034284" y="2576093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8028501" y="3672391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7" name="椭圆 46"/>
          <p:cNvSpPr/>
          <p:nvPr/>
        </p:nvSpPr>
        <p:spPr>
          <a:xfrm>
            <a:off x="9591832" y="3672391"/>
            <a:ext cx="442452" cy="4227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cxnSp>
        <p:nvCxnSpPr>
          <p:cNvPr id="52" name="直接连接符 51"/>
          <p:cNvCxnSpPr>
            <a:stCxn id="35" idx="3"/>
          </p:cNvCxnSpPr>
          <p:nvPr/>
        </p:nvCxnSpPr>
        <p:spPr>
          <a:xfrm flipH="1">
            <a:off x="8367122" y="2936964"/>
            <a:ext cx="1731958" cy="788045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9" name="文本框 58"/>
          <p:cNvSpPr txBox="1"/>
          <p:nvPr/>
        </p:nvSpPr>
        <p:spPr>
          <a:xfrm>
            <a:off x="7872048" y="1886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9549667" y="19444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90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7379541" y="3237001"/>
            <a:ext cx="4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45</a:t>
            </a:r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8820882" y="3911867"/>
            <a:ext cx="4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9939342" y="3325963"/>
            <a:ext cx="5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60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8721916" y="2335759"/>
            <a:ext cx="5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8721916" y="3127878"/>
            <a:ext cx="5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cxnSp>
        <p:nvCxnSpPr>
          <p:cNvPr id="74" name="直接连接符 73"/>
          <p:cNvCxnSpPr>
            <a:stCxn id="35" idx="1"/>
          </p:cNvCxnSpPr>
          <p:nvPr/>
        </p:nvCxnSpPr>
        <p:spPr>
          <a:xfrm flipH="1" flipV="1">
            <a:off x="9129507" y="1781658"/>
            <a:ext cx="969573" cy="856351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直接连接符 74"/>
          <p:cNvCxnSpPr>
            <a:stCxn id="47" idx="1"/>
          </p:cNvCxnSpPr>
          <p:nvPr/>
        </p:nvCxnSpPr>
        <p:spPr>
          <a:xfrm flipH="1" flipV="1">
            <a:off x="8913407" y="1902726"/>
            <a:ext cx="743221" cy="1831581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直接连接符 75"/>
          <p:cNvCxnSpPr>
            <a:stCxn id="36" idx="6"/>
            <a:endCxn id="47" idx="2"/>
          </p:cNvCxnSpPr>
          <p:nvPr/>
        </p:nvCxnSpPr>
        <p:spPr>
          <a:xfrm>
            <a:off x="8470953" y="3883785"/>
            <a:ext cx="1120879" cy="0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直接连接符 76"/>
          <p:cNvCxnSpPr>
            <a:stCxn id="36" idx="1"/>
          </p:cNvCxnSpPr>
          <p:nvPr/>
        </p:nvCxnSpPr>
        <p:spPr>
          <a:xfrm flipH="1" flipV="1">
            <a:off x="7648156" y="2955214"/>
            <a:ext cx="445141" cy="779093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7697375" y="1827204"/>
            <a:ext cx="1057333" cy="856353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直接连接符 78"/>
          <p:cNvCxnSpPr>
            <a:endCxn id="47" idx="0"/>
          </p:cNvCxnSpPr>
          <p:nvPr/>
        </p:nvCxnSpPr>
        <p:spPr>
          <a:xfrm flipH="1">
            <a:off x="9813058" y="3003684"/>
            <a:ext cx="442452" cy="668707"/>
          </a:xfrm>
          <a:prstGeom prst="line">
            <a:avLst/>
          </a:prstGeom>
          <a:ln>
            <a:headEnd type="triangle" w="lg" len="lg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961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04887"/>
            <a:ext cx="5400000" cy="5068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114425"/>
            <a:ext cx="5760000" cy="463431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9067800" y="3695700"/>
            <a:ext cx="1271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44000" y="3246916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合并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6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8712"/>
            <a:ext cx="5400000" cy="46198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946161"/>
            <a:ext cx="5220000" cy="48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 err="1" smtClean="0"/>
              <a:t>Dijkstra</a:t>
            </a:r>
            <a:r>
              <a:rPr lang="zh-CN" altLang="en-US" dirty="0"/>
              <a:t>算法是解单源最短路径问题的贪心算法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/>
              <a:t>其</a:t>
            </a:r>
            <a:r>
              <a:rPr lang="zh-CN" altLang="en-US" dirty="0"/>
              <a:t>基本思想是，</a:t>
            </a:r>
            <a:r>
              <a:rPr lang="zh-CN" altLang="en-US" dirty="0">
                <a:solidFill>
                  <a:srgbClr val="FF0000"/>
                </a:solidFill>
              </a:rPr>
              <a:t>设置顶点集合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zh-CN" altLang="en-US" dirty="0">
                <a:solidFill>
                  <a:srgbClr val="FF0000"/>
                </a:solidFill>
              </a:rPr>
              <a:t>并不断地作贪心选择来扩充这个集合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一个顶点属于集合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zh-CN" altLang="en-US" dirty="0">
                <a:solidFill>
                  <a:srgbClr val="FF0000"/>
                </a:solidFill>
              </a:rPr>
              <a:t>当且仅当从源到该顶点的最短路径长度已知</a:t>
            </a:r>
            <a:r>
              <a:rPr lang="zh-CN" altLang="en-US" dirty="0" smtClean="0"/>
              <a:t>。初始</a:t>
            </a:r>
            <a:r>
              <a:rPr lang="zh-CN" altLang="en-US" dirty="0"/>
              <a:t>时，</a:t>
            </a:r>
            <a:r>
              <a:rPr lang="en-US" altLang="zh-CN" dirty="0"/>
              <a:t>S</a:t>
            </a:r>
            <a:r>
              <a:rPr lang="zh-CN" altLang="en-US" dirty="0"/>
              <a:t>中仅含有源。设</a:t>
            </a:r>
            <a:r>
              <a:rPr lang="en-US" altLang="zh-CN" dirty="0"/>
              <a:t>u</a:t>
            </a:r>
            <a:r>
              <a:rPr lang="zh-CN" altLang="en-US" dirty="0"/>
              <a:t>是</a:t>
            </a:r>
            <a:r>
              <a:rPr lang="en-US" altLang="zh-CN" dirty="0"/>
              <a:t>G</a:t>
            </a:r>
            <a:r>
              <a:rPr lang="zh-CN" altLang="en-US" dirty="0"/>
              <a:t>的某一个顶点，</a:t>
            </a:r>
            <a:r>
              <a:rPr lang="zh-CN" altLang="en-US" dirty="0">
                <a:solidFill>
                  <a:srgbClr val="FF0000"/>
                </a:solidFill>
              </a:rPr>
              <a:t>把从源到</a:t>
            </a:r>
            <a:r>
              <a:rPr lang="en-US" altLang="zh-CN" dirty="0">
                <a:solidFill>
                  <a:srgbClr val="FF0000"/>
                </a:solidFill>
              </a:rPr>
              <a:t>u</a:t>
            </a:r>
            <a:r>
              <a:rPr lang="zh-CN" altLang="en-US" dirty="0">
                <a:solidFill>
                  <a:srgbClr val="FF0000"/>
                </a:solidFill>
              </a:rPr>
              <a:t>且中间只经过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zh-CN" altLang="en-US" dirty="0">
                <a:solidFill>
                  <a:srgbClr val="FF0000"/>
                </a:solidFill>
              </a:rPr>
              <a:t>中顶点的路称为从源到</a:t>
            </a:r>
            <a:r>
              <a:rPr lang="en-US" altLang="zh-CN" dirty="0">
                <a:solidFill>
                  <a:srgbClr val="FF0000"/>
                </a:solidFill>
              </a:rPr>
              <a:t>u</a:t>
            </a:r>
            <a:r>
              <a:rPr lang="zh-CN" altLang="en-US" dirty="0">
                <a:solidFill>
                  <a:srgbClr val="FF0000"/>
                </a:solidFill>
              </a:rPr>
              <a:t>的特殊路径</a:t>
            </a:r>
            <a:r>
              <a:rPr lang="zh-CN" altLang="en-US" dirty="0"/>
              <a:t>，并用数组</a:t>
            </a:r>
            <a:r>
              <a:rPr lang="en-US" altLang="zh-CN" dirty="0" err="1"/>
              <a:t>dist</a:t>
            </a:r>
            <a:r>
              <a:rPr lang="zh-CN" altLang="en-US" dirty="0"/>
              <a:t>记录当前每个顶点所对应的最短特殊路径长度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250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4" y="1026420"/>
            <a:ext cx="7560000" cy="526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7" y="1807716"/>
            <a:ext cx="30940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9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 err="1"/>
              <a:t>Dijkstra</a:t>
            </a:r>
            <a:r>
              <a:rPr lang="zh-CN" altLang="en-US" dirty="0"/>
              <a:t>算法每次从</a:t>
            </a:r>
            <a:r>
              <a:rPr lang="en-US" altLang="zh-CN" dirty="0"/>
              <a:t>V-S</a:t>
            </a:r>
            <a:r>
              <a:rPr lang="zh-CN" altLang="en-US" dirty="0"/>
              <a:t>中取出具有最短特殊路长度的顶点</a:t>
            </a:r>
            <a:r>
              <a:rPr lang="en-US" altLang="zh-CN" dirty="0"/>
              <a:t>u</a:t>
            </a:r>
            <a:r>
              <a:rPr lang="zh-CN" altLang="en-US" dirty="0"/>
              <a:t>，将</a:t>
            </a:r>
            <a:r>
              <a:rPr lang="en-US" altLang="zh-CN" dirty="0"/>
              <a:t>u</a:t>
            </a:r>
            <a:r>
              <a:rPr lang="zh-CN" altLang="en-US" dirty="0"/>
              <a:t>添加到</a:t>
            </a:r>
            <a:r>
              <a:rPr lang="en-US" altLang="zh-CN" dirty="0"/>
              <a:t>S</a:t>
            </a:r>
            <a:r>
              <a:rPr lang="zh-CN" altLang="en-US" dirty="0"/>
              <a:t>中，同时对数组</a:t>
            </a:r>
            <a:r>
              <a:rPr lang="en-US" altLang="zh-CN" dirty="0" err="1"/>
              <a:t>dist</a:t>
            </a:r>
            <a:r>
              <a:rPr lang="zh-CN" altLang="en-US" dirty="0"/>
              <a:t>作必要的修改。一旦</a:t>
            </a:r>
            <a:r>
              <a:rPr lang="en-US" altLang="zh-CN" dirty="0"/>
              <a:t>S</a:t>
            </a:r>
            <a:r>
              <a:rPr lang="zh-CN" altLang="en-US" dirty="0"/>
              <a:t>包含了所有</a:t>
            </a:r>
            <a:r>
              <a:rPr lang="en-US" altLang="zh-CN" dirty="0"/>
              <a:t>V</a:t>
            </a:r>
            <a:r>
              <a:rPr lang="zh-CN" altLang="en-US" dirty="0"/>
              <a:t>中顶点，</a:t>
            </a:r>
            <a:r>
              <a:rPr lang="en-US" altLang="zh-CN" dirty="0" err="1"/>
              <a:t>dist</a:t>
            </a:r>
            <a:r>
              <a:rPr lang="zh-CN" altLang="en-US" dirty="0"/>
              <a:t>就记录了从源到所有其它顶点之间的最短路径长度。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27" y="3192071"/>
            <a:ext cx="7953841" cy="31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3" y="874022"/>
            <a:ext cx="7560000" cy="553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85" y="1728201"/>
            <a:ext cx="30940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8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3499" r="1057"/>
          <a:stretch/>
        </p:blipFill>
        <p:spPr>
          <a:xfrm>
            <a:off x="218661" y="924339"/>
            <a:ext cx="7480057" cy="547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07" y="1767958"/>
            <a:ext cx="30940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76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8" y="1122708"/>
            <a:ext cx="5400000" cy="4101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95" y="1643660"/>
            <a:ext cx="5400000" cy="35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单源最短路径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3" y="1297264"/>
            <a:ext cx="5400000" cy="35310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214" y="1303939"/>
            <a:ext cx="5400000" cy="35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875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算法1模板" id="{24B9DFEC-B681-4799-8208-C720591B028C}" vid="{9A7A9FCE-CA20-441F-9BE6-FA2230AD3FB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6126</TotalTime>
  <Words>782</Words>
  <Application>Microsoft Office PowerPoint</Application>
  <PresentationFormat>宽屏</PresentationFormat>
  <Paragraphs>63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黑体</vt:lpstr>
      <vt:lpstr>华文隶书</vt:lpstr>
      <vt:lpstr>楷体_GB2312</vt:lpstr>
      <vt:lpstr>宋体</vt:lpstr>
      <vt:lpstr>微软雅黑</vt:lpstr>
      <vt:lpstr>新宋体</vt:lpstr>
      <vt:lpstr>Arial</vt:lpstr>
      <vt:lpstr>Symbol</vt:lpstr>
      <vt:lpstr>Times New Roman</vt:lpstr>
      <vt:lpstr>Wingdings</vt:lpstr>
      <vt:lpstr>自定义设计方案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单源最短路径</vt:lpstr>
      <vt:lpstr>最小生成树</vt:lpstr>
      <vt:lpstr>最小生成树</vt:lpstr>
      <vt:lpstr>最小生成树</vt:lpstr>
      <vt:lpstr>最小生成树</vt:lpstr>
      <vt:lpstr>Prim算法 </vt:lpstr>
      <vt:lpstr>PowerPoint 演示文稿</vt:lpstr>
      <vt:lpstr>PowerPoint 演示文稿</vt:lpstr>
      <vt:lpstr>PowerPoint 演示文稿</vt:lpstr>
      <vt:lpstr>PowerPoint 演示文稿</vt:lpstr>
      <vt:lpstr>Kruskal算法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hello</cp:lastModifiedBy>
  <cp:revision>1435</cp:revision>
  <dcterms:created xsi:type="dcterms:W3CDTF">2019-07-02T02:22:19Z</dcterms:created>
  <dcterms:modified xsi:type="dcterms:W3CDTF">2021-11-30T05:05:51Z</dcterms:modified>
</cp:coreProperties>
</file>