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47" r:id="rId2"/>
    <p:sldId id="365" r:id="rId3"/>
    <p:sldId id="324" r:id="rId4"/>
    <p:sldId id="325" r:id="rId5"/>
    <p:sldId id="326" r:id="rId6"/>
    <p:sldId id="327" r:id="rId7"/>
    <p:sldId id="328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29" r:id="rId23"/>
    <p:sldId id="331" r:id="rId24"/>
    <p:sldId id="332" r:id="rId25"/>
    <p:sldId id="338" r:id="rId26"/>
    <p:sldId id="339" r:id="rId27"/>
    <p:sldId id="340" r:id="rId28"/>
    <p:sldId id="341" r:id="rId29"/>
    <p:sldId id="34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7" autoAdjust="0"/>
  </p:normalViewPr>
  <p:slideViewPr>
    <p:cSldViewPr snapToGrid="0">
      <p:cViewPr varScale="1">
        <p:scale>
          <a:sx n="140" d="100"/>
          <a:sy n="140" d="100"/>
        </p:scale>
        <p:origin x="105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、先生成空姐点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、找到最小的两个子节点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、插入父节点，去掉子节点，最后只剩下一个。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可应用到文件归并上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8000" b="1" dirty="0">
                <a:latin typeface="Arial Bold" panose="020B0604020202090204" charset="0"/>
                <a:cs typeface="Arial Bold" panose="020B0604020202090204" charset="0"/>
                <a:sym typeface="+mn-ea"/>
              </a:rPr>
              <a:t>Huffman coding</a:t>
            </a:r>
            <a:endParaRPr lang="zh-CN" altLang="en-US" sz="8000" b="1" dirty="0">
              <a:latin typeface="Arial Bold" panose="020B0604020202090204" charset="0"/>
              <a:ea typeface="黑体" panose="02010609060101010101" pitchFamily="49" charset="-122"/>
              <a:cs typeface="Arial Bold" panose="020B060402020209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D253-3B6B-4622-E1DC-2721C9C0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1BC7D-8210-5702-EF6B-1A211A83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DA7574F-A9AF-1436-5B95-6CA2D414A54A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C2BDAD-E6EA-AF5E-D139-F8114A380179}"/>
              </a:ext>
            </a:extLst>
          </p:cNvPr>
          <p:cNvSpPr/>
          <p:nvPr/>
        </p:nvSpPr>
        <p:spPr>
          <a:xfrm>
            <a:off x="2245057" y="293427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f:5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24A105-7E7E-B165-8D87-BB8246BE16D1}"/>
              </a:ext>
            </a:extLst>
          </p:cNvPr>
          <p:cNvSpPr/>
          <p:nvPr/>
        </p:nvSpPr>
        <p:spPr>
          <a:xfrm>
            <a:off x="3356212" y="293427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e:9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D54E21-B5FC-8A86-9C4A-B731B49BBE1B}"/>
              </a:ext>
            </a:extLst>
          </p:cNvPr>
          <p:cNvSpPr/>
          <p:nvPr/>
        </p:nvSpPr>
        <p:spPr>
          <a:xfrm>
            <a:off x="4324065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D34333-5298-ED16-126E-5D2BB78EBE8D}"/>
              </a:ext>
            </a:extLst>
          </p:cNvPr>
          <p:cNvSpPr/>
          <p:nvPr/>
        </p:nvSpPr>
        <p:spPr>
          <a:xfrm>
            <a:off x="5438632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88A46D-0021-2729-1A56-110FE933A05B}"/>
              </a:ext>
            </a:extLst>
          </p:cNvPr>
          <p:cNvSpPr/>
          <p:nvPr/>
        </p:nvSpPr>
        <p:spPr>
          <a:xfrm>
            <a:off x="6553199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0AFB7C5-8AF8-9921-3A92-ED0677FB49CC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576CE6E-6086-510A-2607-CA2875F1D3BF}"/>
              </a:ext>
            </a:extLst>
          </p:cNvPr>
          <p:cNvSpPr/>
          <p:nvPr/>
        </p:nvSpPr>
        <p:spPr>
          <a:xfrm>
            <a:off x="2818262" y="2026696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14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B723D8-29C3-A932-F1A3-9C82106D0670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2586251" y="2415656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C1D5B03-C42F-D8C7-7A0D-CB037C025456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3159456" y="2415656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322EF-D104-010D-A7A9-9CACEB8B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BA148-3701-DC4F-11E1-CC9C6C95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2230D7B-AAC1-F100-CAE8-8467239310E8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1B5CFEB-7309-169B-2EC7-AAA1C30E56F7}"/>
              </a:ext>
            </a:extLst>
          </p:cNvPr>
          <p:cNvSpPr/>
          <p:nvPr/>
        </p:nvSpPr>
        <p:spPr>
          <a:xfrm>
            <a:off x="4194981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55EA18-65F2-AE45-25ED-3323E67E622E}"/>
              </a:ext>
            </a:extLst>
          </p:cNvPr>
          <p:cNvSpPr/>
          <p:nvPr/>
        </p:nvSpPr>
        <p:spPr>
          <a:xfrm>
            <a:off x="5306136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C98C15-5AEA-AF6F-3FA2-1182F9EBDE66}"/>
              </a:ext>
            </a:extLst>
          </p:cNvPr>
          <p:cNvSpPr/>
          <p:nvPr/>
        </p:nvSpPr>
        <p:spPr>
          <a:xfrm>
            <a:off x="2304196" y="111912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F89A42-66ED-6378-7FAF-091DFECAC5FF}"/>
              </a:ext>
            </a:extLst>
          </p:cNvPr>
          <p:cNvSpPr/>
          <p:nvPr/>
        </p:nvSpPr>
        <p:spPr>
          <a:xfrm>
            <a:off x="3418763" y="111912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0AE20E-9842-24C2-0863-B2353BA7A244}"/>
              </a:ext>
            </a:extLst>
          </p:cNvPr>
          <p:cNvSpPr/>
          <p:nvPr/>
        </p:nvSpPr>
        <p:spPr>
          <a:xfrm>
            <a:off x="6553199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A84D8CF-9412-367C-D2E4-52B780F55886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D36A8E4-B686-D01C-9868-05A105041D7F}"/>
              </a:ext>
            </a:extLst>
          </p:cNvPr>
          <p:cNvSpPr/>
          <p:nvPr/>
        </p:nvSpPr>
        <p:spPr>
          <a:xfrm>
            <a:off x="4768186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7E02891-E23C-EFCF-B9DA-6B2727208E4D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4536175" y="1508081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C49C0CC-2732-C64B-5066-BDCD77137D70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5109380" y="1508081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8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32C8-763D-4DCF-8A90-A641A3348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D8105-A367-898D-A059-02CBB16D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581D9AD-C0A6-B8D8-1978-FCA9F220DAD2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E111E81-F853-46BA-DAAB-D8EB4716ACDF}"/>
              </a:ext>
            </a:extLst>
          </p:cNvPr>
          <p:cNvSpPr/>
          <p:nvPr/>
        </p:nvSpPr>
        <p:spPr>
          <a:xfrm>
            <a:off x="4194981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5D1600-8958-04A9-B6B1-351676BCC382}"/>
              </a:ext>
            </a:extLst>
          </p:cNvPr>
          <p:cNvSpPr/>
          <p:nvPr/>
        </p:nvSpPr>
        <p:spPr>
          <a:xfrm>
            <a:off x="5306136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E0D3F6-FF54-8DBC-B3F2-2B028C31764E}"/>
              </a:ext>
            </a:extLst>
          </p:cNvPr>
          <p:cNvSpPr/>
          <p:nvPr/>
        </p:nvSpPr>
        <p:spPr>
          <a:xfrm>
            <a:off x="2304196" y="111912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c:12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8EBB40-DBDD-1EE1-0906-19214EF83680}"/>
              </a:ext>
            </a:extLst>
          </p:cNvPr>
          <p:cNvSpPr/>
          <p:nvPr/>
        </p:nvSpPr>
        <p:spPr>
          <a:xfrm>
            <a:off x="3418763" y="111912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b:13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96E0A0-56E7-3F9B-6C12-96534BCC34C4}"/>
              </a:ext>
            </a:extLst>
          </p:cNvPr>
          <p:cNvSpPr/>
          <p:nvPr/>
        </p:nvSpPr>
        <p:spPr>
          <a:xfrm>
            <a:off x="6553199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82D034-D379-465E-9977-01C6B93221B0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EA1A9BD-7B01-BE19-225F-00F5DFA62A33}"/>
              </a:ext>
            </a:extLst>
          </p:cNvPr>
          <p:cNvSpPr/>
          <p:nvPr/>
        </p:nvSpPr>
        <p:spPr>
          <a:xfrm>
            <a:off x="4768186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473A21C-9625-89F5-D325-453B6C8EC81A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4536175" y="1508081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4BE2E62-ADAB-F394-FC48-6B94D8F13943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5109380" y="1508081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6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8135-E9A2-4791-3E28-AC14EBFEC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8C956-EBFC-F183-091E-8206250E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E81AE59-C378-79F0-AD30-9DBE2C84B59E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A4C54F-8ADD-E4EA-D607-11F3DEB9ED41}"/>
              </a:ext>
            </a:extLst>
          </p:cNvPr>
          <p:cNvSpPr/>
          <p:nvPr/>
        </p:nvSpPr>
        <p:spPr>
          <a:xfrm>
            <a:off x="4194981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644E09-CF44-BFDA-61F1-AD654ED95248}"/>
              </a:ext>
            </a:extLst>
          </p:cNvPr>
          <p:cNvSpPr/>
          <p:nvPr/>
        </p:nvSpPr>
        <p:spPr>
          <a:xfrm>
            <a:off x="5306136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C2C890-8C59-799C-E0DA-8CBFA9C8FB4E}"/>
              </a:ext>
            </a:extLst>
          </p:cNvPr>
          <p:cNvSpPr/>
          <p:nvPr/>
        </p:nvSpPr>
        <p:spPr>
          <a:xfrm>
            <a:off x="2126775" y="2900154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c:12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EE0FD1-A84A-3344-0294-C4F21D7CB83A}"/>
              </a:ext>
            </a:extLst>
          </p:cNvPr>
          <p:cNvSpPr/>
          <p:nvPr/>
        </p:nvSpPr>
        <p:spPr>
          <a:xfrm>
            <a:off x="3241342" y="2900154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b:13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F7E9F2-6B6A-A9BA-E452-CA1D127A4681}"/>
              </a:ext>
            </a:extLst>
          </p:cNvPr>
          <p:cNvSpPr/>
          <p:nvPr/>
        </p:nvSpPr>
        <p:spPr>
          <a:xfrm>
            <a:off x="6553199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169CAA-DB39-2CCE-99EF-D7F88A8AFACE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AA0F9AF-0F78-DC31-1D39-081C3F1B909A}"/>
              </a:ext>
            </a:extLst>
          </p:cNvPr>
          <p:cNvSpPr/>
          <p:nvPr/>
        </p:nvSpPr>
        <p:spPr>
          <a:xfrm>
            <a:off x="4768186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3C12BB-901A-ABDE-8817-6E3C75038C8B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4536175" y="1508081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6066DCE-F784-FDD5-9F5E-055DFC2C77E9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5109380" y="1508081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2B4FF13C-DDDA-3982-067E-B61789921E2E}"/>
              </a:ext>
            </a:extLst>
          </p:cNvPr>
          <p:cNvSpPr/>
          <p:nvPr/>
        </p:nvSpPr>
        <p:spPr>
          <a:xfrm>
            <a:off x="2747750" y="1961918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25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952DBB8-F8D0-7882-A7E7-08CBDDF317FC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2467969" y="2350878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5C67D00-726F-015C-C113-996B99A6D5DF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3088944" y="2350878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1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8F0A-2F9A-C9B0-771C-D822701C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865C8-DBE2-586E-3928-867275B1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2C4FB15-D6CA-AC03-6F95-7564ABA654E5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7E81D4-8AC6-65D5-CEE3-B4252B407389}"/>
              </a:ext>
            </a:extLst>
          </p:cNvPr>
          <p:cNvSpPr/>
          <p:nvPr/>
        </p:nvSpPr>
        <p:spPr>
          <a:xfrm>
            <a:off x="2100049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963BC7-86C2-33A9-E6BD-7ED443C511CE}"/>
              </a:ext>
            </a:extLst>
          </p:cNvPr>
          <p:cNvSpPr/>
          <p:nvPr/>
        </p:nvSpPr>
        <p:spPr>
          <a:xfrm>
            <a:off x="3211204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E1365B-69F4-50C0-C4C6-FD24FBF0F868}"/>
              </a:ext>
            </a:extLst>
          </p:cNvPr>
          <p:cNvSpPr/>
          <p:nvPr/>
        </p:nvSpPr>
        <p:spPr>
          <a:xfrm>
            <a:off x="5505733" y="205735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98263FC-FD4F-4DE7-6D10-9690B61A2AAE}"/>
              </a:ext>
            </a:extLst>
          </p:cNvPr>
          <p:cNvSpPr/>
          <p:nvPr/>
        </p:nvSpPr>
        <p:spPr>
          <a:xfrm>
            <a:off x="6620300" y="205735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182EA0C-011D-B19A-ADDB-90FDDF4A7BCB}"/>
              </a:ext>
            </a:extLst>
          </p:cNvPr>
          <p:cNvSpPr/>
          <p:nvPr/>
        </p:nvSpPr>
        <p:spPr>
          <a:xfrm>
            <a:off x="4458267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03C7425-3CCD-5E26-00D2-8462DA75186A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A31741D-C08C-9ECE-B701-CFA30D2B412C}"/>
              </a:ext>
            </a:extLst>
          </p:cNvPr>
          <p:cNvSpPr/>
          <p:nvPr/>
        </p:nvSpPr>
        <p:spPr>
          <a:xfrm>
            <a:off x="2673254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FDE4BB3-BB7E-FB31-8BBB-50D8007D4F67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2441243" y="1508081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FC70C6-5417-9883-36AF-82D74786842F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3014448" y="1508081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7447C774-C424-7D18-DABC-9B6F12518B24}"/>
              </a:ext>
            </a:extLst>
          </p:cNvPr>
          <p:cNvSpPr/>
          <p:nvPr/>
        </p:nvSpPr>
        <p:spPr>
          <a:xfrm>
            <a:off x="6126708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BC5DBF8-FBC9-3524-7619-25036D8F3D2B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5846927" y="1508081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6C549CE-5DD8-05CD-2505-45F4100E6F97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6467902" y="1508081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3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C6A7D-63BF-0D36-2DD1-A7D9580A9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C7107-38FD-0E86-63E4-6FC08715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7BD6577-7753-A232-1022-03724882D7AC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AC22EE-A0CE-A066-0CB8-4C99DA699DD2}"/>
              </a:ext>
            </a:extLst>
          </p:cNvPr>
          <p:cNvSpPr/>
          <p:nvPr/>
        </p:nvSpPr>
        <p:spPr>
          <a:xfrm>
            <a:off x="2100049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C37A51-8D0C-34C4-6C43-74343501D429}"/>
              </a:ext>
            </a:extLst>
          </p:cNvPr>
          <p:cNvSpPr/>
          <p:nvPr/>
        </p:nvSpPr>
        <p:spPr>
          <a:xfrm>
            <a:off x="3211204" y="202669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6330A8-9EB0-C2CD-34B2-57E621244CE8}"/>
              </a:ext>
            </a:extLst>
          </p:cNvPr>
          <p:cNvSpPr/>
          <p:nvPr/>
        </p:nvSpPr>
        <p:spPr>
          <a:xfrm>
            <a:off x="5505733" y="205735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C16644-09A2-FEF1-0198-65B268F89188}"/>
              </a:ext>
            </a:extLst>
          </p:cNvPr>
          <p:cNvSpPr/>
          <p:nvPr/>
        </p:nvSpPr>
        <p:spPr>
          <a:xfrm>
            <a:off x="6620300" y="205735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A9ED887-9DC7-FA7D-9D3B-547E4519ECF8}"/>
              </a:ext>
            </a:extLst>
          </p:cNvPr>
          <p:cNvSpPr/>
          <p:nvPr/>
        </p:nvSpPr>
        <p:spPr>
          <a:xfrm>
            <a:off x="4458267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d:16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0843EC4-842D-1C7B-5859-937A26DB9D7F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5664C74-AD7E-9195-4EF2-CB7A83AB0632}"/>
              </a:ext>
            </a:extLst>
          </p:cNvPr>
          <p:cNvSpPr/>
          <p:nvPr/>
        </p:nvSpPr>
        <p:spPr>
          <a:xfrm>
            <a:off x="2673254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14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142F8DE-175B-6BA4-CE0F-B5675B46DE21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2441243" y="1508081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1411AE-00EB-C957-C9E1-CC4CE2C6EB92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3014448" y="1508081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16FBF0DB-B4F5-2994-C0A4-9DDBEE4ECAB9}"/>
              </a:ext>
            </a:extLst>
          </p:cNvPr>
          <p:cNvSpPr/>
          <p:nvPr/>
        </p:nvSpPr>
        <p:spPr>
          <a:xfrm>
            <a:off x="6126708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6DF239F-66F8-2216-0D32-BD648C37F206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5846927" y="1508081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EA64B50-D9D3-B690-E8DF-2C0979C5B74F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6467902" y="1508081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1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59A8-0FF3-A42B-194E-9C59A7B6F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BD4A1-453C-642A-A063-36648A4B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2F8DF92-397E-45E0-756C-3FB6D0F6502C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B3C2E6-70F7-F116-ABBB-AD184586882C}"/>
              </a:ext>
            </a:extLst>
          </p:cNvPr>
          <p:cNvSpPr/>
          <p:nvPr/>
        </p:nvSpPr>
        <p:spPr>
          <a:xfrm>
            <a:off x="1874860" y="3725840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A9D437-C04B-454C-13A8-88FB9EFAE0C0}"/>
              </a:ext>
            </a:extLst>
          </p:cNvPr>
          <p:cNvSpPr/>
          <p:nvPr/>
        </p:nvSpPr>
        <p:spPr>
          <a:xfrm>
            <a:off x="2986015" y="3725840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8FE681-A043-9C4E-8883-AB97419915A7}"/>
              </a:ext>
            </a:extLst>
          </p:cNvPr>
          <p:cNvSpPr/>
          <p:nvPr/>
        </p:nvSpPr>
        <p:spPr>
          <a:xfrm>
            <a:off x="5505733" y="205735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59C3CB-D0BB-53D5-0FB4-DCFE4DF64FD9}"/>
              </a:ext>
            </a:extLst>
          </p:cNvPr>
          <p:cNvSpPr/>
          <p:nvPr/>
        </p:nvSpPr>
        <p:spPr>
          <a:xfrm>
            <a:off x="6620300" y="205735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B97AA5-1C81-79DF-0D73-B25328E4A762}"/>
              </a:ext>
            </a:extLst>
          </p:cNvPr>
          <p:cNvSpPr/>
          <p:nvPr/>
        </p:nvSpPr>
        <p:spPr>
          <a:xfrm>
            <a:off x="4233078" y="2821675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d:16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2E89F9-CB23-2D8F-CA51-5637A1E292BE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16377AD-59B1-5D73-2E95-484725C8F257}"/>
              </a:ext>
            </a:extLst>
          </p:cNvPr>
          <p:cNvSpPr/>
          <p:nvPr/>
        </p:nvSpPr>
        <p:spPr>
          <a:xfrm>
            <a:off x="2448065" y="2818265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14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44408F3-438C-D78B-2793-4EA0C55A6A62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2216054" y="3207225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7954129-5521-86BB-11D9-B76D581157AC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2789259" y="3207225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AE0E27C2-E008-69DC-641B-4F6221A754F8}"/>
              </a:ext>
            </a:extLst>
          </p:cNvPr>
          <p:cNvSpPr/>
          <p:nvPr/>
        </p:nvSpPr>
        <p:spPr>
          <a:xfrm>
            <a:off x="6126708" y="111912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3869E27-1B09-61E3-3E61-1C4DF652DA30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5846927" y="1508081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BD5B13B-5A89-C434-8670-69C72D6DFE55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6467902" y="1508081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E145C355-6CB4-AB3E-8D6B-23B88E7C6E6F}"/>
              </a:ext>
            </a:extLst>
          </p:cNvPr>
          <p:cNvSpPr/>
          <p:nvPr/>
        </p:nvSpPr>
        <p:spPr>
          <a:xfrm>
            <a:off x="3327209" y="1862877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30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DCB0C84-12C6-B36F-DCA3-A3498EB7694A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V="1">
            <a:off x="2789259" y="2251837"/>
            <a:ext cx="879144" cy="566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D70FA5E-7A4E-ABBF-E55F-50EE28B67F28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3668403" y="2251837"/>
            <a:ext cx="905869" cy="5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7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607D-50B1-C183-8A2C-248516B8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724377-F00A-FEA1-2977-2AE48193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C191E9-B2FB-A42D-3C23-B16FD3DB2D97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F3B6AF-0615-6702-6A1E-BEF5E7ADE012}"/>
              </a:ext>
            </a:extLst>
          </p:cNvPr>
          <p:cNvSpPr/>
          <p:nvPr/>
        </p:nvSpPr>
        <p:spPr>
          <a:xfrm>
            <a:off x="4302457" y="2985494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D688A11-4D93-35C9-014E-7121F31C1762}"/>
              </a:ext>
            </a:extLst>
          </p:cNvPr>
          <p:cNvSpPr/>
          <p:nvPr/>
        </p:nvSpPr>
        <p:spPr>
          <a:xfrm>
            <a:off x="5413612" y="2985494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E59DE7-BFA0-DFFD-C46D-6BA9B2FA7875}"/>
              </a:ext>
            </a:extLst>
          </p:cNvPr>
          <p:cNvSpPr/>
          <p:nvPr/>
        </p:nvSpPr>
        <p:spPr>
          <a:xfrm>
            <a:off x="2727280" y="206076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87032B3-C7B1-A0B6-73E2-D7230E31EFD0}"/>
              </a:ext>
            </a:extLst>
          </p:cNvPr>
          <p:cNvSpPr/>
          <p:nvPr/>
        </p:nvSpPr>
        <p:spPr>
          <a:xfrm>
            <a:off x="3841847" y="206076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B13BE5-E570-6957-E5ED-C33DAB016FB3}"/>
              </a:ext>
            </a:extLst>
          </p:cNvPr>
          <p:cNvSpPr/>
          <p:nvPr/>
        </p:nvSpPr>
        <p:spPr>
          <a:xfrm>
            <a:off x="6660675" y="2081329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8C2E94F-1ED0-1D2E-00D1-E745A90D9AD3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F42FED6-80F9-985B-04AD-FFABD3FA0A72}"/>
              </a:ext>
            </a:extLst>
          </p:cNvPr>
          <p:cNvSpPr/>
          <p:nvPr/>
        </p:nvSpPr>
        <p:spPr>
          <a:xfrm>
            <a:off x="4875662" y="2077919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8A04421-48C4-90C2-E4CA-7F81EB9D9314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4643651" y="2466879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B7D703-5582-7623-2E77-DFD7A0D38FB7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5216856" y="2466879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571B2071-5E1D-1DAD-49A4-401BD9F9F1AF}"/>
              </a:ext>
            </a:extLst>
          </p:cNvPr>
          <p:cNvSpPr/>
          <p:nvPr/>
        </p:nvSpPr>
        <p:spPr>
          <a:xfrm>
            <a:off x="3348255" y="112253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C38938-29E4-05AC-B085-97628EB76EAA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3068474" y="1511491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3702477-D23C-1EE8-CB7A-48AA38368FD0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3689449" y="1511491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2B3D0E02-7603-EF2F-245C-D01D5D8BEDE0}"/>
              </a:ext>
            </a:extLst>
          </p:cNvPr>
          <p:cNvSpPr/>
          <p:nvPr/>
        </p:nvSpPr>
        <p:spPr>
          <a:xfrm>
            <a:off x="5754806" y="112253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6B74242-1A06-2F62-B1E0-642F4307FEF0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V="1">
            <a:off x="5216856" y="1511491"/>
            <a:ext cx="879144" cy="566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819A1EE-6361-D926-307E-4667A44AC34B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6096000" y="1511491"/>
            <a:ext cx="905869" cy="5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3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3ADFA-6DF9-11E9-90BA-B4ECCA04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41C1E-D7C1-FAF0-ED65-524CC76E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865EE5-07B1-865F-58FD-DACFFA1D19F8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DDF8B7-C173-5982-3D08-18ACCEC71060}"/>
              </a:ext>
            </a:extLst>
          </p:cNvPr>
          <p:cNvSpPr/>
          <p:nvPr/>
        </p:nvSpPr>
        <p:spPr>
          <a:xfrm>
            <a:off x="4302457" y="2985494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838CFB-349D-DD75-0292-3758F99039D2}"/>
              </a:ext>
            </a:extLst>
          </p:cNvPr>
          <p:cNvSpPr/>
          <p:nvPr/>
        </p:nvSpPr>
        <p:spPr>
          <a:xfrm>
            <a:off x="5413612" y="2985494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C703EF-A3F7-40F8-CB3B-884C22F9C8B0}"/>
              </a:ext>
            </a:extLst>
          </p:cNvPr>
          <p:cNvSpPr/>
          <p:nvPr/>
        </p:nvSpPr>
        <p:spPr>
          <a:xfrm>
            <a:off x="2727280" y="206076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F04691-C8D0-A14A-D578-207A1B094151}"/>
              </a:ext>
            </a:extLst>
          </p:cNvPr>
          <p:cNvSpPr/>
          <p:nvPr/>
        </p:nvSpPr>
        <p:spPr>
          <a:xfrm>
            <a:off x="3841847" y="206076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64ED06-57F6-DFDB-F197-5A58CF814E40}"/>
              </a:ext>
            </a:extLst>
          </p:cNvPr>
          <p:cNvSpPr/>
          <p:nvPr/>
        </p:nvSpPr>
        <p:spPr>
          <a:xfrm>
            <a:off x="6660675" y="2081329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25B639F-0750-24FD-26C3-13EEE6882496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4CB049D-8C52-C68C-5B87-9BDA2294CAB7}"/>
              </a:ext>
            </a:extLst>
          </p:cNvPr>
          <p:cNvSpPr/>
          <p:nvPr/>
        </p:nvSpPr>
        <p:spPr>
          <a:xfrm>
            <a:off x="4875662" y="2077919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D5B62FA-514D-E355-EE8C-829A77B615AA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4643651" y="2466879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61C6369-2367-E029-A0CF-8E7A900689DB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5216856" y="2466879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9B5E2E2A-CD9E-D41E-16C5-F0A739083430}"/>
              </a:ext>
            </a:extLst>
          </p:cNvPr>
          <p:cNvSpPr/>
          <p:nvPr/>
        </p:nvSpPr>
        <p:spPr>
          <a:xfrm>
            <a:off x="3348255" y="112253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25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35B5EE-69D2-1881-CDDB-59CC13F9E11F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3068474" y="1511491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E0DD2B1-C767-425A-DDCE-6A01D5E49D80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3689449" y="1511491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3BFC7F79-43BA-41FF-4F65-EB4F5EB0668B}"/>
              </a:ext>
            </a:extLst>
          </p:cNvPr>
          <p:cNvSpPr/>
          <p:nvPr/>
        </p:nvSpPr>
        <p:spPr>
          <a:xfrm>
            <a:off x="5754806" y="1122531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30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FD3AF5C-69EC-920F-716A-518B60F04FBE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V="1">
            <a:off x="5216856" y="1511491"/>
            <a:ext cx="879144" cy="566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36CEBBE-FF6E-E396-5BFA-6F44F3F35E82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6096000" y="1511491"/>
            <a:ext cx="905869" cy="5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5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C009A-3E4A-F432-CC64-711AFD3C8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4556B-0325-FE1A-8FFD-FB979BB3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FB85E44-D4E1-3CA9-0CC2-71F670C06A92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101DCB-05E2-E5A3-300D-B32100DB8732}"/>
              </a:ext>
            </a:extLst>
          </p:cNvPr>
          <p:cNvSpPr/>
          <p:nvPr/>
        </p:nvSpPr>
        <p:spPr>
          <a:xfrm>
            <a:off x="4281985" y="4698288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64927F-7DA7-FDE2-4E91-F0D4D655A274}"/>
              </a:ext>
            </a:extLst>
          </p:cNvPr>
          <p:cNvSpPr/>
          <p:nvPr/>
        </p:nvSpPr>
        <p:spPr>
          <a:xfrm>
            <a:off x="5393140" y="4698288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69842C-6780-53ED-5A09-424AEED54660}"/>
              </a:ext>
            </a:extLst>
          </p:cNvPr>
          <p:cNvSpPr/>
          <p:nvPr/>
        </p:nvSpPr>
        <p:spPr>
          <a:xfrm>
            <a:off x="2706808" y="377356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7A9D41-1DA3-A798-433E-0F353CDF5A50}"/>
              </a:ext>
            </a:extLst>
          </p:cNvPr>
          <p:cNvSpPr/>
          <p:nvPr/>
        </p:nvSpPr>
        <p:spPr>
          <a:xfrm>
            <a:off x="3821375" y="377356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8239E5-8D75-4057-8669-5E97567ADDA6}"/>
              </a:ext>
            </a:extLst>
          </p:cNvPr>
          <p:cNvSpPr/>
          <p:nvPr/>
        </p:nvSpPr>
        <p:spPr>
          <a:xfrm>
            <a:off x="6640203" y="3794123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77F1C4-518C-9F4D-AEC2-EC674FCBAC6C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BF6AA1E-35FA-2E91-6006-AD02B4E4C09C}"/>
              </a:ext>
            </a:extLst>
          </p:cNvPr>
          <p:cNvSpPr/>
          <p:nvPr/>
        </p:nvSpPr>
        <p:spPr>
          <a:xfrm>
            <a:off x="4855190" y="3790713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E7B984B-9F25-AB4B-5734-87123A5771B9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4623179" y="4179673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FCEAF3-96BF-ED31-4D94-DA581598339E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5196384" y="4179673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A3D5CBFA-CB46-E3B6-60DE-9B47D118D983}"/>
              </a:ext>
            </a:extLst>
          </p:cNvPr>
          <p:cNvSpPr/>
          <p:nvPr/>
        </p:nvSpPr>
        <p:spPr>
          <a:xfrm>
            <a:off x="3327783" y="2835325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25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28608AA-C4E5-20E1-92F4-94572C187F19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3048002" y="3224285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775B45-96F2-FCD3-D9DC-43C51811D9AB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3668977" y="3224285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4CB20C37-269F-1C01-8F8E-3BCBC4C86442}"/>
              </a:ext>
            </a:extLst>
          </p:cNvPr>
          <p:cNvSpPr/>
          <p:nvPr/>
        </p:nvSpPr>
        <p:spPr>
          <a:xfrm>
            <a:off x="5734334" y="2835325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30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E77765B-CBB8-B850-8E1A-70B777C261A5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V="1">
            <a:off x="5196384" y="3224285"/>
            <a:ext cx="879144" cy="566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08283A0-E5E2-8801-383A-F3B9CA4B3198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6075528" y="3224285"/>
            <a:ext cx="905869" cy="5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A45943AE-21F5-DBF5-0E08-0766A5E8EAF4}"/>
              </a:ext>
            </a:extLst>
          </p:cNvPr>
          <p:cNvSpPr/>
          <p:nvPr/>
        </p:nvSpPr>
        <p:spPr>
          <a:xfrm>
            <a:off x="4513996" y="1900592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55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478A9C4-D005-EDB3-27F8-40D5BF2ACB85}"/>
              </a:ext>
            </a:extLst>
          </p:cNvPr>
          <p:cNvCxnSpPr>
            <a:cxnSpLocks/>
            <a:stCxn id="4" idx="0"/>
            <a:endCxn id="18" idx="4"/>
          </p:cNvCxnSpPr>
          <p:nvPr/>
        </p:nvCxnSpPr>
        <p:spPr>
          <a:xfrm flipV="1">
            <a:off x="3668977" y="2289552"/>
            <a:ext cx="1186213" cy="545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41DBCF2-1E12-6FE2-BB24-87A80AD1F966}"/>
              </a:ext>
            </a:extLst>
          </p:cNvPr>
          <p:cNvCxnSpPr>
            <a:cxnSpLocks/>
            <a:stCxn id="6" idx="0"/>
            <a:endCxn id="18" idx="4"/>
          </p:cNvCxnSpPr>
          <p:nvPr/>
        </p:nvCxnSpPr>
        <p:spPr>
          <a:xfrm flipH="1" flipV="1">
            <a:off x="4855190" y="2289552"/>
            <a:ext cx="1220338" cy="545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Huffman coding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" y="891540"/>
            <a:ext cx="11632565" cy="636143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/>
              <a:t>Huffman coding is a very effective coding method widely used in data file compression. The compression rate is usually between 20% and 90%. The Huffman coding algorithm uses a table of the frequency of characters in a file to create an optimal representation of each character with a string of 0,1. </a:t>
            </a:r>
            <a:r>
              <a:rPr lang="en-US" altLang="zh-CN" sz="2800" b="1" dirty="0"/>
              <a:t>Characters that appear more often get shorter codes, while those that appear less often get longer codes. This greatly reduces the total length of the encoded message.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A925B9-D717-5339-3A9C-3A63F2849A4A}"/>
              </a:ext>
            </a:extLst>
          </p:cNvPr>
          <p:cNvSpPr txBox="1"/>
          <p:nvPr/>
        </p:nvSpPr>
        <p:spPr>
          <a:xfrm>
            <a:off x="2762310" y="2017894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D77FC43-6AFF-1C82-8192-2E0F7FE91EF2}"/>
              </a:ext>
            </a:extLst>
          </p:cNvPr>
          <p:cNvSpPr txBox="1"/>
          <p:nvPr/>
        </p:nvSpPr>
        <p:spPr>
          <a:xfrm>
            <a:off x="1140501" y="3944503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表示方式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5D10-870B-5857-C79C-458527DA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C1089-F232-1CF5-BDF9-94DCC931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9E60FFE-A254-A699-014F-EA23B4614A8A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361E1E-B15E-90C7-CDB1-B1E9BEF3C321}"/>
              </a:ext>
            </a:extLst>
          </p:cNvPr>
          <p:cNvSpPr/>
          <p:nvPr/>
        </p:nvSpPr>
        <p:spPr>
          <a:xfrm>
            <a:off x="6687408" y="3906665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C07C0D-EB32-C478-8711-2B3D4BFDC9DA}"/>
              </a:ext>
            </a:extLst>
          </p:cNvPr>
          <p:cNvSpPr/>
          <p:nvPr/>
        </p:nvSpPr>
        <p:spPr>
          <a:xfrm>
            <a:off x="7798563" y="3906665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A887DE5-4C7E-C1C7-5DB6-1477242A0E9C}"/>
              </a:ext>
            </a:extLst>
          </p:cNvPr>
          <p:cNvSpPr/>
          <p:nvPr/>
        </p:nvSpPr>
        <p:spPr>
          <a:xfrm>
            <a:off x="5112231" y="2981938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206890-0C98-6C6D-3533-E8BE5328FE60}"/>
              </a:ext>
            </a:extLst>
          </p:cNvPr>
          <p:cNvSpPr/>
          <p:nvPr/>
        </p:nvSpPr>
        <p:spPr>
          <a:xfrm>
            <a:off x="6226798" y="2981938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5436AA-B870-3A56-BA78-76D79C3BF5C1}"/>
              </a:ext>
            </a:extLst>
          </p:cNvPr>
          <p:cNvSpPr/>
          <p:nvPr/>
        </p:nvSpPr>
        <p:spPr>
          <a:xfrm>
            <a:off x="9045626" y="3002500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AC6C029-1DF6-22EA-38C9-26224AD5B846}"/>
              </a:ext>
            </a:extLst>
          </p:cNvPr>
          <p:cNvSpPr/>
          <p:nvPr/>
        </p:nvSpPr>
        <p:spPr>
          <a:xfrm>
            <a:off x="4162569" y="1108969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4ECC72-7987-AFD3-11C3-F6705EC7AE47}"/>
              </a:ext>
            </a:extLst>
          </p:cNvPr>
          <p:cNvSpPr/>
          <p:nvPr/>
        </p:nvSpPr>
        <p:spPr>
          <a:xfrm>
            <a:off x="7260613" y="2999090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8E08144-12BC-272A-127B-814F7B59729A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7028602" y="3388050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0EBEB3-E8BA-1AFC-52E3-2CDA714BAC09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7601807" y="3388050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072D2C51-F760-38B4-42DA-B44F84AC045D}"/>
              </a:ext>
            </a:extLst>
          </p:cNvPr>
          <p:cNvSpPr/>
          <p:nvPr/>
        </p:nvSpPr>
        <p:spPr>
          <a:xfrm>
            <a:off x="5733206" y="2043702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4A428E4-733C-FBF6-A64B-8A51EBDA2CDB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5453425" y="2432662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C3FFC58-DA1F-6620-2605-30D972920EFC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6074400" y="2432662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0BAF7875-EC2C-2663-9432-021767E015C8}"/>
              </a:ext>
            </a:extLst>
          </p:cNvPr>
          <p:cNvSpPr/>
          <p:nvPr/>
        </p:nvSpPr>
        <p:spPr>
          <a:xfrm>
            <a:off x="8139757" y="2043702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E10D529-36ED-11D8-4201-88CE0B4573EA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V="1">
            <a:off x="7601807" y="2432662"/>
            <a:ext cx="879144" cy="566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7D44851-DAC8-E8E3-8559-C1E325B7AA7C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8480951" y="2432662"/>
            <a:ext cx="905869" cy="5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D354D774-5387-6335-6B51-A3FA84D87D53}"/>
              </a:ext>
            </a:extLst>
          </p:cNvPr>
          <p:cNvSpPr/>
          <p:nvPr/>
        </p:nvSpPr>
        <p:spPr>
          <a:xfrm>
            <a:off x="6919419" y="1108969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55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C5590D6-1D08-6A29-0239-B3D8C7D4DB69}"/>
              </a:ext>
            </a:extLst>
          </p:cNvPr>
          <p:cNvCxnSpPr>
            <a:cxnSpLocks/>
            <a:stCxn id="4" idx="0"/>
            <a:endCxn id="18" idx="4"/>
          </p:cNvCxnSpPr>
          <p:nvPr/>
        </p:nvCxnSpPr>
        <p:spPr>
          <a:xfrm flipV="1">
            <a:off x="6074400" y="1497929"/>
            <a:ext cx="1186213" cy="545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46EE306-2CF4-E8DF-25A0-FC4379226773}"/>
              </a:ext>
            </a:extLst>
          </p:cNvPr>
          <p:cNvCxnSpPr>
            <a:cxnSpLocks/>
            <a:stCxn id="6" idx="0"/>
            <a:endCxn id="18" idx="4"/>
          </p:cNvCxnSpPr>
          <p:nvPr/>
        </p:nvCxnSpPr>
        <p:spPr>
          <a:xfrm flipH="1" flipV="1">
            <a:off x="7260613" y="1497929"/>
            <a:ext cx="1220338" cy="545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8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00AD-B531-6694-F407-E0F9B330C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D7DC7-3E5E-0B9F-5400-6EE7CC7A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B5976DD-DFF4-7160-3292-06180BDBCA0F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58F4D9-E8D4-7A85-1345-CC61E5ED05C7}"/>
              </a:ext>
            </a:extLst>
          </p:cNvPr>
          <p:cNvSpPr/>
          <p:nvPr/>
        </p:nvSpPr>
        <p:spPr>
          <a:xfrm>
            <a:off x="6687408" y="5111043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f:5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2C5083-AED0-F44A-E6C6-DB7EA94050F4}"/>
              </a:ext>
            </a:extLst>
          </p:cNvPr>
          <p:cNvSpPr/>
          <p:nvPr/>
        </p:nvSpPr>
        <p:spPr>
          <a:xfrm>
            <a:off x="7798563" y="5111043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e:9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C2EA58-6E8A-D510-9240-B1761E1D860D}"/>
              </a:ext>
            </a:extLst>
          </p:cNvPr>
          <p:cNvSpPr/>
          <p:nvPr/>
        </p:nvSpPr>
        <p:spPr>
          <a:xfrm>
            <a:off x="5112231" y="418631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4AD961-0C5B-ED68-4D7E-2B433DF88D65}"/>
              </a:ext>
            </a:extLst>
          </p:cNvPr>
          <p:cNvSpPr/>
          <p:nvPr/>
        </p:nvSpPr>
        <p:spPr>
          <a:xfrm>
            <a:off x="6226798" y="4186316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31567A8-9826-2E58-31B8-9763DFC5E4ED}"/>
              </a:ext>
            </a:extLst>
          </p:cNvPr>
          <p:cNvSpPr/>
          <p:nvPr/>
        </p:nvSpPr>
        <p:spPr>
          <a:xfrm>
            <a:off x="9045626" y="4206878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DDB9D37-0991-9C7E-DA1A-73384C3728B7}"/>
              </a:ext>
            </a:extLst>
          </p:cNvPr>
          <p:cNvSpPr/>
          <p:nvPr/>
        </p:nvSpPr>
        <p:spPr>
          <a:xfrm>
            <a:off x="4162569" y="2313347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BFAA989-DE9C-8F16-B28D-EB84FB2F681C}"/>
              </a:ext>
            </a:extLst>
          </p:cNvPr>
          <p:cNvSpPr/>
          <p:nvPr/>
        </p:nvSpPr>
        <p:spPr>
          <a:xfrm>
            <a:off x="7260613" y="4203468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B897E3A-5111-F685-D0EB-7E28DAA591F5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7028602" y="4592428"/>
            <a:ext cx="573205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91E504B-D122-36D7-E45C-8D4069F3928A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flipH="1" flipV="1">
            <a:off x="7601807" y="4592428"/>
            <a:ext cx="537950" cy="518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673DDCE2-811A-DCA7-CC4C-7161570F3CFC}"/>
              </a:ext>
            </a:extLst>
          </p:cNvPr>
          <p:cNvSpPr/>
          <p:nvPr/>
        </p:nvSpPr>
        <p:spPr>
          <a:xfrm>
            <a:off x="5733206" y="3248080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FCD5A7-18AD-733E-3B33-A342F592D449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5453425" y="3637040"/>
            <a:ext cx="620975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D2468B6-1A9E-8F7F-ED1A-E312EE75907C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6074400" y="3637040"/>
            <a:ext cx="493592" cy="549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87839AE9-3044-C5C6-FFC2-0E6B10F65E42}"/>
              </a:ext>
            </a:extLst>
          </p:cNvPr>
          <p:cNvSpPr/>
          <p:nvPr/>
        </p:nvSpPr>
        <p:spPr>
          <a:xfrm>
            <a:off x="8139757" y="3248080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F12CE12-B7D3-B219-A6F0-9E208B8F151B}"/>
              </a:ext>
            </a:extLst>
          </p:cNvPr>
          <p:cNvCxnSpPr>
            <a:cxnSpLocks/>
            <a:stCxn id="3" idx="0"/>
            <a:endCxn id="6" idx="4"/>
          </p:cNvCxnSpPr>
          <p:nvPr/>
        </p:nvCxnSpPr>
        <p:spPr>
          <a:xfrm flipV="1">
            <a:off x="7601807" y="3637040"/>
            <a:ext cx="879144" cy="566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DEC7CBA-CD37-62D5-1E1A-3972E30AD9DB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8480951" y="3637040"/>
            <a:ext cx="905869" cy="5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45E4E858-FAED-A462-DB18-834243CE2FD3}"/>
              </a:ext>
            </a:extLst>
          </p:cNvPr>
          <p:cNvSpPr/>
          <p:nvPr/>
        </p:nvSpPr>
        <p:spPr>
          <a:xfrm>
            <a:off x="6919419" y="2313347"/>
            <a:ext cx="682387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55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42604ED-D98C-8369-D571-1B79EDA5F475}"/>
              </a:ext>
            </a:extLst>
          </p:cNvPr>
          <p:cNvCxnSpPr>
            <a:cxnSpLocks/>
            <a:stCxn id="4" idx="0"/>
            <a:endCxn id="18" idx="4"/>
          </p:cNvCxnSpPr>
          <p:nvPr/>
        </p:nvCxnSpPr>
        <p:spPr>
          <a:xfrm flipV="1">
            <a:off x="6074400" y="2702307"/>
            <a:ext cx="1186213" cy="545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A742C51-2551-06F6-94D1-2477AD420F58}"/>
              </a:ext>
            </a:extLst>
          </p:cNvPr>
          <p:cNvCxnSpPr>
            <a:cxnSpLocks/>
            <a:stCxn id="6" idx="0"/>
            <a:endCxn id="18" idx="4"/>
          </p:cNvCxnSpPr>
          <p:nvPr/>
        </p:nvCxnSpPr>
        <p:spPr>
          <a:xfrm flipH="1" flipV="1">
            <a:off x="7260613" y="2702307"/>
            <a:ext cx="1220338" cy="545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75ACC117-0D42-FF3C-063A-7F25973C3C94}"/>
              </a:ext>
            </a:extLst>
          </p:cNvPr>
          <p:cNvSpPr/>
          <p:nvPr/>
        </p:nvSpPr>
        <p:spPr>
          <a:xfrm>
            <a:off x="5544411" y="1153237"/>
            <a:ext cx="871182" cy="388960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100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0BD5D69-D45D-30A6-9E8A-2F1910F768B2}"/>
              </a:ext>
            </a:extLst>
          </p:cNvPr>
          <p:cNvCxnSpPr>
            <a:cxnSpLocks/>
            <a:stCxn id="14" idx="0"/>
            <a:endCxn id="21" idx="4"/>
          </p:cNvCxnSpPr>
          <p:nvPr/>
        </p:nvCxnSpPr>
        <p:spPr>
          <a:xfrm flipV="1">
            <a:off x="4503763" y="1542197"/>
            <a:ext cx="1476239" cy="77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364A88A-0AB3-2C2A-0FDE-5549BA34F7DF}"/>
              </a:ext>
            </a:extLst>
          </p:cNvPr>
          <p:cNvCxnSpPr>
            <a:cxnSpLocks/>
            <a:stCxn id="18" idx="0"/>
            <a:endCxn id="21" idx="4"/>
          </p:cNvCxnSpPr>
          <p:nvPr/>
        </p:nvCxnSpPr>
        <p:spPr>
          <a:xfrm flipH="1" flipV="1">
            <a:off x="5980002" y="1542197"/>
            <a:ext cx="1280611" cy="77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562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3" y="1175570"/>
            <a:ext cx="5400000" cy="467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977" y="1324900"/>
            <a:ext cx="5400000" cy="43723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Properties of optimal prefix codes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6" y="1949149"/>
            <a:ext cx="5400000" cy="3904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50" y="1949149"/>
            <a:ext cx="5400000" cy="36758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36722" y="859372"/>
            <a:ext cx="160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宋体裠頄..."/>
              </a:rPr>
              <a:t>引理</a:t>
            </a:r>
            <a:r>
              <a:rPr lang="en-US" altLang="zh-CN" sz="4400" b="1" dirty="0">
                <a:latin typeface="宋体裠頄..."/>
              </a:rPr>
              <a:t>1</a:t>
            </a:r>
            <a:endParaRPr lang="zh-CN" altLang="en-US" sz="4400" b="1" dirty="0"/>
          </a:p>
        </p:txBody>
      </p:sp>
      <p:sp>
        <p:nvSpPr>
          <p:cNvPr id="7" name="矩形 6"/>
          <p:cNvSpPr/>
          <p:nvPr/>
        </p:nvSpPr>
        <p:spPr>
          <a:xfrm>
            <a:off x="8581652" y="859372"/>
            <a:ext cx="160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宋体裠頄..."/>
              </a:rPr>
              <a:t>引理</a:t>
            </a:r>
            <a:r>
              <a:rPr lang="en-US" altLang="zh-CN" sz="4400" b="1" dirty="0">
                <a:latin typeface="宋体裠頄..."/>
              </a:rPr>
              <a:t>2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" t="16632" r="-132"/>
          <a:stretch>
            <a:fillRect/>
          </a:stretch>
        </p:blipFill>
        <p:spPr>
          <a:xfrm>
            <a:off x="984999" y="1094412"/>
            <a:ext cx="6201401" cy="4669823"/>
          </a:xfrm>
          <a:prstGeom prst="rect">
            <a:avLst/>
          </a:prstGeom>
        </p:spPr>
      </p:pic>
      <p:pic>
        <p:nvPicPr>
          <p:cNvPr id="3" name="Picture 2" descr="Screen Shot 2022-10-13 at 12.06.34 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065" y="1227455"/>
            <a:ext cx="2063115" cy="1945005"/>
          </a:xfrm>
          <a:prstGeom prst="rect">
            <a:avLst/>
          </a:prstGeom>
        </p:spPr>
      </p:pic>
      <p:pic>
        <p:nvPicPr>
          <p:cNvPr id="5" name="Picture 4" descr="Screen Shot 2022-10-13 at 12.06.50 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065" y="3973830"/>
            <a:ext cx="2063750" cy="19456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45" y="0"/>
            <a:ext cx="10302875" cy="470535"/>
          </a:xfrm>
        </p:spPr>
        <p:txBody>
          <a:bodyPr/>
          <a:lstStyle/>
          <a:p>
            <a:r>
              <a:rPr lang="zh-CN" altLang="en-US" dirty="0"/>
              <a:t>The idea of proving the correctness of Huffman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定理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Huffman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算法对任意规模为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≥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）的字符集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都得到关于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的最优前缀码的二叉树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32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归纳基础 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证明：对于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=2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的字符集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,Huffman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算法得到最优前缀码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归纳步骤 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证明：假设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Huffman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算法对于规模为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k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的字符集都得到最优前缀码，那么对于规模为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k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+1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的字符集也得到最优前缀码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Inductive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 </a:t>
            </a:r>
            <a:r>
              <a:rPr lang="pt-B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 2</a:t>
            </a:r>
            <a:r>
              <a:rPr lang="zh-CN" altLang="pt-BR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，字符集</a:t>
            </a:r>
            <a:r>
              <a:rPr lang="pt-B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 </a:t>
            </a:r>
            <a:r>
              <a:rPr lang="pt-B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 {</a:t>
            </a:r>
            <a:r>
              <a:rPr lang="pt-B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pt-BR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pt-B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pt-B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pt-BR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pt-B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  <a:r>
              <a:rPr lang="zh-CN" altLang="pt-BR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</a:p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对任何代码的字符至少都需要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位二进制数字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Huffman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算法得到的代码是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0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，是最优前缀码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35" y="3240125"/>
            <a:ext cx="1589175" cy="15088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Induction step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假设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Huffman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算法对于规模为 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k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的字符集都得到最优前缀码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考虑规模为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k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+1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的字符集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F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 </a:t>
            </a:r>
            <a:r>
              <a:rPr lang="fr-F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 {</a:t>
            </a:r>
            <a:r>
              <a:rPr lang="fr-F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fr-FR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fr-F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fr-F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fr-FR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fr-F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..., </a:t>
            </a:r>
            <a:r>
              <a:rPr lang="fr-FR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fr-FR" altLang="zh-CN" sz="3200" b="1" i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k</a:t>
            </a:r>
            <a:r>
              <a:rPr lang="fr-FR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+1</a:t>
            </a:r>
            <a:r>
              <a:rPr lang="fr-FR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},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设：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∈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是频率最小的两个字符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令</a:t>
            </a:r>
            <a:endParaRPr lang="en-US" altLang="zh-CN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389445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C' 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= (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zh-CN" altLang="en-GB" sz="32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－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{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baseline="-250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baseline="-250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})</a:t>
            </a:r>
            <a:r>
              <a:rPr lang="en-GB" altLang="zh-CN" sz="32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∪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{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z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  <a:r>
              <a:rPr lang="zh-CN" altLang="en-GB" sz="32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endParaRPr lang="en-US" altLang="zh-CN" sz="3200" dirty="0">
              <a:solidFill>
                <a:srgbClr val="C0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389445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z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 = 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pl-PL" altLang="zh-CN" sz="3200" b="1" baseline="-250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 + 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pl-PL" altLang="zh-CN" sz="3200" b="1" baseline="-250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根据归纳假设，算法得到一棵关于字符集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C’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频率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z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i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(</a:t>
            </a:r>
            <a:r>
              <a:rPr lang="en-GB" altLang="zh-CN" sz="32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 3, 4, ...,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k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+1)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的最优前缀码的二叉树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T'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Induction step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把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作为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z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的儿子附到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T'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上，得到树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，那么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是关于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 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 (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C'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－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{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z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})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∪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{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}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的最优前缀码的二叉树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00" y="2945990"/>
            <a:ext cx="5552000" cy="25981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Induction step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如若不然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存在更优树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*, 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T*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 &lt; 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且由引理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，其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树叶兄弟是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去掉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*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中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GB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得到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*'. 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根据引理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</a:p>
          <a:p>
            <a:pPr marL="3317875" indent="0">
              <a:spcAft>
                <a:spcPts val="600"/>
              </a:spcAft>
              <a:buNone/>
            </a:pP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*’) </a:t>
            </a:r>
            <a:r>
              <a:rPr lang="zh-CN" altLang="en-GB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＝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*) </a:t>
            </a:r>
            <a:r>
              <a:rPr lang="zh-CN" altLang="en-GB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－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1) +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2))</a:t>
            </a:r>
          </a:p>
          <a:p>
            <a:pPr marL="3317875" indent="0">
              <a:spcAft>
                <a:spcPts val="600"/>
              </a:spcAft>
              <a:buNone/>
            </a:pP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&lt;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zh-CN" altLang="en-GB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－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1) +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x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2))</a:t>
            </a:r>
          </a:p>
          <a:p>
            <a:pPr marL="3317875" indent="0">
              <a:spcAft>
                <a:spcPts val="600"/>
              </a:spcAft>
              <a:buNone/>
            </a:pP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= 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GB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T' </a:t>
            </a:r>
            <a:r>
              <a:rPr lang="en-GB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与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T'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是一棵关于</a:t>
            </a:r>
            <a:r>
              <a:rPr lang="en-US" altLang="zh-CN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C'</a:t>
            </a:r>
            <a:r>
              <a:rPr lang="zh-CN" alt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的最优前缀码的二叉树矛盾</a:t>
            </a:r>
            <a:r>
              <a:rPr lang="en-US" altLang="zh-CN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zh-CN" alt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Huffman coding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/>
              <a:t>1. Prefix code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/>
              <a:t>Each character is assigned a unique string of 0s and 1s as its code, with the rule that no character’s code is the beginning (prefix) of another character’s code. This kind of coding is called a prefix code.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0077AA-0D83-13C2-A0E5-85D22CA46F5F}"/>
              </a:ext>
            </a:extLst>
          </p:cNvPr>
          <p:cNvSpPr txBox="1"/>
          <p:nvPr/>
        </p:nvSpPr>
        <p:spPr>
          <a:xfrm>
            <a:off x="1609074" y="1342330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DA4C17-DEA6-7353-F34E-28575EF723AA}"/>
              </a:ext>
            </a:extLst>
          </p:cNvPr>
          <p:cNvSpPr txBox="1"/>
          <p:nvPr/>
        </p:nvSpPr>
        <p:spPr>
          <a:xfrm>
            <a:off x="3986059" y="1999697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Binary prefix code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400" y="904240"/>
            <a:ext cx="11632565" cy="6334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Binary prefix code: The 0-1 string is used as the code to represent the character, requiring that the code of any character cannot be used as the prefix of other character codes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Examples of non-prefix codes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a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:001, </a:t>
            </a:r>
            <a:r>
              <a:rPr lang="en-US" altLang="zh-CN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:00, </a:t>
            </a:r>
            <a:r>
              <a:rPr lang="en-US" altLang="zh-CN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:010, </a:t>
            </a:r>
            <a:r>
              <a:rPr lang="en-US" altLang="zh-CN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d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:01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Decoding ambiguities, such as string 0100001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Decode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1: 01, 00, 001 </a:t>
            </a:r>
            <a:r>
              <a:rPr lang="en-US" altLang="zh-CN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d, b, a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Decode 2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 010, 00, 01 </a:t>
            </a:r>
            <a:r>
              <a:rPr lang="en-US" altLang="zh-CN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c, b, d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Binary prefix code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7" y="1129480"/>
            <a:ext cx="5400000" cy="4309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12" y="1129480"/>
            <a:ext cx="5400000" cy="4638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The prefix property of the code makes decoding very simple.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The binary tree that represents an </a:t>
            </a:r>
            <a:r>
              <a:rPr lang="en-US" sz="2400" b="1" dirty="0"/>
              <a:t>optimal prefix code</a:t>
            </a:r>
            <a:r>
              <a:rPr lang="en-US" sz="2400" dirty="0"/>
              <a:t> is always a </a:t>
            </a:r>
            <a:r>
              <a:rPr lang="en-US" altLang="zh-CN" sz="2400" b="1" dirty="0"/>
              <a:t>full</a:t>
            </a:r>
            <a:r>
              <a:rPr lang="en-US" sz="2400" b="1" dirty="0"/>
              <a:t> binary tree,</a:t>
            </a:r>
            <a:r>
              <a:rPr lang="zh-CN" altLang="en-US" sz="2400" b="1" dirty="0"/>
              <a:t> </a:t>
            </a:r>
            <a:r>
              <a:rPr lang="en-US" sz="2400" dirty="0"/>
              <a:t>this means every node in the tree has exactly two children.</a:t>
            </a:r>
            <a:r>
              <a:rPr sz="2400" dirty="0"/>
              <a:t> </a:t>
            </a:r>
            <a:r>
              <a:rPr lang="zh-CN" altLang="en-US" sz="2400" dirty="0"/>
              <a:t>The average code length is defined as：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2400" dirty="0"/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A prefix code that gives the smallest possible average code length is called an </a:t>
            </a:r>
            <a:r>
              <a:rPr lang="en-US" sz="2400" b="1" dirty="0"/>
              <a:t>optimal prefix code </a:t>
            </a:r>
            <a:r>
              <a:rPr lang="en-US" sz="2400" dirty="0"/>
              <a:t>for the given set of characters C.</a:t>
            </a:r>
            <a:endParaRPr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855508" y="3435954"/>
          <a:ext cx="28082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307465" imgH="342900" progId="Equation.3">
                  <p:embed/>
                </p:oleObj>
              </mc:Choice>
              <mc:Fallback>
                <p:oleObj name="公式" r:id="rId2" imgW="1307465" imgH="342900" progId="Equation.3">
                  <p:embed/>
                  <p:pic>
                    <p:nvPicPr>
                      <p:cNvPr id="0" name="Picture 10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508" y="3435954"/>
                        <a:ext cx="28082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97A13A5-518C-89BC-C344-02D27AF84A5A}"/>
              </a:ext>
            </a:extLst>
          </p:cNvPr>
          <p:cNvSpPr txBox="1"/>
          <p:nvPr/>
        </p:nvSpPr>
        <p:spPr>
          <a:xfrm>
            <a:off x="444465" y="2470545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满二叉树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8922426-7F2A-F27A-E011-84A3D5803B2B}"/>
              </a:ext>
            </a:extLst>
          </p:cNvPr>
          <p:cNvSpPr txBox="1"/>
          <p:nvPr/>
        </p:nvSpPr>
        <p:spPr>
          <a:xfrm>
            <a:off x="7550399" y="1906438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最优前缀码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、Construct Huffman codes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dirty="0"/>
              <a:t>Huffman proposed a greedy algorithm to construct the optimal prefix code, and the resulting coding scheme is called Huffman coding. The </a:t>
            </a:r>
            <a:r>
              <a:rPr lang="zh-CN" altLang="en-US" sz="2800" b="1" dirty="0"/>
              <a:t>Huffman algorithm</a:t>
            </a:r>
            <a:r>
              <a:rPr lang="zh-CN" altLang="en-US" sz="2800" dirty="0"/>
              <a:t> constructs a binary tree T representing the optimal prefix code in a </a:t>
            </a:r>
            <a:r>
              <a:rPr lang="zh-CN" altLang="en-US" sz="2800" b="1" dirty="0"/>
              <a:t>bottom-up</a:t>
            </a:r>
            <a:r>
              <a:rPr lang="zh-CN" altLang="en-US" sz="2800" dirty="0"/>
              <a:t> manner.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800" dirty="0"/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dirty="0"/>
              <a:t>Algorithm begins with </a:t>
            </a:r>
            <a:r>
              <a:rPr lang="en-US" altLang="zh-CN" sz="2800" b="1" i="1" dirty="0">
                <a:sym typeface="+mn-ea"/>
              </a:rPr>
              <a:t>|C|</a:t>
            </a:r>
            <a:r>
              <a:rPr lang="zh-CN" altLang="en-US" sz="2800" dirty="0"/>
              <a:t> lea</a:t>
            </a:r>
            <a:r>
              <a:rPr lang="en-US" altLang="zh-CN" sz="2800" dirty="0"/>
              <a:t>ves</a:t>
            </a:r>
            <a:r>
              <a:rPr lang="zh-CN" altLang="en-US" sz="2800" dirty="0"/>
              <a:t> node, execute</a:t>
            </a:r>
            <a:r>
              <a:rPr lang="zh-CN" altLang="en-US" sz="2800" b="1" i="1" dirty="0"/>
              <a:t> </a:t>
            </a:r>
            <a:r>
              <a:rPr lang="en-US" altLang="zh-CN" sz="2800" b="1" i="1" dirty="0">
                <a:sym typeface="+mn-ea"/>
              </a:rPr>
              <a:t>|C|</a:t>
            </a:r>
            <a:r>
              <a:rPr lang="zh-CN" altLang="en-US" sz="2800" b="1" i="1" dirty="0">
                <a:sym typeface="+mn-ea"/>
              </a:rPr>
              <a:t>－</a:t>
            </a:r>
            <a:r>
              <a:rPr lang="en-US" altLang="zh-CN" sz="2800" b="1" i="1" dirty="0">
                <a:sym typeface="+mn-ea"/>
              </a:rPr>
              <a:t>1</a:t>
            </a:r>
            <a:r>
              <a:rPr lang="en-US" altLang="zh-CN" sz="2800" dirty="0">
                <a:sym typeface="+mn-ea"/>
              </a:rPr>
              <a:t> </a:t>
            </a:r>
            <a:r>
              <a:rPr lang="zh-CN" altLang="en-US" sz="2800" dirty="0"/>
              <a:t>"merge"</a:t>
            </a:r>
            <a:r>
              <a:rPr lang="en-US" altLang="zh-CN" sz="2800" dirty="0"/>
              <a:t> </a:t>
            </a:r>
            <a:r>
              <a:rPr lang="zh-CN" altLang="en-US" sz="2800" dirty="0"/>
              <a:t>required to produce the final tree T after operation.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EA0E52-36B6-24C7-3171-CA4A0C719679}"/>
              </a:ext>
            </a:extLst>
          </p:cNvPr>
          <p:cNvSpPr txBox="1"/>
          <p:nvPr/>
        </p:nvSpPr>
        <p:spPr>
          <a:xfrm>
            <a:off x="1891127" y="2108879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 the algorithm huffmanTree, the frequency of each character c in the encoding character set is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 Bold Italic" panose="02020503050405090304" charset="0"/>
                <a:cs typeface="Times New Roman Bold Italic" panose="02020503050405090304" charset="0"/>
              </a:rPr>
              <a:t>f(c)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priority queue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 Bold Italic" panose="02020503050405090304" charset="0"/>
                <a:cs typeface="Times New Roman Bold Italic" panose="02020503050405090304" charset="0"/>
              </a:rPr>
              <a:t>Q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with the key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 Bold Italic" panose="02020503050405090304" charset="0"/>
                <a:cs typeface="Times New Roman Bold Italic" panose="02020503050405090304" charset="0"/>
              </a:rPr>
              <a:t>f</a:t>
            </a:r>
            <a:r>
              <a:rPr lang="zh-CN" altLang="en-US" sz="2400" b="1" i="1" dirty="0">
                <a:latin typeface="Times New Roman Bold Italic" panose="02020503050405090304" charset="0"/>
                <a:cs typeface="Times New Roman Bold Italic" panose="02020503050405090304" charset="0"/>
              </a:rPr>
              <a:t> 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is used in greedy selection to efficiently determine the 2 trees with the minimum frequency to be currently merged by the algorithm.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Once the two trees with the minimum frequency are merged, a new tree whose frequency is the sum of the frequencies of the two merged trees is generated, and the new tree is inserted into the priority queue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 Bold Italic" panose="02020503050405090304" charset="0"/>
                <a:cs typeface="Times New Roman Bold Italic" panose="02020503050405090304" charset="0"/>
              </a:rPr>
              <a:t>Q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After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 Bold Italic" panose="02020503050405090304" charset="0"/>
                <a:cs typeface="Times New Roman Bold Italic" panose="02020503050405090304" charset="0"/>
              </a:rPr>
              <a:t>n−1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merges, there is only one tree left in the priority queue, which is the required tree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8C64F-D1C9-0109-2D11-1E30D556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7751C-D374-83CD-511F-B373B393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F44DF83-C9CD-4255-83B7-4DCF8225DBB4}"/>
              </a:ext>
            </a:extLst>
          </p:cNvPr>
          <p:cNvSpPr/>
          <p:nvPr/>
        </p:nvSpPr>
        <p:spPr>
          <a:xfrm>
            <a:off x="1746913" y="975815"/>
            <a:ext cx="8393373" cy="743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3C7AB-54D8-2FF9-C666-F20AB8ADCEC1}"/>
              </a:ext>
            </a:extLst>
          </p:cNvPr>
          <p:cNvSpPr/>
          <p:nvPr/>
        </p:nvSpPr>
        <p:spPr>
          <a:xfrm>
            <a:off x="2101755" y="1125942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f:5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95EDA2-9C62-46AB-CF6A-356BDA16C808}"/>
              </a:ext>
            </a:extLst>
          </p:cNvPr>
          <p:cNvSpPr/>
          <p:nvPr/>
        </p:nvSpPr>
        <p:spPr>
          <a:xfrm>
            <a:off x="3212910" y="1125942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e:9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A80BED-AF9A-D899-6D45-784967E826ED}"/>
              </a:ext>
            </a:extLst>
          </p:cNvPr>
          <p:cNvSpPr/>
          <p:nvPr/>
        </p:nvSpPr>
        <p:spPr>
          <a:xfrm>
            <a:off x="4324065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c:12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4E8B5C-0061-B671-716B-B61400827C78}"/>
              </a:ext>
            </a:extLst>
          </p:cNvPr>
          <p:cNvSpPr/>
          <p:nvPr/>
        </p:nvSpPr>
        <p:spPr>
          <a:xfrm>
            <a:off x="5438632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b:13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308A3A-6D69-73A9-0397-8D553447F8CA}"/>
              </a:ext>
            </a:extLst>
          </p:cNvPr>
          <p:cNvSpPr/>
          <p:nvPr/>
        </p:nvSpPr>
        <p:spPr>
          <a:xfrm>
            <a:off x="6553199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d:16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456D4D-08F4-0D26-FDCE-B1525FFD193C}"/>
              </a:ext>
            </a:extLst>
          </p:cNvPr>
          <p:cNvSpPr/>
          <p:nvPr/>
        </p:nvSpPr>
        <p:spPr>
          <a:xfrm>
            <a:off x="7667766" y="1122531"/>
            <a:ext cx="682388" cy="38896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a:45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0734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242</TotalTime>
  <Words>1239</Words>
  <Application>Microsoft Office PowerPoint</Application>
  <PresentationFormat>宽屏</PresentationFormat>
  <Paragraphs>178</Paragraphs>
  <Slides>29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等线</vt:lpstr>
      <vt:lpstr>黑体</vt:lpstr>
      <vt:lpstr>华文隶书</vt:lpstr>
      <vt:lpstr>宋体裠頄...</vt:lpstr>
      <vt:lpstr>微软雅黑</vt:lpstr>
      <vt:lpstr>新宋体</vt:lpstr>
      <vt:lpstr>Arial</vt:lpstr>
      <vt:lpstr>Arial Bold</vt:lpstr>
      <vt:lpstr>Times New Roman</vt:lpstr>
      <vt:lpstr>Times New Roman Bold Italic</vt:lpstr>
      <vt:lpstr>Wingdings</vt:lpstr>
      <vt:lpstr>自定义设计方案</vt:lpstr>
      <vt:lpstr>公式</vt:lpstr>
      <vt:lpstr>Huffman coding</vt:lpstr>
      <vt:lpstr>Huffman coding</vt:lpstr>
      <vt:lpstr>Huffman coding</vt:lpstr>
      <vt:lpstr>Binary prefix code</vt:lpstr>
      <vt:lpstr>Binary prefix code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Properties of optimal prefix codes</vt:lpstr>
      <vt:lpstr>PowerPoint 演示文稿</vt:lpstr>
      <vt:lpstr>The idea of proving the correctness of Huffman algorithm</vt:lpstr>
      <vt:lpstr>Inductive basis</vt:lpstr>
      <vt:lpstr>Induction step </vt:lpstr>
      <vt:lpstr>Induction step (continued)</vt:lpstr>
      <vt:lpstr>Induction step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XiaoChen Pan</cp:lastModifiedBy>
  <cp:revision>1409</cp:revision>
  <dcterms:created xsi:type="dcterms:W3CDTF">2024-03-20T12:53:20Z</dcterms:created>
  <dcterms:modified xsi:type="dcterms:W3CDTF">2026-04-15T05:58:04Z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2C0AE6EA5403F181C9B943634F10F6F2</vt:lpwstr>
  </property>
  <property fmtid="{D5CDD505-2E9C-101B-9397-08002B2CF9AE}" pid="3" name="KSOProductBuildVer">
    <vt:lpwstr>1033-6.5.2.8766</vt:lpwstr>
  </property>
</Properties>
</file>