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330" r:id="rId2"/>
    <p:sldId id="333" r:id="rId3"/>
    <p:sldId id="376" r:id="rId4"/>
    <p:sldId id="365" r:id="rId5"/>
    <p:sldId id="366" r:id="rId6"/>
    <p:sldId id="367" r:id="rId7"/>
    <p:sldId id="324" r:id="rId8"/>
    <p:sldId id="368" r:id="rId9"/>
    <p:sldId id="369" r:id="rId10"/>
    <p:sldId id="393" r:id="rId11"/>
    <p:sldId id="377" r:id="rId12"/>
    <p:sldId id="378" r:id="rId13"/>
    <p:sldId id="379" r:id="rId14"/>
    <p:sldId id="371" r:id="rId15"/>
    <p:sldId id="372" r:id="rId16"/>
    <p:sldId id="373" r:id="rId17"/>
    <p:sldId id="380" r:id="rId18"/>
    <p:sldId id="381" r:id="rId19"/>
    <p:sldId id="382" r:id="rId20"/>
    <p:sldId id="395" r:id="rId21"/>
    <p:sldId id="396" r:id="rId22"/>
    <p:sldId id="397" r:id="rId23"/>
    <p:sldId id="398" r:id="rId24"/>
    <p:sldId id="399"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685" autoAdjust="0"/>
    <p:restoredTop sz="86447" autoAdjust="0"/>
  </p:normalViewPr>
  <p:slideViewPr>
    <p:cSldViewPr snapToGrid="0">
      <p:cViewPr varScale="1">
        <p:scale>
          <a:sx n="140" d="100"/>
          <a:sy n="140" d="100"/>
        </p:scale>
        <p:origin x="588" y="13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0F8068-2B0A-4E89-BDBC-A53076134B44}" type="datetimeFigureOut">
              <a:rPr lang="zh-CN" altLang="en-US" smtClean="0"/>
              <a:t>2026/4/22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989500-7B95-4046-BB03-4F180CD4BD8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1" dirty="0">
                <a:latin typeface="Times New Roman" panose="02020603050405020304" pitchFamily="18" charset="0"/>
                <a:cs typeface="Times New Roman" panose="02020603050405020304" pitchFamily="18" charset="0"/>
              </a:rPr>
              <a:t>队列式分支限界法与广度优先搜索方法极为相似</a:t>
            </a:r>
            <a:endParaRPr lang="zh-CN" altLang="en-US" dirty="0"/>
          </a:p>
        </p:txBody>
      </p:sp>
      <p:sp>
        <p:nvSpPr>
          <p:cNvPr id="4" name="灯片编号占位符 3"/>
          <p:cNvSpPr>
            <a:spLocks noGrp="1"/>
          </p:cNvSpPr>
          <p:nvPr>
            <p:ph type="sldNum" sz="quarter" idx="10"/>
          </p:nvPr>
        </p:nvSpPr>
        <p:spPr/>
        <p:txBody>
          <a:bodyPr/>
          <a:lstStyle/>
          <a:p>
            <a:fld id="{D8989500-7B95-4046-BB03-4F180CD4BD80}" type="slidenum">
              <a:rPr lang="zh-CN" altLang="en-US" smtClean="0"/>
              <a:t>7</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1">
                <a:latin typeface="Times New Roman" panose="02020603050405020304" pitchFamily="18" charset="0"/>
                <a:cs typeface="Times New Roman" panose="02020603050405020304" pitchFamily="18" charset="0"/>
              </a:rPr>
              <a:t>队列式分支限界法与广度优先搜索方法极为相似</a:t>
            </a:r>
            <a:endParaRPr lang="zh-CN" altLang="en-US"/>
          </a:p>
        </p:txBody>
      </p:sp>
      <p:sp>
        <p:nvSpPr>
          <p:cNvPr id="4" name="灯片编号占位符 3"/>
          <p:cNvSpPr>
            <a:spLocks noGrp="1"/>
          </p:cNvSpPr>
          <p:nvPr>
            <p:ph type="sldNum" sz="quarter" idx="10"/>
          </p:nvPr>
        </p:nvSpPr>
        <p:spPr/>
        <p:txBody>
          <a:bodyPr/>
          <a:lstStyle/>
          <a:p>
            <a:fld id="{D8989500-7B95-4046-BB03-4F180CD4BD80}" type="slidenum">
              <a:rPr lang="zh-CN" altLang="en-US" smtClean="0"/>
              <a:t>8</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1">
                <a:latin typeface="Times New Roman" panose="02020603050405020304" pitchFamily="18" charset="0"/>
                <a:cs typeface="Times New Roman" panose="02020603050405020304" pitchFamily="18" charset="0"/>
              </a:rPr>
              <a:t>队列式分支限界法与广度优先搜索方法极为相似</a:t>
            </a:r>
            <a:endParaRPr lang="zh-CN" altLang="en-US"/>
          </a:p>
        </p:txBody>
      </p:sp>
      <p:sp>
        <p:nvSpPr>
          <p:cNvPr id="4" name="灯片编号占位符 3"/>
          <p:cNvSpPr>
            <a:spLocks noGrp="1"/>
          </p:cNvSpPr>
          <p:nvPr>
            <p:ph type="sldNum" sz="quarter" idx="10"/>
          </p:nvPr>
        </p:nvSpPr>
        <p:spPr/>
        <p:txBody>
          <a:bodyPr/>
          <a:lstStyle/>
          <a:p>
            <a:fld id="{D8989500-7B95-4046-BB03-4F180CD4BD80}" type="slidenum">
              <a:rPr lang="zh-CN" altLang="en-US" smtClean="0"/>
              <a:t>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黄色表示达不到最优解，没必要继续搜索，蓝色表示不可行解，棕色为最好的解</a:t>
            </a:r>
          </a:p>
        </p:txBody>
      </p:sp>
      <p:sp>
        <p:nvSpPr>
          <p:cNvPr id="4" name="灯片编号占位符 3"/>
          <p:cNvSpPr>
            <a:spLocks noGrp="1"/>
          </p:cNvSpPr>
          <p:nvPr>
            <p:ph type="sldNum" sz="quarter" idx="10"/>
          </p:nvPr>
        </p:nvSpPr>
        <p:spPr/>
        <p:txBody>
          <a:bodyPr/>
          <a:lstStyle/>
          <a:p>
            <a:fld id="{D8989500-7B95-4046-BB03-4F180CD4BD80}" type="slidenum">
              <a:rPr lang="zh-CN" altLang="en-US" smtClean="0"/>
              <a:t>13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38" y="1122363"/>
            <a:ext cx="9144224" cy="2387600"/>
          </a:xfrm>
          <a:prstGeom prst="rect">
            <a:avLst/>
          </a:prstGeom>
        </p:spPr>
        <p:txBody>
          <a:bodyPr anchor="b"/>
          <a:lstStyle>
            <a:lvl1pPr algn="ctr">
              <a:defRPr sz="6000"/>
            </a:lvl1pPr>
          </a:lstStyle>
          <a:p>
            <a:r>
              <a:rPr lang="zh-CN" altLang="en-US" noProof="1"/>
              <a:t>单击此处编辑母版标题样式</a:t>
            </a:r>
          </a:p>
        </p:txBody>
      </p:sp>
      <p:sp>
        <p:nvSpPr>
          <p:cNvPr id="3" name="副标题 2"/>
          <p:cNvSpPr>
            <a:spLocks noGrp="1"/>
          </p:cNvSpPr>
          <p:nvPr>
            <p:ph type="subTitle" idx="1"/>
          </p:nvPr>
        </p:nvSpPr>
        <p:spPr>
          <a:xfrm>
            <a:off x="1524038" y="3602038"/>
            <a:ext cx="9144224" cy="1655762"/>
          </a:xfrm>
          <a:prstGeom prst="rect">
            <a:avLst/>
          </a:prstGeo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30042" y="261862"/>
            <a:ext cx="7740763" cy="1088571"/>
          </a:xfrm>
          <a:prstGeom prst="rect">
            <a:avLst/>
          </a:prstGeom>
        </p:spPr>
        <p:txBody>
          <a:bodyPr/>
          <a:lstStyle/>
          <a:p>
            <a:r>
              <a:rPr lang="zh-CN" altLang="en-US" noProof="1"/>
              <a:t>单击此处编辑母版标题样式</a:t>
            </a:r>
          </a:p>
        </p:txBody>
      </p:sp>
      <p:sp>
        <p:nvSpPr>
          <p:cNvPr id="3" name="竖排文字占位符 2"/>
          <p:cNvSpPr>
            <a:spLocks noGrp="1"/>
          </p:cNvSpPr>
          <p:nvPr>
            <p:ph type="body" orient="vert" idx="1"/>
          </p:nvPr>
        </p:nvSpPr>
        <p:spPr>
          <a:xfrm>
            <a:off x="430042" y="1524000"/>
            <a:ext cx="7740763" cy="4310743"/>
          </a:xfrm>
          <a:prstGeom prst="rect">
            <a:avLst/>
          </a:prstGeo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5113" y="365125"/>
            <a:ext cx="2628964" cy="5811838"/>
          </a:xfrm>
          <a:prstGeom prst="rect">
            <a:avLst/>
          </a:prstGeo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838221" y="365125"/>
            <a:ext cx="7734490" cy="5811838"/>
          </a:xfrm>
          <a:prstGeom prst="rect">
            <a:avLst/>
          </a:prstGeo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7_标题和内容">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3_标题和内容">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4_标题和内容">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5_标题和内容">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6_标题和内容">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21_标题和内容">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598469" y="68626"/>
            <a:ext cx="7740763" cy="470410"/>
          </a:xfrm>
          <a:prstGeom prst="rect">
            <a:avLst/>
          </a:prstGeom>
        </p:spPr>
        <p:txBody>
          <a:bodyPr/>
          <a:lstStyle>
            <a:lvl1pPr>
              <a:defRPr sz="3050">
                <a:solidFill>
                  <a:schemeClr val="bg1"/>
                </a:solidFill>
                <a:latin typeface="华文隶书" panose="02010800040101010101" pitchFamily="2" charset="-122"/>
                <a:ea typeface="华文隶书" panose="02010800040101010101" pitchFamily="2" charset="-122"/>
              </a:defRPr>
            </a:lvl1pPr>
          </a:lstStyle>
          <a:p>
            <a:r>
              <a:rPr lang="zh-CN" altLang="en-US" noProof="1"/>
              <a:t>单击此处编辑母版标题样式</a:t>
            </a:r>
          </a:p>
        </p:txBody>
      </p:sp>
      <p:sp>
        <p:nvSpPr>
          <p:cNvPr id="3" name="内容占位符 2"/>
          <p:cNvSpPr>
            <a:spLocks noGrp="1"/>
          </p:cNvSpPr>
          <p:nvPr>
            <p:ph idx="1"/>
          </p:nvPr>
        </p:nvSpPr>
        <p:spPr>
          <a:xfrm>
            <a:off x="266781" y="891575"/>
            <a:ext cx="11632335" cy="5349166"/>
          </a:xfrm>
          <a:prstGeom prst="rect">
            <a:avLst/>
          </a:prstGeom>
        </p:spPr>
        <p:txBody>
          <a:bodyPr/>
          <a:lstStyle>
            <a:lvl1pPr>
              <a:defRPr>
                <a:latin typeface="黑体" panose="02010609060101010101" pitchFamily="49" charset="-122"/>
                <a:ea typeface="黑体" panose="02010609060101010101" pitchFamily="49" charset="-122"/>
              </a:defRPr>
            </a:lvl1pPr>
            <a:lvl2pPr>
              <a:defRPr>
                <a:latin typeface="微软雅黑" panose="020B0503020204020204" pitchFamily="34" charset="-122"/>
                <a:ea typeface="微软雅黑" panose="020B0503020204020204" pitchFamily="34" charset="-122"/>
              </a:defRPr>
            </a:lvl2pPr>
            <a:lvl3pPr>
              <a:defRPr>
                <a:latin typeface="新宋体" panose="02010609030101010101" pitchFamily="49" charset="-122"/>
                <a:ea typeface="新宋体" panose="02010609030101010101" pitchFamily="49" charset="-122"/>
              </a:defRPr>
            </a:lvl3pPr>
          </a:lstStyle>
          <a:p>
            <a:pPr lvl="0"/>
            <a:r>
              <a:rPr lang="zh-CN" altLang="en-US" noProof="1"/>
              <a:t>单击此处编辑母版文本样式</a:t>
            </a:r>
          </a:p>
          <a:p>
            <a:pPr lvl="1"/>
            <a:r>
              <a:rPr lang="zh-CN" altLang="en-US" noProof="1"/>
              <a:t>第二级</a:t>
            </a:r>
          </a:p>
          <a:p>
            <a:pPr lvl="2"/>
            <a:r>
              <a:rPr lang="zh-CN" altLang="en-US" noProof="1"/>
              <a:t>第三级</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72" y="1709738"/>
            <a:ext cx="10515857" cy="2852737"/>
          </a:xfrm>
          <a:prstGeom prst="rect">
            <a:avLst/>
          </a:prstGeom>
        </p:spPr>
        <p:txBody>
          <a:bodyPr anchor="b"/>
          <a:lstStyle>
            <a:lvl1pPr algn="l">
              <a:defRPr sz="6000"/>
            </a:lvl1pPr>
          </a:lstStyle>
          <a:p>
            <a:r>
              <a:rPr lang="zh-CN" altLang="en-US" noProof="1"/>
              <a:t>单击此处编辑母版标题样式</a:t>
            </a:r>
          </a:p>
        </p:txBody>
      </p:sp>
      <p:sp>
        <p:nvSpPr>
          <p:cNvPr id="3" name="文本占位符 2"/>
          <p:cNvSpPr>
            <a:spLocks noGrp="1"/>
          </p:cNvSpPr>
          <p:nvPr>
            <p:ph type="body" idx="1"/>
          </p:nvPr>
        </p:nvSpPr>
        <p:spPr>
          <a:xfrm>
            <a:off x="831872" y="4589463"/>
            <a:ext cx="10515857" cy="1500187"/>
          </a:xfrm>
          <a:prstGeom prst="rect">
            <a:avLst/>
          </a:prstGeom>
        </p:spPr>
        <p:txBody>
          <a:bodyPr/>
          <a:lstStyle>
            <a:lvl1pPr marL="0" indent="0" algn="l">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a:t>单击此处编辑母版文本样式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30042" y="261862"/>
            <a:ext cx="7740763" cy="1088571"/>
          </a:xfrm>
          <a:prstGeom prst="rect">
            <a:avLst/>
          </a:prstGeom>
        </p:spPr>
        <p:txBody>
          <a:bodyPr/>
          <a:lstStyle/>
          <a:p>
            <a:r>
              <a:rPr lang="zh-CN" altLang="en-US" noProof="1"/>
              <a:t>单击此处编辑母版标题样式</a:t>
            </a:r>
          </a:p>
        </p:txBody>
      </p:sp>
      <p:sp>
        <p:nvSpPr>
          <p:cNvPr id="3" name="内容占位符 2"/>
          <p:cNvSpPr>
            <a:spLocks noGrp="1"/>
          </p:cNvSpPr>
          <p:nvPr>
            <p:ph sz="half" idx="1"/>
          </p:nvPr>
        </p:nvSpPr>
        <p:spPr>
          <a:xfrm>
            <a:off x="838220" y="1825626"/>
            <a:ext cx="5181727" cy="4351338"/>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6172352" y="1825626"/>
            <a:ext cx="5181727" cy="4351338"/>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809" y="365127"/>
            <a:ext cx="10515857" cy="970222"/>
          </a:xfrm>
          <a:prstGeom prst="rect">
            <a:avLst/>
          </a:prstGeom>
        </p:spPr>
        <p:txBody>
          <a:bodyPr/>
          <a:lstStyle>
            <a:lvl1pPr algn="ctr">
              <a:defRPr/>
            </a:lvl1pPr>
          </a:lstStyle>
          <a:p>
            <a:r>
              <a:rPr lang="zh-CN" altLang="en-US" noProof="1"/>
              <a:t>单击此处编辑母版标题样式</a:t>
            </a:r>
          </a:p>
        </p:txBody>
      </p:sp>
      <p:sp>
        <p:nvSpPr>
          <p:cNvPr id="3" name="文本占位符 2"/>
          <p:cNvSpPr>
            <a:spLocks noGrp="1"/>
          </p:cNvSpPr>
          <p:nvPr>
            <p:ph type="body" idx="1"/>
          </p:nvPr>
        </p:nvSpPr>
        <p:spPr>
          <a:xfrm>
            <a:off x="1259756" y="1567346"/>
            <a:ext cx="4701955" cy="710095"/>
          </a:xfrm>
          <a:prstGeom prst="rect">
            <a:avLst/>
          </a:prstGeom>
        </p:spPr>
        <p:txBody>
          <a:bodyPr anchor="ctr" anchorCtr="0">
            <a:norm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4" name="内容占位符 3"/>
          <p:cNvSpPr>
            <a:spLocks noGrp="1"/>
          </p:cNvSpPr>
          <p:nvPr>
            <p:ph sz="half" idx="2"/>
          </p:nvPr>
        </p:nvSpPr>
        <p:spPr>
          <a:xfrm>
            <a:off x="1259756" y="2338388"/>
            <a:ext cx="4701955" cy="3785964"/>
          </a:xfrm>
          <a:prstGeom prst="rect">
            <a:avLst/>
          </a:prstGeom>
        </p:spPr>
        <p:txBody>
          <a:bodyPr>
            <a:normAutofit/>
          </a:bodyPr>
          <a:lstStyle>
            <a:lvl1pPr>
              <a:defRPr sz="2400"/>
            </a:lvl1pPr>
            <a:lvl2pPr>
              <a:defRPr sz="2000"/>
            </a:lvl2pPr>
            <a:lvl3pPr>
              <a:defRPr sz="1800"/>
            </a:lvl3pPr>
            <a:lvl4pPr>
              <a:defRPr sz="1600"/>
            </a:lvl4pPr>
            <a:lvl5pPr>
              <a:defRPr sz="1600"/>
            </a:lvl5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6289771" y="1567346"/>
            <a:ext cx="4701956" cy="710095"/>
          </a:xfrm>
          <a:prstGeom prst="rect">
            <a:avLst/>
          </a:prstGeom>
        </p:spPr>
        <p:txBody>
          <a:bodyPr vert="horz" lIns="91440" tIns="45720" rIns="91440" bIns="45720" rtlCol="0" anchor="ctr" anchorCtr="0">
            <a:normAutofit/>
          </a:bodyPr>
          <a:lstStyle>
            <a:lvl1pPr marL="228600" indent="-228600">
              <a:buNone/>
              <a:defRPr lang="zh-CN" altLang="en-US" b="0" smtClean="0"/>
            </a:lvl1pPr>
          </a:lstStyle>
          <a:p>
            <a:pPr lvl="0"/>
            <a:r>
              <a:rPr lang="zh-CN" altLang="en-US" noProof="1"/>
              <a:t>单击此处编辑母版文本样式</a:t>
            </a:r>
          </a:p>
        </p:txBody>
      </p:sp>
      <p:sp>
        <p:nvSpPr>
          <p:cNvPr id="6" name="内容占位符 5"/>
          <p:cNvSpPr>
            <a:spLocks noGrp="1"/>
          </p:cNvSpPr>
          <p:nvPr>
            <p:ph sz="quarter" idx="4"/>
          </p:nvPr>
        </p:nvSpPr>
        <p:spPr>
          <a:xfrm>
            <a:off x="6289771" y="2357462"/>
            <a:ext cx="4701956" cy="3766892"/>
          </a:xfrm>
          <a:prstGeom prst="rect">
            <a:avLst/>
          </a:prstGeom>
        </p:spPr>
        <p:txBody>
          <a:bodyPr>
            <a:normAutofit/>
          </a:bodyPr>
          <a:lstStyle>
            <a:lvl1pPr>
              <a:defRPr sz="2400"/>
            </a:lvl1pPr>
            <a:lvl2pPr>
              <a:defRPr sz="2000"/>
            </a:lvl2pPr>
            <a:lvl3pPr>
              <a:defRPr sz="1800"/>
            </a:lvl3pPr>
            <a:lvl4pPr>
              <a:defRPr sz="1600"/>
            </a:lvl4pPr>
            <a:lvl5pPr>
              <a:defRPr sz="1600"/>
            </a:lvl5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30042" y="261862"/>
            <a:ext cx="7740763" cy="1088571"/>
          </a:xfrm>
          <a:prstGeom prst="rect">
            <a:avLst/>
          </a:prstGeom>
        </p:spPr>
        <p:txBody>
          <a:bodyPr/>
          <a:lstStyle/>
          <a:p>
            <a:r>
              <a:rPr lang="zh-CN" altLang="en-US" noProof="1"/>
              <a:t>单击此处编辑母版标题样式</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808" y="457200"/>
            <a:ext cx="3932333" cy="1600200"/>
          </a:xfrm>
          <a:prstGeom prst="rect">
            <a:avLst/>
          </a:prstGeom>
        </p:spPr>
        <p:txBody>
          <a:bodyPr anchor="b"/>
          <a:lstStyle>
            <a:lvl1pPr>
              <a:defRPr sz="3200"/>
            </a:lvl1pPr>
          </a:lstStyle>
          <a:p>
            <a:r>
              <a:rPr lang="zh-CN" altLang="en-US" noProof="1"/>
              <a:t>单击此处编辑母版标题样式</a:t>
            </a:r>
          </a:p>
        </p:txBody>
      </p:sp>
      <p:sp>
        <p:nvSpPr>
          <p:cNvPr id="3" name="内容占位符 2"/>
          <p:cNvSpPr>
            <a:spLocks noGrp="1"/>
          </p:cNvSpPr>
          <p:nvPr>
            <p:ph idx="1"/>
          </p:nvPr>
        </p:nvSpPr>
        <p:spPr>
          <a:xfrm>
            <a:off x="5183316" y="987425"/>
            <a:ext cx="6172351"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839808" y="2057400"/>
            <a:ext cx="3932333"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809" y="457200"/>
            <a:ext cx="4260954" cy="1600200"/>
          </a:xfrm>
          <a:prstGeom prst="rect">
            <a:avLst/>
          </a:prstGeom>
        </p:spPr>
        <p:txBody>
          <a:bodyPr anchor="t" anchorCtr="0">
            <a:normAutofit/>
          </a:bodyPr>
          <a:lstStyle>
            <a:lvl1pPr>
              <a:defRPr sz="4000"/>
            </a:lvl1pPr>
          </a:lstStyle>
          <a:p>
            <a:r>
              <a:rPr lang="zh-CN" altLang="en-US" noProof="1"/>
              <a:t>单击此处编辑母版标题样式</a:t>
            </a:r>
          </a:p>
        </p:txBody>
      </p:sp>
      <p:sp>
        <p:nvSpPr>
          <p:cNvPr id="3" name="图片占位符 2"/>
          <p:cNvSpPr>
            <a:spLocks noGrp="1"/>
          </p:cNvSpPr>
          <p:nvPr>
            <p:ph type="pic" idx="1"/>
          </p:nvPr>
        </p:nvSpPr>
        <p:spPr>
          <a:xfrm>
            <a:off x="5384933" y="457203"/>
            <a:ext cx="5970733" cy="54038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1"/>
              <a:t>单击图标添加图片</a:t>
            </a:r>
          </a:p>
        </p:txBody>
      </p:sp>
      <p:sp>
        <p:nvSpPr>
          <p:cNvPr id="4" name="文本占位符 3"/>
          <p:cNvSpPr>
            <a:spLocks noGrp="1"/>
          </p:cNvSpPr>
          <p:nvPr>
            <p:ph type="body" sz="half" idx="2"/>
          </p:nvPr>
        </p:nvSpPr>
        <p:spPr>
          <a:xfrm>
            <a:off x="839809" y="2057400"/>
            <a:ext cx="4260954" cy="3811588"/>
          </a:xfrm>
          <a:prstGeom prst="rect">
            <a:avLst/>
          </a:prstGeo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1026" name="图片 2" descr="0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 y="0"/>
            <a:ext cx="12202452" cy="6865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标题 1"/>
          <p:cNvSpPr txBox="1"/>
          <p:nvPr/>
        </p:nvSpPr>
        <p:spPr>
          <a:xfrm>
            <a:off x="2804206" y="68627"/>
            <a:ext cx="7740763" cy="492555"/>
          </a:xfrm>
          <a:prstGeom prst="rect">
            <a:avLst/>
          </a:prstGeom>
        </p:spPr>
        <p:txBody>
          <a:bodyPr/>
          <a:lst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itchFamily="2" charset="-122"/>
              </a:defRPr>
            </a:lvl9pPr>
          </a:lstStyle>
          <a:p>
            <a:endParaRPr lang="zh-CN" altLang="en-US" sz="3050" noProof="1">
              <a:solidFill>
                <a:schemeClr val="bg1"/>
              </a:solidFill>
              <a:latin typeface="华文隶书" panose="02010800040101010101" pitchFamily="2" charset="-122"/>
              <a:ea typeface="华文隶书" panose="02010800040101010101" pitchFamily="2" charset="-122"/>
            </a:endParaRPr>
          </a:p>
        </p:txBody>
      </p:sp>
      <p:sp>
        <p:nvSpPr>
          <p:cNvPr id="5" name="内容占位符 2"/>
          <p:cNvSpPr txBox="1"/>
          <p:nvPr/>
        </p:nvSpPr>
        <p:spPr>
          <a:xfrm>
            <a:off x="430042" y="960154"/>
            <a:ext cx="11495177" cy="5143429"/>
          </a:xfrm>
          <a:prstGeom prst="rect">
            <a:avLst/>
          </a:prstGeom>
        </p:spPr>
        <p:txBody>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lvl="1"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lvl="2"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lvl="3"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lvl="4"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lvl="5"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9pPr>
          </a:lstStyle>
          <a:p>
            <a:pPr marL="326390" indent="-326390">
              <a:buFont typeface="Wingdings" panose="05000000000000000000" pitchFamily="2" charset="2"/>
              <a:buChar char="u"/>
            </a:pPr>
            <a:endParaRPr lang="zh-CN" altLang="en-US" sz="3050" noProof="1">
              <a:latin typeface="新宋体" panose="02010609030101010101" pitchFamily="49" charset="-122"/>
              <a:ea typeface="新宋体" panose="02010609030101010101" pitchFamily="49"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rtl="0" eaLnBrk="1" fontAlgn="base" hangingPunct="1">
        <a:spcBef>
          <a:spcPct val="0"/>
        </a:spcBef>
        <a:spcAft>
          <a:spcPct val="0"/>
        </a:spcAft>
        <a:defRPr sz="4190" kern="1200">
          <a:solidFill>
            <a:schemeClr val="tx2"/>
          </a:solidFill>
          <a:latin typeface="+mj-lt"/>
          <a:ea typeface="+mj-ea"/>
          <a:cs typeface="+mj-cs"/>
        </a:defRPr>
      </a:lvl1pPr>
      <a:lvl2pPr algn="ctr" rtl="0" eaLnBrk="1" fontAlgn="base" hangingPunct="1">
        <a:spcBef>
          <a:spcPct val="0"/>
        </a:spcBef>
        <a:spcAft>
          <a:spcPct val="0"/>
        </a:spcAft>
        <a:defRPr sz="4190">
          <a:solidFill>
            <a:schemeClr val="tx2"/>
          </a:solidFill>
          <a:latin typeface="Arial" panose="020B0604020202020204" pitchFamily="34" charset="0"/>
          <a:ea typeface="宋体" pitchFamily="2" charset="-122"/>
        </a:defRPr>
      </a:lvl2pPr>
      <a:lvl3pPr algn="ctr" rtl="0" eaLnBrk="1" fontAlgn="base" hangingPunct="1">
        <a:spcBef>
          <a:spcPct val="0"/>
        </a:spcBef>
        <a:spcAft>
          <a:spcPct val="0"/>
        </a:spcAft>
        <a:defRPr sz="4190">
          <a:solidFill>
            <a:schemeClr val="tx2"/>
          </a:solidFill>
          <a:latin typeface="Arial" panose="020B0604020202020204" pitchFamily="34" charset="0"/>
          <a:ea typeface="宋体" pitchFamily="2" charset="-122"/>
        </a:defRPr>
      </a:lvl3pPr>
      <a:lvl4pPr algn="ctr" rtl="0" eaLnBrk="1" fontAlgn="base" hangingPunct="1">
        <a:spcBef>
          <a:spcPct val="0"/>
        </a:spcBef>
        <a:spcAft>
          <a:spcPct val="0"/>
        </a:spcAft>
        <a:defRPr sz="4190">
          <a:solidFill>
            <a:schemeClr val="tx2"/>
          </a:solidFill>
          <a:latin typeface="Arial" panose="020B0604020202020204" pitchFamily="34" charset="0"/>
          <a:ea typeface="宋体" pitchFamily="2" charset="-122"/>
        </a:defRPr>
      </a:lvl4pPr>
      <a:lvl5pPr algn="ctr" rtl="0" eaLnBrk="1" fontAlgn="base" hangingPunct="1">
        <a:spcBef>
          <a:spcPct val="0"/>
        </a:spcBef>
        <a:spcAft>
          <a:spcPct val="0"/>
        </a:spcAft>
        <a:defRPr sz="4190">
          <a:solidFill>
            <a:schemeClr val="tx2"/>
          </a:solidFill>
          <a:latin typeface="Arial" panose="020B0604020202020204" pitchFamily="34" charset="0"/>
          <a:ea typeface="宋体" pitchFamily="2" charset="-122"/>
        </a:defRPr>
      </a:lvl5pPr>
      <a:lvl6pPr marL="435610" algn="ctr" rtl="0" eaLnBrk="1" fontAlgn="base" hangingPunct="1">
        <a:spcBef>
          <a:spcPct val="0"/>
        </a:spcBef>
        <a:spcAft>
          <a:spcPct val="0"/>
        </a:spcAft>
        <a:defRPr sz="4190">
          <a:solidFill>
            <a:schemeClr val="tx2"/>
          </a:solidFill>
          <a:latin typeface="Arial" panose="020B0604020202020204" pitchFamily="34" charset="0"/>
          <a:ea typeface="宋体" pitchFamily="2" charset="-122"/>
        </a:defRPr>
      </a:lvl6pPr>
      <a:lvl7pPr marL="870585" algn="ctr" rtl="0" eaLnBrk="1" fontAlgn="base" hangingPunct="1">
        <a:spcBef>
          <a:spcPct val="0"/>
        </a:spcBef>
        <a:spcAft>
          <a:spcPct val="0"/>
        </a:spcAft>
        <a:defRPr sz="4190">
          <a:solidFill>
            <a:schemeClr val="tx2"/>
          </a:solidFill>
          <a:latin typeface="Arial" panose="020B0604020202020204" pitchFamily="34" charset="0"/>
          <a:ea typeface="宋体" pitchFamily="2" charset="-122"/>
        </a:defRPr>
      </a:lvl7pPr>
      <a:lvl8pPr marL="1306195" algn="ctr" rtl="0" eaLnBrk="1" fontAlgn="base" hangingPunct="1">
        <a:spcBef>
          <a:spcPct val="0"/>
        </a:spcBef>
        <a:spcAft>
          <a:spcPct val="0"/>
        </a:spcAft>
        <a:defRPr sz="4190">
          <a:solidFill>
            <a:schemeClr val="tx2"/>
          </a:solidFill>
          <a:latin typeface="Arial" panose="020B0604020202020204" pitchFamily="34" charset="0"/>
          <a:ea typeface="宋体" pitchFamily="2" charset="-122"/>
        </a:defRPr>
      </a:lvl8pPr>
      <a:lvl9pPr marL="1741805" algn="ctr" rtl="0" eaLnBrk="1" fontAlgn="base" hangingPunct="1">
        <a:spcBef>
          <a:spcPct val="0"/>
        </a:spcBef>
        <a:spcAft>
          <a:spcPct val="0"/>
        </a:spcAft>
        <a:defRPr sz="4190">
          <a:solidFill>
            <a:schemeClr val="tx2"/>
          </a:solidFill>
          <a:latin typeface="Arial" panose="020B0604020202020204" pitchFamily="34" charset="0"/>
          <a:ea typeface="宋体" pitchFamily="2" charset="-122"/>
        </a:defRPr>
      </a:lvl9pPr>
    </p:titleStyle>
    <p:bodyStyle>
      <a:lvl1pPr marL="326390" indent="-326390" algn="l" rtl="0" eaLnBrk="1" fontAlgn="base" hangingPunct="1">
        <a:spcBef>
          <a:spcPct val="20000"/>
        </a:spcBef>
        <a:spcAft>
          <a:spcPct val="0"/>
        </a:spcAft>
        <a:buChar char="•"/>
        <a:defRPr sz="3050" kern="1200">
          <a:solidFill>
            <a:schemeClr val="tx1"/>
          </a:solidFill>
          <a:latin typeface="+mn-lt"/>
          <a:ea typeface="+mn-ea"/>
          <a:cs typeface="+mn-cs"/>
        </a:defRPr>
      </a:lvl1pPr>
      <a:lvl2pPr marL="707390" lvl="1" indent="-272415" algn="l" rtl="0" eaLnBrk="1" fontAlgn="base" hangingPunct="1">
        <a:spcBef>
          <a:spcPct val="20000"/>
        </a:spcBef>
        <a:spcAft>
          <a:spcPct val="0"/>
        </a:spcAft>
        <a:buChar char="–"/>
        <a:defRPr sz="2665" kern="1200">
          <a:solidFill>
            <a:schemeClr val="tx1"/>
          </a:solidFill>
          <a:latin typeface="+mn-lt"/>
          <a:ea typeface="+mn-ea"/>
          <a:cs typeface="+mn-cs"/>
        </a:defRPr>
      </a:lvl2pPr>
      <a:lvl3pPr marL="1088390" lvl="2" indent="-217805" algn="l" rtl="0" eaLnBrk="1" fontAlgn="base" hangingPunct="1">
        <a:spcBef>
          <a:spcPct val="20000"/>
        </a:spcBef>
        <a:spcAft>
          <a:spcPct val="0"/>
        </a:spcAft>
        <a:buChar char="•"/>
        <a:defRPr sz="2285" kern="1200">
          <a:solidFill>
            <a:schemeClr val="tx1"/>
          </a:solidFill>
          <a:latin typeface="+mn-lt"/>
          <a:ea typeface="+mn-ea"/>
          <a:cs typeface="+mn-cs"/>
        </a:defRPr>
      </a:lvl3pPr>
      <a:lvl4pPr marL="1524000" lvl="3" indent="-217805" algn="l" rtl="0" eaLnBrk="1" fontAlgn="base" hangingPunct="1">
        <a:spcBef>
          <a:spcPct val="20000"/>
        </a:spcBef>
        <a:spcAft>
          <a:spcPct val="0"/>
        </a:spcAft>
        <a:buChar char="–"/>
        <a:defRPr sz="1905" kern="1200">
          <a:solidFill>
            <a:schemeClr val="tx1"/>
          </a:solidFill>
          <a:latin typeface="+mn-lt"/>
          <a:ea typeface="+mn-ea"/>
          <a:cs typeface="+mn-cs"/>
        </a:defRPr>
      </a:lvl4pPr>
      <a:lvl5pPr marL="1959610" lvl="4" indent="-217805" algn="l" rtl="0" eaLnBrk="1" fontAlgn="base" hangingPunct="1">
        <a:spcBef>
          <a:spcPct val="20000"/>
        </a:spcBef>
        <a:spcAft>
          <a:spcPct val="0"/>
        </a:spcAft>
        <a:buChar char="»"/>
        <a:defRPr sz="1905" kern="1200">
          <a:solidFill>
            <a:schemeClr val="tx1"/>
          </a:solidFill>
          <a:latin typeface="+mn-lt"/>
          <a:ea typeface="+mn-ea"/>
          <a:cs typeface="+mn-cs"/>
        </a:defRPr>
      </a:lvl5pPr>
      <a:lvl6pPr marL="2395220" lvl="5" indent="-217805" algn="l" defTabSz="870585" eaLnBrk="1" fontAlgn="base" latinLnBrk="0" hangingPunct="1">
        <a:spcBef>
          <a:spcPct val="20000"/>
        </a:spcBef>
        <a:spcAft>
          <a:spcPct val="0"/>
        </a:spcAft>
        <a:buChar char="»"/>
        <a:defRPr sz="1905" b="0" i="0" u="none" kern="1200" baseline="0">
          <a:solidFill>
            <a:schemeClr val="tx1"/>
          </a:solidFill>
          <a:latin typeface="+mn-lt"/>
          <a:ea typeface="+mn-ea"/>
          <a:cs typeface="+mn-cs"/>
        </a:defRPr>
      </a:lvl6pPr>
      <a:lvl7pPr marL="2830195" lvl="6" indent="-217805" algn="l" defTabSz="870585" eaLnBrk="1" fontAlgn="base" latinLnBrk="0" hangingPunct="1">
        <a:spcBef>
          <a:spcPct val="20000"/>
        </a:spcBef>
        <a:spcAft>
          <a:spcPct val="0"/>
        </a:spcAft>
        <a:buChar char="»"/>
        <a:defRPr sz="1905" b="0" i="0" u="none" kern="1200" baseline="0">
          <a:solidFill>
            <a:schemeClr val="tx1"/>
          </a:solidFill>
          <a:latin typeface="+mn-lt"/>
          <a:ea typeface="+mn-ea"/>
          <a:cs typeface="+mn-cs"/>
        </a:defRPr>
      </a:lvl7pPr>
      <a:lvl8pPr marL="3265805" lvl="7" indent="-217805" algn="l" defTabSz="870585" eaLnBrk="1" fontAlgn="base" latinLnBrk="0" hangingPunct="1">
        <a:spcBef>
          <a:spcPct val="20000"/>
        </a:spcBef>
        <a:spcAft>
          <a:spcPct val="0"/>
        </a:spcAft>
        <a:buChar char="»"/>
        <a:defRPr sz="1905" b="0" i="0" u="none" kern="1200" baseline="0">
          <a:solidFill>
            <a:schemeClr val="tx1"/>
          </a:solidFill>
          <a:latin typeface="+mn-lt"/>
          <a:ea typeface="+mn-ea"/>
          <a:cs typeface="+mn-cs"/>
        </a:defRPr>
      </a:lvl8pPr>
      <a:lvl9pPr marL="3701415" lvl="8" indent="-217805" algn="l" defTabSz="870585" eaLnBrk="1" fontAlgn="base" latinLnBrk="0" hangingPunct="1">
        <a:spcBef>
          <a:spcPct val="20000"/>
        </a:spcBef>
        <a:spcAft>
          <a:spcPct val="0"/>
        </a:spcAft>
        <a:buChar char="»"/>
        <a:defRPr sz="1905" b="0" i="0" u="none" kern="1200" baseline="0">
          <a:solidFill>
            <a:schemeClr val="tx1"/>
          </a:solidFill>
          <a:latin typeface="+mn-lt"/>
          <a:ea typeface="+mn-ea"/>
          <a:cs typeface="+mn-cs"/>
        </a:defRPr>
      </a:lvl9pPr>
    </p:bodyStyle>
    <p:otherStyle>
      <a:lvl1pPr marL="0" lvl="0" indent="0" algn="l" defTabSz="870585" eaLnBrk="1" fontAlgn="base" latinLnBrk="0" hangingPunct="1">
        <a:spcBef>
          <a:spcPct val="0"/>
        </a:spcBef>
        <a:spcAft>
          <a:spcPct val="0"/>
        </a:spcAft>
        <a:buFont typeface="Arial" panose="020B0604020202020204" pitchFamily="34" charset="0"/>
        <a:buNone/>
        <a:defRPr sz="1715" b="0" i="0" u="none" kern="1200" baseline="0">
          <a:solidFill>
            <a:schemeClr val="tx1"/>
          </a:solidFill>
          <a:latin typeface="+mn-lt"/>
          <a:ea typeface="+mn-ea"/>
          <a:cs typeface="+mn-cs"/>
        </a:defRPr>
      </a:lvl1pPr>
      <a:lvl2pPr marL="435610" lvl="1" indent="0" algn="l" defTabSz="870585" eaLnBrk="1" fontAlgn="base" latinLnBrk="0" hangingPunct="1">
        <a:spcBef>
          <a:spcPct val="0"/>
        </a:spcBef>
        <a:spcAft>
          <a:spcPct val="0"/>
        </a:spcAft>
        <a:buFont typeface="Arial" panose="020B0604020202020204" pitchFamily="34" charset="0"/>
        <a:buNone/>
        <a:defRPr sz="1905" b="0" i="0" u="none" kern="1200" baseline="0">
          <a:solidFill>
            <a:schemeClr val="tx1"/>
          </a:solidFill>
          <a:latin typeface="+mn-lt"/>
          <a:ea typeface="+mn-ea"/>
          <a:cs typeface="+mn-cs"/>
        </a:defRPr>
      </a:lvl2pPr>
      <a:lvl3pPr marL="870585" lvl="2" indent="0" algn="l" defTabSz="870585" eaLnBrk="1" fontAlgn="base" latinLnBrk="0" hangingPunct="1">
        <a:spcBef>
          <a:spcPct val="0"/>
        </a:spcBef>
        <a:spcAft>
          <a:spcPct val="0"/>
        </a:spcAft>
        <a:buFont typeface="Arial" panose="020B0604020202020204" pitchFamily="34" charset="0"/>
        <a:buNone/>
        <a:defRPr sz="1905" b="0" i="0" u="none" kern="1200" baseline="0">
          <a:solidFill>
            <a:schemeClr val="tx1"/>
          </a:solidFill>
          <a:latin typeface="+mn-lt"/>
          <a:ea typeface="+mn-ea"/>
          <a:cs typeface="+mn-cs"/>
        </a:defRPr>
      </a:lvl3pPr>
      <a:lvl4pPr marL="1306195" lvl="3" indent="0" algn="l" defTabSz="870585" eaLnBrk="1" fontAlgn="base" latinLnBrk="0" hangingPunct="1">
        <a:spcBef>
          <a:spcPct val="0"/>
        </a:spcBef>
        <a:spcAft>
          <a:spcPct val="0"/>
        </a:spcAft>
        <a:buFont typeface="Arial" panose="020B0604020202020204" pitchFamily="34" charset="0"/>
        <a:buNone/>
        <a:defRPr sz="1905" b="0" i="0" u="none" kern="1200" baseline="0">
          <a:solidFill>
            <a:schemeClr val="tx1"/>
          </a:solidFill>
          <a:latin typeface="+mn-lt"/>
          <a:ea typeface="+mn-ea"/>
          <a:cs typeface="+mn-cs"/>
        </a:defRPr>
      </a:lvl4pPr>
      <a:lvl5pPr marL="1741805" lvl="4" indent="0" algn="l" defTabSz="870585" eaLnBrk="1" fontAlgn="base" latinLnBrk="0" hangingPunct="1">
        <a:spcBef>
          <a:spcPct val="0"/>
        </a:spcBef>
        <a:spcAft>
          <a:spcPct val="0"/>
        </a:spcAft>
        <a:buFont typeface="Arial" panose="020B0604020202020204" pitchFamily="34" charset="0"/>
        <a:buNone/>
        <a:defRPr sz="1905" b="0" i="0" u="none" kern="1200" baseline="0">
          <a:solidFill>
            <a:schemeClr val="tx1"/>
          </a:solidFill>
          <a:latin typeface="+mn-lt"/>
          <a:ea typeface="+mn-ea"/>
          <a:cs typeface="+mn-cs"/>
        </a:defRPr>
      </a:lvl5pPr>
      <a:lvl6pPr marL="2177415" lvl="5" indent="0" algn="l" defTabSz="870585" eaLnBrk="1" fontAlgn="base" latinLnBrk="0" hangingPunct="1">
        <a:spcBef>
          <a:spcPct val="0"/>
        </a:spcBef>
        <a:spcAft>
          <a:spcPct val="0"/>
        </a:spcAft>
        <a:buFont typeface="Arial" panose="020B0604020202020204" pitchFamily="34" charset="0"/>
        <a:buNone/>
        <a:defRPr sz="1905" b="0" i="0" u="none" kern="1200" baseline="0">
          <a:solidFill>
            <a:schemeClr val="tx1"/>
          </a:solidFill>
          <a:latin typeface="+mn-lt"/>
          <a:ea typeface="+mn-ea"/>
          <a:cs typeface="+mn-cs"/>
        </a:defRPr>
      </a:lvl6pPr>
      <a:lvl7pPr marL="2612390" lvl="6" indent="0" algn="l" defTabSz="870585" eaLnBrk="1" fontAlgn="base" latinLnBrk="0" hangingPunct="1">
        <a:spcBef>
          <a:spcPct val="0"/>
        </a:spcBef>
        <a:spcAft>
          <a:spcPct val="0"/>
        </a:spcAft>
        <a:buFont typeface="Arial" panose="020B0604020202020204" pitchFamily="34" charset="0"/>
        <a:buNone/>
        <a:defRPr sz="1905" b="0" i="0" u="none" kern="1200" baseline="0">
          <a:solidFill>
            <a:schemeClr val="tx1"/>
          </a:solidFill>
          <a:latin typeface="+mn-lt"/>
          <a:ea typeface="+mn-ea"/>
          <a:cs typeface="+mn-cs"/>
        </a:defRPr>
      </a:lvl7pPr>
      <a:lvl8pPr marL="3048000" lvl="7" indent="0" algn="l" defTabSz="870585" eaLnBrk="1" fontAlgn="base" latinLnBrk="0" hangingPunct="1">
        <a:spcBef>
          <a:spcPct val="0"/>
        </a:spcBef>
        <a:spcAft>
          <a:spcPct val="0"/>
        </a:spcAft>
        <a:buFont typeface="Arial" panose="020B0604020202020204" pitchFamily="34" charset="0"/>
        <a:buNone/>
        <a:defRPr sz="1905" b="0" i="0" u="none" kern="1200" baseline="0">
          <a:solidFill>
            <a:schemeClr val="tx1"/>
          </a:solidFill>
          <a:latin typeface="+mn-lt"/>
          <a:ea typeface="+mn-ea"/>
          <a:cs typeface="+mn-cs"/>
        </a:defRPr>
      </a:lvl8pPr>
      <a:lvl9pPr marL="3483610" lvl="8" indent="0" algn="l" defTabSz="870585" eaLnBrk="1" fontAlgn="base" latinLnBrk="0" hangingPunct="1">
        <a:spcBef>
          <a:spcPct val="0"/>
        </a:spcBef>
        <a:spcAft>
          <a:spcPct val="0"/>
        </a:spcAft>
        <a:buFont typeface="Arial" panose="020B0604020202020204" pitchFamily="34" charset="0"/>
        <a:buNone/>
        <a:defRPr sz="1905"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dirty="0"/>
              <a:t>Branch and Bound method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dirty="0"/>
              <a:t>0-1 Knapsack problem</a:t>
            </a:r>
          </a:p>
        </p:txBody>
      </p:sp>
      <p:sp>
        <p:nvSpPr>
          <p:cNvPr id="3" name="内容占位符 2"/>
          <p:cNvSpPr>
            <a:spLocks noGrp="1"/>
          </p:cNvSpPr>
          <p:nvPr>
            <p:ph idx="1"/>
          </p:nvPr>
        </p:nvSpPr>
        <p:spPr/>
        <p:txBody>
          <a:bodyPr/>
          <a:lstStyle/>
          <a:p>
            <a:pPr marL="0" indent="0" algn="just">
              <a:lnSpc>
                <a:spcPct val="150000"/>
              </a:lnSpc>
              <a:spcBef>
                <a:spcPts val="600"/>
              </a:spcBef>
              <a:spcAft>
                <a:spcPts val="600"/>
              </a:spcAft>
              <a:buNone/>
            </a:pPr>
            <a:r>
              <a:rPr lang="en-US" altLang="zh-CN" sz="2800" dirty="0">
                <a:sym typeface="+mn-ea"/>
              </a:rPr>
              <a:t>Add </a:t>
            </a:r>
            <a:r>
              <a:rPr lang="en-US" altLang="zh-CN" sz="2800" b="1" dirty="0">
                <a:sym typeface="+mn-ea"/>
              </a:rPr>
              <a:t>pruning function (cost function) </a:t>
            </a:r>
            <a:r>
              <a:rPr lang="en-US" altLang="zh-CN" sz="2800" dirty="0">
                <a:sym typeface="+mn-ea"/>
              </a:rPr>
              <a:t>to speed up search:</a:t>
            </a:r>
            <a:endParaRPr lang="en-US" altLang="zh-CN" sz="2800" dirty="0"/>
          </a:p>
          <a:p>
            <a:pPr marL="0" indent="0" algn="just">
              <a:spcBef>
                <a:spcPts val="600"/>
              </a:spcBef>
              <a:spcAft>
                <a:spcPts val="600"/>
              </a:spcAft>
              <a:buNone/>
            </a:pPr>
            <a:r>
              <a:rPr lang="en-US" altLang="zh-CN" sz="2000" dirty="0">
                <a:sym typeface="+mn-ea"/>
              </a:rPr>
              <a:t>For a node in the search tree:</a:t>
            </a:r>
          </a:p>
          <a:p>
            <a:pPr marL="0" indent="0" algn="just">
              <a:spcBef>
                <a:spcPts val="600"/>
              </a:spcBef>
              <a:spcAft>
                <a:spcPts val="600"/>
              </a:spcAft>
              <a:buNone/>
            </a:pPr>
            <a:r>
              <a:rPr lang="en-US" altLang="zh-CN" sz="2000" b="1" dirty="0">
                <a:sym typeface="+mn-ea"/>
              </a:rPr>
              <a:t>Maximization problem</a:t>
            </a:r>
            <a:r>
              <a:rPr lang="en-US" altLang="zh-CN" sz="2000" dirty="0">
                <a:sym typeface="+mn-ea"/>
              </a:rPr>
              <a:t>: compute the </a:t>
            </a:r>
            <a:r>
              <a:rPr lang="en-US" altLang="zh-CN" sz="2000" b="1" i="1" dirty="0">
                <a:sym typeface="+mn-ea"/>
              </a:rPr>
              <a:t>upper bound </a:t>
            </a:r>
            <a:r>
              <a:rPr lang="en-US" altLang="zh-CN" sz="2000" dirty="0">
                <a:sym typeface="+mn-ea"/>
              </a:rPr>
              <a:t>of all feasible solutions in its subtree.</a:t>
            </a:r>
          </a:p>
          <a:p>
            <a:pPr marL="0" indent="0" algn="just">
              <a:spcBef>
                <a:spcPts val="600"/>
              </a:spcBef>
              <a:spcAft>
                <a:spcPts val="600"/>
              </a:spcAft>
              <a:buNone/>
            </a:pPr>
            <a:r>
              <a:rPr lang="en-US" altLang="zh-CN" sz="2000" b="1" dirty="0">
                <a:sym typeface="+mn-ea"/>
              </a:rPr>
              <a:t>Minimization problem</a:t>
            </a:r>
            <a:r>
              <a:rPr lang="en-US" altLang="zh-CN" sz="2000" dirty="0">
                <a:sym typeface="+mn-ea"/>
              </a:rPr>
              <a:t>: compute the </a:t>
            </a:r>
            <a:r>
              <a:rPr lang="en-US" altLang="zh-CN" sz="2000" b="1" i="1" dirty="0">
                <a:sym typeface="+mn-ea"/>
              </a:rPr>
              <a:t>lower bound </a:t>
            </a:r>
            <a:r>
              <a:rPr lang="en-US" altLang="zh-CN" sz="2000" dirty="0">
                <a:sym typeface="+mn-ea"/>
              </a:rPr>
              <a:t>of all feasible solutions in its subtree.</a:t>
            </a:r>
          </a:p>
          <a:p>
            <a:pPr marL="0" indent="0" algn="just">
              <a:spcBef>
                <a:spcPts val="600"/>
              </a:spcBef>
              <a:spcAft>
                <a:spcPts val="600"/>
              </a:spcAft>
              <a:buNone/>
            </a:pPr>
            <a:endParaRPr lang="en-US" altLang="zh-CN" sz="2000" dirty="0">
              <a:sym typeface="+mn-ea"/>
            </a:endParaRPr>
          </a:p>
          <a:p>
            <a:pPr marL="0" indent="0" algn="just">
              <a:spcBef>
                <a:spcPts val="600"/>
              </a:spcBef>
              <a:spcAft>
                <a:spcPts val="600"/>
              </a:spcAft>
              <a:buNone/>
            </a:pPr>
            <a:r>
              <a:rPr lang="en-US" altLang="zh-CN" sz="2000" dirty="0">
                <a:sym typeface="+mn-ea"/>
              </a:rPr>
              <a:t>“bound" means: the current largest value found so far (opposite for minimization).</a:t>
            </a:r>
          </a:p>
          <a:p>
            <a:pPr marL="0" indent="0" algn="just">
              <a:spcBef>
                <a:spcPts val="600"/>
              </a:spcBef>
              <a:spcAft>
                <a:spcPts val="600"/>
              </a:spcAft>
              <a:buNone/>
            </a:pPr>
            <a:endParaRPr lang="en-US" altLang="zh-CN" sz="2000" dirty="0">
              <a:sym typeface="+mn-ea"/>
            </a:endParaRPr>
          </a:p>
          <a:p>
            <a:pPr marL="0" indent="0" algn="just">
              <a:spcBef>
                <a:spcPts val="600"/>
              </a:spcBef>
              <a:spcAft>
                <a:spcPts val="600"/>
              </a:spcAft>
              <a:buNone/>
            </a:pPr>
            <a:r>
              <a:rPr lang="en-US" altLang="zh-CN" sz="2000" dirty="0"/>
              <a:t>(1) If the upper bound of a node is </a:t>
            </a:r>
            <a:r>
              <a:rPr lang="en-US" altLang="zh-CN" sz="2000" b="1" dirty="0"/>
              <a:t>not better than the current best value</a:t>
            </a:r>
            <a:r>
              <a:rPr lang="en-US" altLang="zh-CN" sz="2000" dirty="0"/>
              <a:t>, prune that subtree (it contains no optimal solution).</a:t>
            </a:r>
          </a:p>
          <a:p>
            <a:pPr marL="0" indent="0" algn="just">
              <a:spcBef>
                <a:spcPts val="600"/>
              </a:spcBef>
              <a:spcAft>
                <a:spcPts val="600"/>
              </a:spcAft>
              <a:buNone/>
            </a:pPr>
            <a:r>
              <a:rPr lang="en-US" altLang="zh-CN" sz="2000" dirty="0"/>
              <a:t>(2) Use the upper bound value as priority. Expand nodes in </a:t>
            </a:r>
            <a:r>
              <a:rPr lang="en-US" altLang="zh-CN" sz="2000" b="1" dirty="0"/>
              <a:t>non-increasing</a:t>
            </a:r>
            <a:r>
              <a:rPr lang="en-US" altLang="zh-CN" sz="2000" dirty="0"/>
              <a:t> order of this priority.</a:t>
            </a:r>
            <a:endParaRPr lang="zh-CN" altLang="en-US" sz="2000" dirty="0"/>
          </a:p>
        </p:txBody>
      </p:sp>
      <p:sp>
        <p:nvSpPr>
          <p:cNvPr id="4" name="文本框 3">
            <a:extLst>
              <a:ext uri="{FF2B5EF4-FFF2-40B4-BE49-F238E27FC236}">
                <a16:creationId xmlns:a16="http://schemas.microsoft.com/office/drawing/2014/main" id="{4EB438F5-013A-950D-9230-839E504BF95F}"/>
              </a:ext>
            </a:extLst>
          </p:cNvPr>
          <p:cNvSpPr txBox="1"/>
          <p:nvPr/>
        </p:nvSpPr>
        <p:spPr>
          <a:xfrm>
            <a:off x="4795371" y="5422585"/>
            <a:ext cx="1782393"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solidFill>
                  <a:srgbClr val="FF0000"/>
                </a:solidFill>
                <a:latin typeface="微软雅黑" panose="020B0503020204020204" pitchFamily="34" charset="-122"/>
                <a:ea typeface="微软雅黑" panose="020B0503020204020204" pitchFamily="34" charset="-122"/>
              </a:rPr>
              <a:t>优先级</a:t>
            </a:r>
          </a:p>
        </p:txBody>
      </p:sp>
      <p:sp>
        <p:nvSpPr>
          <p:cNvPr id="5" name="文本框 4">
            <a:extLst>
              <a:ext uri="{FF2B5EF4-FFF2-40B4-BE49-F238E27FC236}">
                <a16:creationId xmlns:a16="http://schemas.microsoft.com/office/drawing/2014/main" id="{09FD3039-8125-91B0-394D-7F74B2112151}"/>
              </a:ext>
            </a:extLst>
          </p:cNvPr>
          <p:cNvSpPr txBox="1"/>
          <p:nvPr/>
        </p:nvSpPr>
        <p:spPr>
          <a:xfrm>
            <a:off x="5022833" y="2374585"/>
            <a:ext cx="1782393"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solidFill>
                  <a:srgbClr val="FF0000"/>
                </a:solidFill>
                <a:latin typeface="微软雅黑" panose="020B0503020204020204" pitchFamily="34" charset="-122"/>
                <a:ea typeface="微软雅黑" panose="020B0503020204020204" pitchFamily="34" charset="-122"/>
              </a:rPr>
              <a:t>上界</a:t>
            </a:r>
          </a:p>
        </p:txBody>
      </p:sp>
      <p:sp>
        <p:nvSpPr>
          <p:cNvPr id="6" name="文本框 5">
            <a:extLst>
              <a:ext uri="{FF2B5EF4-FFF2-40B4-BE49-F238E27FC236}">
                <a16:creationId xmlns:a16="http://schemas.microsoft.com/office/drawing/2014/main" id="{5E85505B-A443-3C4B-1A79-39A872506F68}"/>
              </a:ext>
            </a:extLst>
          </p:cNvPr>
          <p:cNvSpPr txBox="1"/>
          <p:nvPr/>
        </p:nvSpPr>
        <p:spPr>
          <a:xfrm>
            <a:off x="5022832" y="2848372"/>
            <a:ext cx="1782393"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solidFill>
                  <a:srgbClr val="FF0000"/>
                </a:solidFill>
                <a:latin typeface="微软雅黑" panose="020B0503020204020204" pitchFamily="34" charset="-122"/>
                <a:ea typeface="微软雅黑" panose="020B0503020204020204" pitchFamily="34" charset="-122"/>
              </a:rPr>
              <a:t>下界</a:t>
            </a:r>
          </a:p>
        </p:txBody>
      </p:sp>
      <p:sp>
        <p:nvSpPr>
          <p:cNvPr id="7" name="文本框 6">
            <a:extLst>
              <a:ext uri="{FF2B5EF4-FFF2-40B4-BE49-F238E27FC236}">
                <a16:creationId xmlns:a16="http://schemas.microsoft.com/office/drawing/2014/main" id="{233FAB4D-1855-FABC-E348-C387B92F3F0E}"/>
              </a:ext>
            </a:extLst>
          </p:cNvPr>
          <p:cNvSpPr txBox="1"/>
          <p:nvPr/>
        </p:nvSpPr>
        <p:spPr>
          <a:xfrm>
            <a:off x="712415" y="3816698"/>
            <a:ext cx="1782393"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solidFill>
                  <a:srgbClr val="FF0000"/>
                </a:solidFill>
                <a:latin typeface="微软雅黑" panose="020B0503020204020204" pitchFamily="34" charset="-122"/>
                <a:ea typeface="微软雅黑" panose="020B0503020204020204" pitchFamily="34" charset="-122"/>
              </a:rPr>
              <a:t>界</a:t>
            </a:r>
          </a:p>
        </p:txBody>
      </p:sp>
      <p:sp>
        <p:nvSpPr>
          <p:cNvPr id="8" name="文本框 7">
            <a:extLst>
              <a:ext uri="{FF2B5EF4-FFF2-40B4-BE49-F238E27FC236}">
                <a16:creationId xmlns:a16="http://schemas.microsoft.com/office/drawing/2014/main" id="{1CD9A090-1D1B-4572-5D49-A7913CF90708}"/>
              </a:ext>
            </a:extLst>
          </p:cNvPr>
          <p:cNvSpPr txBox="1"/>
          <p:nvPr/>
        </p:nvSpPr>
        <p:spPr>
          <a:xfrm>
            <a:off x="10477388" y="4683331"/>
            <a:ext cx="1782393"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solidFill>
                  <a:srgbClr val="FF0000"/>
                </a:solidFill>
                <a:latin typeface="微软雅黑" panose="020B0503020204020204" pitchFamily="34" charset="-122"/>
                <a:ea typeface="微软雅黑" panose="020B0503020204020204" pitchFamily="34" charset="-122"/>
              </a:rPr>
              <a:t>剪枝</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图片 3"/>
          <p:cNvPicPr>
            <a:picLocks noChangeAspect="1"/>
          </p:cNvPicPr>
          <p:nvPr/>
        </p:nvPicPr>
        <p:blipFill>
          <a:blip r:embed="rId2"/>
          <a:stretch>
            <a:fillRect/>
          </a:stretch>
        </p:blipFill>
        <p:spPr>
          <a:xfrm>
            <a:off x="102290" y="1112354"/>
            <a:ext cx="5926517" cy="4592707"/>
          </a:xfrm>
          <a:prstGeom prst="rect">
            <a:avLst/>
          </a:prstGeom>
        </p:spPr>
      </p:pic>
      <p:pic>
        <p:nvPicPr>
          <p:cNvPr id="5" name="图片 4"/>
          <p:cNvPicPr>
            <a:picLocks noChangeAspect="1"/>
          </p:cNvPicPr>
          <p:nvPr/>
        </p:nvPicPr>
        <p:blipFill rotWithShape="1">
          <a:blip r:embed="rId3"/>
          <a:srcRect l="4331" b="-624"/>
          <a:stretch>
            <a:fillRect/>
          </a:stretch>
        </p:blipFill>
        <p:spPr>
          <a:xfrm>
            <a:off x="6271591" y="1426472"/>
            <a:ext cx="5996214" cy="416925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图片 3"/>
          <p:cNvPicPr>
            <a:picLocks noChangeAspect="1"/>
          </p:cNvPicPr>
          <p:nvPr/>
        </p:nvPicPr>
        <p:blipFill rotWithShape="1">
          <a:blip r:embed="rId2"/>
          <a:srcRect r="4051"/>
          <a:stretch>
            <a:fillRect/>
          </a:stretch>
        </p:blipFill>
        <p:spPr>
          <a:xfrm>
            <a:off x="109331" y="1188142"/>
            <a:ext cx="6217548" cy="4716685"/>
          </a:xfrm>
          <a:prstGeom prst="rect">
            <a:avLst/>
          </a:prstGeom>
        </p:spPr>
      </p:pic>
      <p:pic>
        <p:nvPicPr>
          <p:cNvPr id="5" name="图片 4"/>
          <p:cNvPicPr>
            <a:picLocks noChangeAspect="1"/>
          </p:cNvPicPr>
          <p:nvPr/>
        </p:nvPicPr>
        <p:blipFill>
          <a:blip r:embed="rId3"/>
          <a:stretch>
            <a:fillRect/>
          </a:stretch>
        </p:blipFill>
        <p:spPr>
          <a:xfrm>
            <a:off x="6129553" y="1610140"/>
            <a:ext cx="5963056" cy="3240000"/>
          </a:xfrm>
          <a:prstGeom prst="rect">
            <a:avLst/>
          </a:prstGeom>
        </p:spPr>
      </p:pic>
      <p:sp>
        <p:nvSpPr>
          <p:cNvPr id="6" name="云形标注 5"/>
          <p:cNvSpPr/>
          <p:nvPr/>
        </p:nvSpPr>
        <p:spPr>
          <a:xfrm>
            <a:off x="6231835" y="983974"/>
            <a:ext cx="2693504" cy="626166"/>
          </a:xfrm>
          <a:prstGeom prst="cloudCallout">
            <a:avLst>
              <a:gd name="adj1" fmla="val -17658"/>
              <a:gd name="adj2" fmla="val 2275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FF0000"/>
                </a:solidFill>
              </a:rPr>
              <a:t>已装入物品的价值</a:t>
            </a:r>
          </a:p>
        </p:txBody>
      </p:sp>
      <p:sp>
        <p:nvSpPr>
          <p:cNvPr id="7" name="云形标注 6"/>
          <p:cNvSpPr/>
          <p:nvPr/>
        </p:nvSpPr>
        <p:spPr>
          <a:xfrm>
            <a:off x="9111081" y="983974"/>
            <a:ext cx="2981528" cy="626166"/>
          </a:xfrm>
          <a:prstGeom prst="cloudCallout">
            <a:avLst>
              <a:gd name="adj1" fmla="val -17658"/>
              <a:gd name="adj2" fmla="val 2275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FF0000"/>
                </a:solidFill>
              </a:rPr>
              <a:t>背包剩余重量*剩余物品最大价值</a:t>
            </a:r>
          </a:p>
        </p:txBody>
      </p:sp>
      <p:sp>
        <p:nvSpPr>
          <p:cNvPr id="8" name="线形标注 1 7"/>
          <p:cNvSpPr/>
          <p:nvPr/>
        </p:nvSpPr>
        <p:spPr>
          <a:xfrm>
            <a:off x="9110980" y="5192395"/>
            <a:ext cx="2567305" cy="814705"/>
          </a:xfrm>
          <a:prstGeom prst="borderCallout1">
            <a:avLst>
              <a:gd name="adj1" fmla="val 18750"/>
              <a:gd name="adj2" fmla="val -8333"/>
              <a:gd name="adj3" fmla="val -135697"/>
              <a:gd name="adj4" fmla="val -47341"/>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CN" altLang="en-US" dirty="0"/>
              <a:t>说明存在一个物品可以放进去一半，不能完全放入</a:t>
            </a:r>
          </a:p>
        </p:txBody>
      </p:sp>
      <p:sp>
        <p:nvSpPr>
          <p:cNvPr id="9" name="圆角矩形 8"/>
          <p:cNvSpPr/>
          <p:nvPr/>
        </p:nvSpPr>
        <p:spPr>
          <a:xfrm>
            <a:off x="6129553" y="4154970"/>
            <a:ext cx="1550505" cy="815009"/>
          </a:xfrm>
          <a:prstGeom prst="round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图片 3"/>
          <p:cNvPicPr>
            <a:picLocks noChangeAspect="1"/>
          </p:cNvPicPr>
          <p:nvPr/>
        </p:nvPicPr>
        <p:blipFill>
          <a:blip r:embed="rId3"/>
          <a:stretch>
            <a:fillRect/>
          </a:stretch>
        </p:blipFill>
        <p:spPr>
          <a:xfrm>
            <a:off x="0" y="657388"/>
            <a:ext cx="7200000" cy="5620000"/>
          </a:xfrm>
          <a:prstGeom prst="rect">
            <a:avLst/>
          </a:prstGeom>
        </p:spPr>
      </p:pic>
      <p:sp>
        <p:nvSpPr>
          <p:cNvPr id="5" name="文本框 4"/>
          <p:cNvSpPr txBox="1"/>
          <p:nvPr/>
        </p:nvSpPr>
        <p:spPr>
          <a:xfrm>
            <a:off x="7376258" y="2126973"/>
            <a:ext cx="4815742" cy="3416320"/>
          </a:xfrm>
          <a:prstGeom prst="rect">
            <a:avLst/>
          </a:prstGeom>
          <a:noFill/>
        </p:spPr>
        <p:txBody>
          <a:bodyPr wrap="none" rtlCol="0">
            <a:spAutoFit/>
          </a:bodyPr>
          <a:lstStyle/>
          <a:p>
            <a:pPr marL="457200" indent="-457200">
              <a:lnSpc>
                <a:spcPct val="200000"/>
              </a:lnSpc>
              <a:buFont typeface="Wingdings" panose="05000000000000000000" pitchFamily="2" charset="2"/>
              <a:buChar char="Ø"/>
            </a:pPr>
            <a:r>
              <a:rPr lang="zh-CN" altLang="en-US" sz="3600" b="1" dirty="0">
                <a:latin typeface="黑体" panose="02010609060101010101" pitchFamily="49" charset="-122"/>
                <a:ea typeface="黑体" panose="02010609060101010101" pitchFamily="49" charset="-122"/>
              </a:rPr>
              <a:t>深度优先</a:t>
            </a:r>
            <a:endParaRPr lang="en-US" altLang="zh-CN" sz="3600" b="1" dirty="0">
              <a:latin typeface="黑体" panose="02010609060101010101" pitchFamily="49" charset="-122"/>
              <a:ea typeface="黑体" panose="02010609060101010101" pitchFamily="49" charset="-122"/>
            </a:endParaRPr>
          </a:p>
          <a:p>
            <a:pPr marL="457200" indent="-457200">
              <a:lnSpc>
                <a:spcPct val="200000"/>
              </a:lnSpc>
              <a:buFont typeface="Wingdings" panose="05000000000000000000" pitchFamily="2" charset="2"/>
              <a:buChar char="Ø"/>
            </a:pPr>
            <a:r>
              <a:rPr lang="zh-CN" altLang="en-US" sz="3600" b="1" dirty="0">
                <a:latin typeface="黑体" panose="02010609060101010101" pitchFamily="49" charset="-122"/>
                <a:ea typeface="黑体" panose="02010609060101010101" pitchFamily="49" charset="-122"/>
              </a:rPr>
              <a:t>队列式分支限界</a:t>
            </a:r>
            <a:endParaRPr lang="en-US" altLang="zh-CN" sz="3600" b="1" dirty="0">
              <a:latin typeface="黑体" panose="02010609060101010101" pitchFamily="49" charset="-122"/>
              <a:ea typeface="黑体" panose="02010609060101010101" pitchFamily="49" charset="-122"/>
            </a:endParaRPr>
          </a:p>
          <a:p>
            <a:pPr marL="457200" indent="-457200">
              <a:lnSpc>
                <a:spcPct val="200000"/>
              </a:lnSpc>
              <a:buFont typeface="Wingdings" panose="05000000000000000000" pitchFamily="2" charset="2"/>
              <a:buChar char="Ø"/>
            </a:pPr>
            <a:r>
              <a:rPr lang="zh-CN" altLang="en-US" sz="3600" b="1" dirty="0">
                <a:latin typeface="黑体" panose="02010609060101010101" pitchFamily="49" charset="-122"/>
                <a:ea typeface="黑体" panose="02010609060101010101" pitchFamily="49" charset="-122"/>
              </a:rPr>
              <a:t>优先队列式分支限界</a:t>
            </a:r>
          </a:p>
        </p:txBody>
      </p:sp>
      <p:sp>
        <p:nvSpPr>
          <p:cNvPr id="6" name="云形标注 5"/>
          <p:cNvSpPr/>
          <p:nvPr/>
        </p:nvSpPr>
        <p:spPr>
          <a:xfrm>
            <a:off x="7255565" y="1447304"/>
            <a:ext cx="1490869" cy="526774"/>
          </a:xfrm>
          <a:prstGeom prst="cloudCallout">
            <a:avLst>
              <a:gd name="adj1" fmla="val -80833"/>
              <a:gd name="adj2" fmla="val 757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FF0000"/>
                </a:solidFill>
              </a:rPr>
              <a:t>上界</a:t>
            </a:r>
          </a:p>
        </p:txBody>
      </p:sp>
      <p:sp>
        <p:nvSpPr>
          <p:cNvPr id="7" name="文本框 6"/>
          <p:cNvSpPr txBox="1"/>
          <p:nvPr/>
        </p:nvSpPr>
        <p:spPr>
          <a:xfrm>
            <a:off x="0" y="1720067"/>
            <a:ext cx="2661306" cy="646331"/>
          </a:xfrm>
          <a:prstGeom prst="rect">
            <a:avLst/>
          </a:prstGeom>
          <a:noFill/>
        </p:spPr>
        <p:txBody>
          <a:bodyPr wrap="none" rtlCol="0">
            <a:spAutoFit/>
          </a:bodyPr>
          <a:lstStyle/>
          <a:p>
            <a:pPr algn="ctr"/>
            <a:r>
              <a:rPr lang="en-US" altLang="zh-CN" b="1" dirty="0">
                <a:solidFill>
                  <a:srgbClr val="FF0000"/>
                </a:solidFill>
              </a:rPr>
              <a:t>1</a:t>
            </a:r>
            <a:r>
              <a:rPr lang="zh-CN" altLang="en-US" b="1" dirty="0">
                <a:solidFill>
                  <a:srgbClr val="FF0000"/>
                </a:solidFill>
              </a:rPr>
              <a:t>号物品，相对于</a:t>
            </a:r>
            <a:r>
              <a:rPr lang="en-US" altLang="zh-CN" b="1" dirty="0">
                <a:solidFill>
                  <a:srgbClr val="FF0000"/>
                </a:solidFill>
              </a:rPr>
              <a:t>10</a:t>
            </a:r>
            <a:r>
              <a:rPr lang="zh-CN" altLang="en-US" b="1" dirty="0">
                <a:solidFill>
                  <a:srgbClr val="FF0000"/>
                </a:solidFill>
              </a:rPr>
              <a:t>来说</a:t>
            </a:r>
            <a:endParaRPr lang="en-US" altLang="zh-CN" b="1" dirty="0">
              <a:solidFill>
                <a:srgbClr val="FF0000"/>
              </a:solidFill>
            </a:endParaRPr>
          </a:p>
          <a:p>
            <a:pPr algn="ctr"/>
            <a:r>
              <a:rPr lang="zh-CN" altLang="en-US" b="1" dirty="0">
                <a:solidFill>
                  <a:srgbClr val="FF0000"/>
                </a:solidFill>
              </a:rPr>
              <a:t>最多能装</a:t>
            </a:r>
            <a:r>
              <a:rPr lang="en-US" altLang="zh-CN" b="1" dirty="0">
                <a:solidFill>
                  <a:srgbClr val="FF0000"/>
                </a:solidFill>
              </a:rPr>
              <a:t>1</a:t>
            </a:r>
            <a:r>
              <a:rPr lang="zh-CN" altLang="en-US" b="1" dirty="0">
                <a:solidFill>
                  <a:srgbClr val="FF0000"/>
                </a:solidFill>
              </a:rPr>
              <a:t>个</a:t>
            </a:r>
          </a:p>
        </p:txBody>
      </p:sp>
      <p:sp>
        <p:nvSpPr>
          <p:cNvPr id="8" name="文本框 7"/>
          <p:cNvSpPr txBox="1"/>
          <p:nvPr/>
        </p:nvSpPr>
        <p:spPr>
          <a:xfrm>
            <a:off x="-262303" y="2812199"/>
            <a:ext cx="2621230" cy="369332"/>
          </a:xfrm>
          <a:prstGeom prst="rect">
            <a:avLst/>
          </a:prstGeom>
          <a:noFill/>
        </p:spPr>
        <p:txBody>
          <a:bodyPr wrap="none" rtlCol="0">
            <a:spAutoFit/>
          </a:bodyPr>
          <a:lstStyle/>
          <a:p>
            <a:r>
              <a:rPr lang="en-US" altLang="zh-CN" b="1" dirty="0">
                <a:solidFill>
                  <a:srgbClr val="FF0000"/>
                </a:solidFill>
              </a:rPr>
              <a:t>2</a:t>
            </a:r>
            <a:r>
              <a:rPr lang="zh-CN" altLang="en-US" b="1" dirty="0">
                <a:solidFill>
                  <a:srgbClr val="FF0000"/>
                </a:solidFill>
              </a:rPr>
              <a:t>号物品，最多能装</a:t>
            </a:r>
            <a:r>
              <a:rPr lang="en-US" altLang="zh-CN" b="1" dirty="0">
                <a:solidFill>
                  <a:srgbClr val="FF0000"/>
                </a:solidFill>
              </a:rPr>
              <a:t>2</a:t>
            </a:r>
            <a:r>
              <a:rPr lang="zh-CN" altLang="en-US" b="1" dirty="0">
                <a:solidFill>
                  <a:srgbClr val="FF0000"/>
                </a:solidFill>
              </a:rPr>
              <a:t>个</a:t>
            </a:r>
          </a:p>
        </p:txBody>
      </p:sp>
      <p:sp>
        <p:nvSpPr>
          <p:cNvPr id="10" name="矩形 9"/>
          <p:cNvSpPr/>
          <p:nvPr/>
        </p:nvSpPr>
        <p:spPr>
          <a:xfrm>
            <a:off x="6082748" y="5543293"/>
            <a:ext cx="606287" cy="618968"/>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11" name="矩形 10"/>
          <p:cNvSpPr/>
          <p:nvPr/>
        </p:nvSpPr>
        <p:spPr>
          <a:xfrm>
            <a:off x="5195266" y="5661645"/>
            <a:ext cx="6781386" cy="530915"/>
          </a:xfrm>
          <a:prstGeom prst="rect">
            <a:avLst/>
          </a:prstGeom>
        </p:spPr>
        <p:txBody>
          <a:bodyPr wrap="square">
            <a:spAutoFit/>
          </a:bodyPr>
          <a:lstStyle/>
          <a:p>
            <a:endParaRPr lang="zh-CN" altLang="en-US" sz="1050" b="1" dirty="0">
              <a:solidFill>
                <a:srgbClr val="FF0000"/>
              </a:solidFill>
              <a:latin typeface="黑体" panose="02010609060101010101" pitchFamily="49" charset="-122"/>
              <a:ea typeface="黑体" panose="02010609060101010101" pitchFamily="49" charset="-122"/>
            </a:endParaRPr>
          </a:p>
          <a:p>
            <a:r>
              <a:rPr lang="zh-CN" altLang="en-US" b="1" dirty="0">
                <a:solidFill>
                  <a:srgbClr val="FF0000"/>
                </a:solidFill>
                <a:latin typeface="黑体" panose="02010609060101010101" pitchFamily="49" charset="-122"/>
                <a:ea typeface="黑体" panose="02010609060101010101" pitchFamily="49" charset="-122"/>
              </a:rPr>
              <a:t>对极大化问题父结点代价不小于子结点的代价</a:t>
            </a:r>
            <a:r>
              <a:rPr lang="en-US" altLang="zh-CN" b="1" dirty="0">
                <a:solidFill>
                  <a:srgbClr val="FF0000"/>
                </a:solidFill>
                <a:latin typeface="黑体" panose="02010609060101010101" pitchFamily="49" charset="-122"/>
                <a:ea typeface="黑体" panose="02010609060101010101" pitchFamily="49" charset="-122"/>
              </a:rPr>
              <a:t>(</a:t>
            </a:r>
            <a:r>
              <a:rPr lang="zh-CN" altLang="en-US" b="1" dirty="0">
                <a:solidFill>
                  <a:srgbClr val="FF0000"/>
                </a:solidFill>
                <a:latin typeface="黑体" panose="02010609060101010101" pitchFamily="49" charset="-122"/>
                <a:ea typeface="黑体" panose="02010609060101010101" pitchFamily="49" charset="-122"/>
              </a:rPr>
              <a:t>极小化问题相反</a:t>
            </a:r>
            <a:r>
              <a:rPr lang="en-US" altLang="zh-CN" b="1" dirty="0">
                <a:solidFill>
                  <a:srgbClr val="FF0000"/>
                </a:solidFill>
                <a:latin typeface="黑体" panose="02010609060101010101" pitchFamily="49" charset="-122"/>
                <a:ea typeface="黑体" panose="02010609060101010101" pitchFamily="49" charset="-122"/>
              </a:rPr>
              <a:t>)</a:t>
            </a:r>
            <a:endParaRPr lang="zh-CN" altLang="en-US" b="1" dirty="0">
              <a:solidFill>
                <a:srgbClr val="FF0000"/>
              </a:solidFill>
              <a:latin typeface="黑体" panose="02010609060101010101" pitchFamily="49" charset="-122"/>
              <a:ea typeface="黑体" panose="02010609060101010101" pitchFamily="49" charset="-122"/>
            </a:endParaRPr>
          </a:p>
        </p:txBody>
      </p:sp>
      <p:sp>
        <p:nvSpPr>
          <p:cNvPr id="12" name="文本框 11"/>
          <p:cNvSpPr txBox="1"/>
          <p:nvPr/>
        </p:nvSpPr>
        <p:spPr>
          <a:xfrm>
            <a:off x="1350691" y="4365997"/>
            <a:ext cx="2621230" cy="369332"/>
          </a:xfrm>
          <a:prstGeom prst="rect">
            <a:avLst/>
          </a:prstGeom>
          <a:noFill/>
        </p:spPr>
        <p:txBody>
          <a:bodyPr wrap="none" rtlCol="0">
            <a:spAutoFit/>
          </a:bodyPr>
          <a:lstStyle/>
          <a:p>
            <a:r>
              <a:rPr lang="en-US" altLang="zh-CN" b="1" dirty="0">
                <a:solidFill>
                  <a:srgbClr val="FF0000"/>
                </a:solidFill>
              </a:rPr>
              <a:t>3</a:t>
            </a:r>
            <a:r>
              <a:rPr lang="zh-CN" altLang="en-US" b="1" dirty="0">
                <a:solidFill>
                  <a:srgbClr val="FF0000"/>
                </a:solidFill>
              </a:rPr>
              <a:t>号物品，最多能装</a:t>
            </a:r>
            <a:r>
              <a:rPr lang="en-US" altLang="zh-CN" b="1" dirty="0">
                <a:solidFill>
                  <a:srgbClr val="FF0000"/>
                </a:solidFill>
              </a:rPr>
              <a:t>3</a:t>
            </a:r>
            <a:r>
              <a:rPr lang="zh-CN" altLang="en-US" b="1" dirty="0">
                <a:solidFill>
                  <a:srgbClr val="FF0000"/>
                </a:solidFill>
              </a:rPr>
              <a:t>个</a:t>
            </a:r>
          </a:p>
        </p:txBody>
      </p:sp>
      <p:sp>
        <p:nvSpPr>
          <p:cNvPr id="13" name="文本框 12"/>
          <p:cNvSpPr txBox="1"/>
          <p:nvPr/>
        </p:nvSpPr>
        <p:spPr>
          <a:xfrm>
            <a:off x="331375" y="5216346"/>
            <a:ext cx="2517424" cy="369332"/>
          </a:xfrm>
          <a:prstGeom prst="rect">
            <a:avLst/>
          </a:prstGeom>
          <a:noFill/>
        </p:spPr>
        <p:txBody>
          <a:bodyPr wrap="square" rtlCol="0">
            <a:spAutoFit/>
          </a:bodyPr>
          <a:lstStyle/>
          <a:p>
            <a:r>
              <a:rPr lang="en-US" altLang="zh-CN" b="1" dirty="0">
                <a:solidFill>
                  <a:srgbClr val="FF0000"/>
                </a:solidFill>
              </a:rPr>
              <a:t>4</a:t>
            </a:r>
            <a:r>
              <a:rPr lang="zh-CN" altLang="en-US" b="1" dirty="0">
                <a:solidFill>
                  <a:srgbClr val="FF0000"/>
                </a:solidFill>
              </a:rPr>
              <a:t>号物品，最多能装</a:t>
            </a:r>
            <a:r>
              <a:rPr lang="en-US" altLang="zh-CN" b="1" dirty="0">
                <a:solidFill>
                  <a:srgbClr val="FF0000"/>
                </a:solidFill>
              </a:rPr>
              <a:t>5</a:t>
            </a:r>
            <a:r>
              <a:rPr lang="zh-CN" altLang="en-US" b="1" dirty="0">
                <a:solidFill>
                  <a:srgbClr val="FF0000"/>
                </a:solidFill>
              </a:rPr>
              <a:t>个</a:t>
            </a:r>
          </a:p>
        </p:txBody>
      </p:sp>
      <p:sp>
        <p:nvSpPr>
          <p:cNvPr id="14" name="下箭头 13"/>
          <p:cNvSpPr/>
          <p:nvPr/>
        </p:nvSpPr>
        <p:spPr>
          <a:xfrm>
            <a:off x="5961569" y="4209443"/>
            <a:ext cx="638327" cy="6261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5427289" y="4953960"/>
            <a:ext cx="1800493" cy="369332"/>
          </a:xfrm>
          <a:prstGeom prst="rect">
            <a:avLst/>
          </a:prstGeom>
          <a:noFill/>
        </p:spPr>
        <p:txBody>
          <a:bodyPr wrap="none" rtlCol="0">
            <a:spAutoFit/>
          </a:bodyPr>
          <a:lstStyle/>
          <a:p>
            <a:r>
              <a:rPr lang="zh-CN" altLang="en-US" dirty="0"/>
              <a:t>不需要再搜索了</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The salesman problem</a:t>
            </a:r>
          </a:p>
        </p:txBody>
      </p:sp>
      <p:sp>
        <p:nvSpPr>
          <p:cNvPr id="6" name="内容占位符 2"/>
          <p:cNvSpPr txBox="1"/>
          <p:nvPr/>
        </p:nvSpPr>
        <p:spPr>
          <a:xfrm>
            <a:off x="5152103" y="891575"/>
            <a:ext cx="6747013" cy="5349166"/>
          </a:xfrm>
          <a:prstGeom prst="rect">
            <a:avLst/>
          </a:prstGeom>
        </p:spPr>
        <p:txBody>
          <a:bodyPr/>
          <a:lstStyle>
            <a:lvl1pPr marL="326390" indent="-326390" algn="l" rtl="0" eaLnBrk="1" fontAlgn="base" hangingPunct="1">
              <a:spcBef>
                <a:spcPct val="20000"/>
              </a:spcBef>
              <a:spcAft>
                <a:spcPct val="0"/>
              </a:spcAft>
              <a:buChar char="•"/>
              <a:defRPr sz="3050" kern="1200">
                <a:solidFill>
                  <a:schemeClr val="tx1"/>
                </a:solidFill>
                <a:latin typeface="黑体" panose="02010609060101010101" pitchFamily="49" charset="-122"/>
                <a:ea typeface="黑体" panose="02010609060101010101" pitchFamily="49" charset="-122"/>
                <a:cs typeface="+mn-cs"/>
              </a:defRPr>
            </a:lvl1pPr>
            <a:lvl2pPr marL="707390" lvl="1" indent="-272415" algn="l" rtl="0" eaLnBrk="1" fontAlgn="base" hangingPunct="1">
              <a:spcBef>
                <a:spcPct val="20000"/>
              </a:spcBef>
              <a:spcAft>
                <a:spcPct val="0"/>
              </a:spcAft>
              <a:buChar char="–"/>
              <a:defRPr sz="2665" kern="1200">
                <a:solidFill>
                  <a:schemeClr val="tx1"/>
                </a:solidFill>
                <a:latin typeface="微软雅黑" panose="020B0503020204020204" pitchFamily="34" charset="-122"/>
                <a:ea typeface="微软雅黑" panose="020B0503020204020204" pitchFamily="34" charset="-122"/>
                <a:cs typeface="+mn-cs"/>
              </a:defRPr>
            </a:lvl2pPr>
            <a:lvl3pPr marL="1088390" lvl="2" indent="-217805" algn="l" rtl="0" eaLnBrk="1" fontAlgn="base" hangingPunct="1">
              <a:spcBef>
                <a:spcPct val="20000"/>
              </a:spcBef>
              <a:spcAft>
                <a:spcPct val="0"/>
              </a:spcAft>
              <a:buChar char="•"/>
              <a:defRPr sz="2285" kern="1200">
                <a:solidFill>
                  <a:schemeClr val="tx1"/>
                </a:solidFill>
                <a:latin typeface="新宋体" panose="02010609030101010101" pitchFamily="49" charset="-122"/>
                <a:ea typeface="新宋体" panose="02010609030101010101" pitchFamily="49" charset="-122"/>
                <a:cs typeface="+mn-cs"/>
              </a:defRPr>
            </a:lvl3pPr>
            <a:lvl4pPr marL="1524000" lvl="3" indent="-217805" algn="l" rtl="0" eaLnBrk="1" fontAlgn="base" hangingPunct="1">
              <a:spcBef>
                <a:spcPct val="20000"/>
              </a:spcBef>
              <a:spcAft>
                <a:spcPct val="0"/>
              </a:spcAft>
              <a:buChar char="–"/>
              <a:defRPr sz="1905" kern="1200">
                <a:solidFill>
                  <a:schemeClr val="tx1"/>
                </a:solidFill>
                <a:latin typeface="+mn-lt"/>
                <a:ea typeface="+mn-ea"/>
                <a:cs typeface="+mn-cs"/>
              </a:defRPr>
            </a:lvl4pPr>
            <a:lvl5pPr marL="1959610" lvl="4" indent="-217805" algn="l" rtl="0" eaLnBrk="1" fontAlgn="base" hangingPunct="1">
              <a:spcBef>
                <a:spcPct val="20000"/>
              </a:spcBef>
              <a:spcAft>
                <a:spcPct val="0"/>
              </a:spcAft>
              <a:buChar char="»"/>
              <a:defRPr sz="1905" kern="1200">
                <a:solidFill>
                  <a:schemeClr val="tx1"/>
                </a:solidFill>
                <a:latin typeface="+mn-lt"/>
                <a:ea typeface="+mn-ea"/>
                <a:cs typeface="+mn-cs"/>
              </a:defRPr>
            </a:lvl5pPr>
            <a:lvl6pPr marL="2395220" lvl="5" indent="-217805" algn="l" defTabSz="870585" eaLnBrk="1" fontAlgn="base" latinLnBrk="0" hangingPunct="1">
              <a:spcBef>
                <a:spcPct val="20000"/>
              </a:spcBef>
              <a:spcAft>
                <a:spcPct val="0"/>
              </a:spcAft>
              <a:buChar char="»"/>
              <a:defRPr sz="1905" b="0" i="0" u="none" kern="1200" baseline="0">
                <a:solidFill>
                  <a:schemeClr val="tx1"/>
                </a:solidFill>
                <a:latin typeface="+mn-lt"/>
                <a:ea typeface="+mn-ea"/>
                <a:cs typeface="+mn-cs"/>
              </a:defRPr>
            </a:lvl6pPr>
            <a:lvl7pPr marL="2830195" lvl="6" indent="-217805" algn="l" defTabSz="870585" eaLnBrk="1" fontAlgn="base" latinLnBrk="0" hangingPunct="1">
              <a:spcBef>
                <a:spcPct val="20000"/>
              </a:spcBef>
              <a:spcAft>
                <a:spcPct val="0"/>
              </a:spcAft>
              <a:buChar char="»"/>
              <a:defRPr sz="1905" b="0" i="0" u="none" kern="1200" baseline="0">
                <a:solidFill>
                  <a:schemeClr val="tx1"/>
                </a:solidFill>
                <a:latin typeface="+mn-lt"/>
                <a:ea typeface="+mn-ea"/>
                <a:cs typeface="+mn-cs"/>
              </a:defRPr>
            </a:lvl7pPr>
            <a:lvl8pPr marL="3265805" lvl="7" indent="-217805" algn="l" defTabSz="870585" eaLnBrk="1" fontAlgn="base" latinLnBrk="0" hangingPunct="1">
              <a:spcBef>
                <a:spcPct val="20000"/>
              </a:spcBef>
              <a:spcAft>
                <a:spcPct val="0"/>
              </a:spcAft>
              <a:buChar char="»"/>
              <a:defRPr sz="1905" b="0" i="0" u="none" kern="1200" baseline="0">
                <a:solidFill>
                  <a:schemeClr val="tx1"/>
                </a:solidFill>
                <a:latin typeface="+mn-lt"/>
                <a:ea typeface="+mn-ea"/>
                <a:cs typeface="+mn-cs"/>
              </a:defRPr>
            </a:lvl8pPr>
            <a:lvl9pPr marL="3701415" lvl="8" indent="-217805" algn="l" defTabSz="870585" eaLnBrk="1" fontAlgn="base" latinLnBrk="0" hangingPunct="1">
              <a:spcBef>
                <a:spcPct val="20000"/>
              </a:spcBef>
              <a:spcAft>
                <a:spcPct val="0"/>
              </a:spcAft>
              <a:buChar char="»"/>
              <a:defRPr sz="1905" b="0" i="0" u="none" kern="1200" baseline="0">
                <a:solidFill>
                  <a:schemeClr val="tx1"/>
                </a:solidFill>
                <a:latin typeface="+mn-lt"/>
                <a:ea typeface="+mn-ea"/>
                <a:cs typeface="+mn-cs"/>
              </a:defRPr>
            </a:lvl9pPr>
          </a:lstStyle>
          <a:p>
            <a:pPr marL="0" indent="0" algn="just">
              <a:lnSpc>
                <a:spcPct val="150000"/>
              </a:lnSpc>
              <a:spcBef>
                <a:spcPts val="0"/>
              </a:spcBef>
              <a:buFontTx/>
              <a:buNone/>
            </a:pPr>
            <a:r>
              <a:rPr lang="zh-CN" altLang="en-US" sz="3200" b="1" dirty="0">
                <a:latin typeface="Times New Roman" panose="02020603050405020304" pitchFamily="18" charset="0"/>
                <a:cs typeface="Times New Roman" panose="02020603050405020304" pitchFamily="18" charset="0"/>
              </a:rPr>
              <a:t>队列式分支限界法（</a:t>
            </a:r>
            <a:r>
              <a:rPr lang="en-US" altLang="zh-CN" sz="3200" b="1" dirty="0">
                <a:latin typeface="Times New Roman" panose="02020603050405020304" pitchFamily="18" charset="0"/>
                <a:cs typeface="Times New Roman" panose="02020603050405020304" pitchFamily="18" charset="0"/>
              </a:rPr>
              <a:t>FIFO</a:t>
            </a:r>
            <a:r>
              <a:rPr lang="zh-CN" altLang="en-US" sz="3200" b="1" dirty="0">
                <a:latin typeface="Times New Roman" panose="02020603050405020304" pitchFamily="18" charset="0"/>
                <a:cs typeface="Times New Roman" panose="02020603050405020304" pitchFamily="18" charset="0"/>
              </a:rPr>
              <a:t>）</a:t>
            </a:r>
            <a:endParaRPr lang="en-US" altLang="zh-CN" sz="3200" b="1" dirty="0">
              <a:latin typeface="Times New Roman" panose="02020603050405020304" pitchFamily="18" charset="0"/>
              <a:cs typeface="Times New Roman" panose="02020603050405020304" pitchFamily="18" charset="0"/>
            </a:endParaRPr>
          </a:p>
          <a:p>
            <a:pPr marL="457200" indent="-457200" algn="just">
              <a:lnSpc>
                <a:spcPct val="150000"/>
              </a:lnSpc>
              <a:spcBef>
                <a:spcPts val="0"/>
              </a:spcBef>
              <a:buFontTx/>
              <a:buAutoNum type="arabicParenBoth"/>
            </a:pPr>
            <a:r>
              <a:rPr lang="zh-CN" altLang="en-US" sz="2000" dirty="0">
                <a:latin typeface="Times New Roman" panose="02020603050405020304" pitchFamily="18" charset="0"/>
                <a:cs typeface="Times New Roman" panose="02020603050405020304" pitchFamily="18" charset="0"/>
              </a:rPr>
              <a:t>结点</a:t>
            </a:r>
            <a:r>
              <a:rPr lang="en-US" altLang="zh-CN" sz="2000" dirty="0">
                <a:latin typeface="Times New Roman" panose="02020603050405020304" pitchFamily="18" charset="0"/>
                <a:cs typeface="Times New Roman" panose="02020603050405020304" pitchFamily="18" charset="0"/>
              </a:rPr>
              <a:t>B</a:t>
            </a:r>
            <a:r>
              <a:rPr lang="zh-CN" altLang="en-US" sz="2000" dirty="0">
                <a:latin typeface="Times New Roman" panose="02020603050405020304" pitchFamily="18" charset="0"/>
                <a:cs typeface="Times New Roman" panose="02020603050405020304" pitchFamily="18" charset="0"/>
              </a:rPr>
              <a:t>作为初始扩展结点，活结点队列为空，其儿子结点</a:t>
            </a:r>
            <a:r>
              <a:rPr lang="en-US" altLang="zh-CN" sz="2000" dirty="0">
                <a:latin typeface="Times New Roman" panose="02020603050405020304" pitchFamily="18" charset="0"/>
                <a:cs typeface="Times New Roman" panose="02020603050405020304" pitchFamily="18" charset="0"/>
              </a:rPr>
              <a:t>C, D, E</a:t>
            </a:r>
            <a:r>
              <a:rPr lang="zh-CN" altLang="en-US" sz="2000" dirty="0">
                <a:latin typeface="Times New Roman" panose="02020603050405020304" pitchFamily="18" charset="0"/>
                <a:cs typeface="Times New Roman" panose="02020603050405020304" pitchFamily="18" charset="0"/>
              </a:rPr>
              <a:t>均为可行结点，它们被加入到活结点队列中，并舍去当前结点</a:t>
            </a:r>
            <a:r>
              <a:rPr lang="en-US" altLang="zh-CN" sz="2000" dirty="0">
                <a:latin typeface="Times New Roman" panose="02020603050405020304" pitchFamily="18" charset="0"/>
                <a:cs typeface="Times New Roman" panose="02020603050405020304" pitchFamily="18" charset="0"/>
              </a:rPr>
              <a:t>B</a:t>
            </a:r>
            <a:r>
              <a:rPr lang="zh-CN" altLang="en-US" sz="2000" dirty="0">
                <a:latin typeface="Times New Roman" panose="02020603050405020304" pitchFamily="18" charset="0"/>
                <a:cs typeface="Times New Roman" panose="02020603050405020304" pitchFamily="18" charset="0"/>
              </a:rPr>
              <a:t>。</a:t>
            </a:r>
            <a:endParaRPr lang="en-US" altLang="zh-CN" sz="2000" dirty="0">
              <a:latin typeface="Times New Roman" panose="02020603050405020304" pitchFamily="18" charset="0"/>
              <a:cs typeface="Times New Roman" panose="02020603050405020304" pitchFamily="18" charset="0"/>
            </a:endParaRPr>
          </a:p>
          <a:p>
            <a:pPr marL="457200" indent="-457200" algn="just">
              <a:lnSpc>
                <a:spcPct val="150000"/>
              </a:lnSpc>
              <a:spcBef>
                <a:spcPts val="0"/>
              </a:spcBef>
              <a:buFontTx/>
              <a:buAutoNum type="arabicParenBoth"/>
            </a:pPr>
            <a:r>
              <a:rPr lang="en-US" altLang="zh-CN" sz="2000" dirty="0">
                <a:latin typeface="Times New Roman" panose="02020603050405020304" pitchFamily="18" charset="0"/>
                <a:cs typeface="Times New Roman" panose="02020603050405020304" pitchFamily="18" charset="0"/>
              </a:rPr>
              <a:t>C</a:t>
            </a:r>
            <a:r>
              <a:rPr lang="zh-CN" altLang="en-US" sz="2000" dirty="0">
                <a:latin typeface="Times New Roman" panose="02020603050405020304" pitchFamily="18" charset="0"/>
                <a:cs typeface="Times New Roman" panose="02020603050405020304" pitchFamily="18" charset="0"/>
              </a:rPr>
              <a:t>为下一个扩展结点，以此生成</a:t>
            </a:r>
            <a:r>
              <a:rPr lang="en-US" altLang="zh-CN" sz="2000" dirty="0">
                <a:latin typeface="Times New Roman" panose="02020603050405020304" pitchFamily="18" charset="0"/>
                <a:cs typeface="Times New Roman" panose="02020603050405020304" pitchFamily="18" charset="0"/>
              </a:rPr>
              <a:t>F</a:t>
            </a:r>
            <a:r>
              <a:rPr lang="zh-CN" altLang="en-US" sz="2000" dirty="0">
                <a:latin typeface="Times New Roman" panose="02020603050405020304" pitchFamily="18" charset="0"/>
                <a:cs typeface="Times New Roman" panose="02020603050405020304" pitchFamily="18" charset="0"/>
              </a:rPr>
              <a:t>和</a:t>
            </a:r>
            <a:r>
              <a:rPr lang="en-US" altLang="zh-CN" sz="2000" dirty="0">
                <a:latin typeface="Times New Roman" panose="02020603050405020304" pitchFamily="18" charset="0"/>
                <a:cs typeface="Times New Roman" panose="02020603050405020304" pitchFamily="18" charset="0"/>
              </a:rPr>
              <a:t>G</a:t>
            </a:r>
            <a:r>
              <a:rPr lang="zh-CN" altLang="en-US" sz="2000" dirty="0">
                <a:latin typeface="Times New Roman" panose="02020603050405020304" pitchFamily="18" charset="0"/>
                <a:cs typeface="Times New Roman" panose="02020603050405020304" pitchFamily="18" charset="0"/>
              </a:rPr>
              <a:t>，加入到队列中，然后</a:t>
            </a:r>
            <a:r>
              <a:rPr lang="en-US" altLang="zh-CN" sz="2000" dirty="0">
                <a:latin typeface="Times New Roman" panose="02020603050405020304" pitchFamily="18" charset="0"/>
                <a:cs typeface="Times New Roman" panose="02020603050405020304" pitchFamily="18" charset="0"/>
              </a:rPr>
              <a:t>D</a:t>
            </a:r>
            <a:r>
              <a:rPr lang="zh-CN" altLang="en-US" sz="2000" dirty="0">
                <a:latin typeface="Times New Roman" panose="02020603050405020304" pitchFamily="18" charset="0"/>
                <a:cs typeface="Times New Roman" panose="02020603050405020304" pitchFamily="18" charset="0"/>
              </a:rPr>
              <a:t>和</a:t>
            </a:r>
            <a:r>
              <a:rPr lang="en-US" altLang="zh-CN" sz="2000" dirty="0">
                <a:latin typeface="Times New Roman" panose="02020603050405020304" pitchFamily="18" charset="0"/>
                <a:cs typeface="Times New Roman" panose="02020603050405020304" pitchFamily="18" charset="0"/>
              </a:rPr>
              <a:t>E</a:t>
            </a:r>
            <a:r>
              <a:rPr lang="zh-CN" altLang="en-US" sz="2000" dirty="0">
                <a:latin typeface="Times New Roman" panose="02020603050405020304" pitchFamily="18" charset="0"/>
                <a:cs typeface="Times New Roman" panose="02020603050405020304" pitchFamily="18" charset="0"/>
              </a:rPr>
              <a:t>分别作为扩展结点，将其儿子结点，</a:t>
            </a:r>
            <a:r>
              <a:rPr lang="en-US" altLang="zh-CN" sz="2000" dirty="0">
                <a:latin typeface="Times New Roman" panose="02020603050405020304" pitchFamily="18" charset="0"/>
                <a:cs typeface="Times New Roman" panose="02020603050405020304" pitchFamily="18" charset="0"/>
              </a:rPr>
              <a:t>F</a:t>
            </a: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G</a:t>
            </a: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H</a:t>
            </a: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I</a:t>
            </a: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J</a:t>
            </a:r>
            <a:r>
              <a:rPr lang="zh-CN" altLang="en-US" sz="2000" dirty="0">
                <a:latin typeface="Times New Roman" panose="02020603050405020304" pitchFamily="18" charset="0"/>
                <a:cs typeface="Times New Roman" panose="02020603050405020304" pitchFamily="18" charset="0"/>
              </a:rPr>
              <a:t>和</a:t>
            </a:r>
            <a:r>
              <a:rPr lang="en-US" altLang="zh-CN" sz="2000" dirty="0">
                <a:latin typeface="Times New Roman" panose="02020603050405020304" pitchFamily="18" charset="0"/>
                <a:cs typeface="Times New Roman" panose="02020603050405020304" pitchFamily="18" charset="0"/>
              </a:rPr>
              <a:t>K</a:t>
            </a:r>
            <a:r>
              <a:rPr lang="zh-CN" altLang="en-US" sz="2000" dirty="0">
                <a:latin typeface="Times New Roman" panose="02020603050405020304" pitchFamily="18" charset="0"/>
                <a:cs typeface="Times New Roman" panose="02020603050405020304" pitchFamily="18" charset="0"/>
              </a:rPr>
              <a:t>依次放入扩展结点。</a:t>
            </a:r>
            <a:endParaRPr lang="en-US" altLang="zh-CN" sz="2000" dirty="0">
              <a:latin typeface="Times New Roman" panose="02020603050405020304" pitchFamily="18" charset="0"/>
              <a:cs typeface="Times New Roman" panose="02020603050405020304" pitchFamily="18" charset="0"/>
            </a:endParaRPr>
          </a:p>
          <a:p>
            <a:pPr marL="457200" indent="-457200" algn="just">
              <a:lnSpc>
                <a:spcPct val="150000"/>
              </a:lnSpc>
              <a:spcBef>
                <a:spcPts val="0"/>
              </a:spcBef>
              <a:buFontTx/>
              <a:buAutoNum type="arabicParenBoth"/>
            </a:pPr>
            <a:r>
              <a:rPr lang="en-US" altLang="zh-CN" sz="2000" dirty="0">
                <a:latin typeface="Times New Roman" panose="02020603050405020304" pitchFamily="18" charset="0"/>
                <a:cs typeface="Times New Roman" panose="02020603050405020304" pitchFamily="18" charset="0"/>
              </a:rPr>
              <a:t>F</a:t>
            </a:r>
            <a:r>
              <a:rPr lang="zh-CN" altLang="en-US" sz="2000" dirty="0">
                <a:latin typeface="Times New Roman" panose="02020603050405020304" pitchFamily="18" charset="0"/>
                <a:cs typeface="Times New Roman" panose="02020603050405020304" pitchFamily="18" charset="0"/>
              </a:rPr>
              <a:t>为下一个扩展结点。。。。。。。</a:t>
            </a:r>
          </a:p>
        </p:txBody>
      </p:sp>
      <p:pic>
        <p:nvPicPr>
          <p:cNvPr id="26" name="Picture 6" descr="t5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59" y="891575"/>
            <a:ext cx="4489205" cy="3382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椭圆 26"/>
          <p:cNvSpPr/>
          <p:nvPr/>
        </p:nvSpPr>
        <p:spPr>
          <a:xfrm>
            <a:off x="1427674" y="4743992"/>
            <a:ext cx="375138" cy="37513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dirty="0"/>
              <a:t>1</a:t>
            </a:r>
            <a:endParaRPr lang="zh-CN" altLang="en-US" dirty="0"/>
          </a:p>
        </p:txBody>
      </p:sp>
      <p:sp>
        <p:nvSpPr>
          <p:cNvPr id="28" name="椭圆 27"/>
          <p:cNvSpPr/>
          <p:nvPr/>
        </p:nvSpPr>
        <p:spPr>
          <a:xfrm>
            <a:off x="3394125" y="4743992"/>
            <a:ext cx="375138" cy="37513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dirty="0"/>
              <a:t>2</a:t>
            </a:r>
            <a:endParaRPr lang="zh-CN" altLang="en-US" dirty="0"/>
          </a:p>
        </p:txBody>
      </p:sp>
      <p:sp>
        <p:nvSpPr>
          <p:cNvPr id="29" name="椭圆 28"/>
          <p:cNvSpPr/>
          <p:nvPr/>
        </p:nvSpPr>
        <p:spPr>
          <a:xfrm>
            <a:off x="3394125" y="5752177"/>
            <a:ext cx="375138" cy="37513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dirty="0"/>
              <a:t>4</a:t>
            </a:r>
            <a:endParaRPr lang="zh-CN" altLang="en-US" dirty="0"/>
          </a:p>
        </p:txBody>
      </p:sp>
      <p:sp>
        <p:nvSpPr>
          <p:cNvPr id="30" name="椭圆 29"/>
          <p:cNvSpPr/>
          <p:nvPr/>
        </p:nvSpPr>
        <p:spPr>
          <a:xfrm>
            <a:off x="1427674" y="5752177"/>
            <a:ext cx="375138" cy="37513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dirty="0"/>
              <a:t>3</a:t>
            </a:r>
            <a:endParaRPr lang="zh-CN" altLang="en-US" dirty="0"/>
          </a:p>
        </p:txBody>
      </p:sp>
      <p:cxnSp>
        <p:nvCxnSpPr>
          <p:cNvPr id="32" name="直接连接符 31"/>
          <p:cNvCxnSpPr>
            <a:stCxn id="27" idx="6"/>
            <a:endCxn id="28" idx="2"/>
          </p:cNvCxnSpPr>
          <p:nvPr/>
        </p:nvCxnSpPr>
        <p:spPr>
          <a:xfrm>
            <a:off x="1802812" y="4931561"/>
            <a:ext cx="1591313" cy="0"/>
          </a:xfrm>
          <a:prstGeom prst="line">
            <a:avLst/>
          </a:prstGeom>
        </p:spPr>
        <p:style>
          <a:lnRef idx="1">
            <a:schemeClr val="dk1"/>
          </a:lnRef>
          <a:fillRef idx="0">
            <a:schemeClr val="dk1"/>
          </a:fillRef>
          <a:effectRef idx="0">
            <a:schemeClr val="dk1"/>
          </a:effectRef>
          <a:fontRef idx="minor">
            <a:schemeClr val="tx1"/>
          </a:fontRef>
        </p:style>
      </p:cxnSp>
      <p:cxnSp>
        <p:nvCxnSpPr>
          <p:cNvPr id="33" name="直接连接符 32"/>
          <p:cNvCxnSpPr/>
          <p:nvPr/>
        </p:nvCxnSpPr>
        <p:spPr>
          <a:xfrm>
            <a:off x="1802812" y="5939746"/>
            <a:ext cx="1591313" cy="0"/>
          </a:xfrm>
          <a:prstGeom prst="line">
            <a:avLst/>
          </a:prstGeom>
        </p:spPr>
        <p:style>
          <a:lnRef idx="1">
            <a:schemeClr val="dk1"/>
          </a:lnRef>
          <a:fillRef idx="0">
            <a:schemeClr val="dk1"/>
          </a:fillRef>
          <a:effectRef idx="0">
            <a:schemeClr val="dk1"/>
          </a:effectRef>
          <a:fontRef idx="minor">
            <a:schemeClr val="tx1"/>
          </a:fontRef>
        </p:style>
      </p:cxnSp>
      <p:cxnSp>
        <p:nvCxnSpPr>
          <p:cNvPr id="35" name="直接连接符 34"/>
          <p:cNvCxnSpPr>
            <a:stCxn id="28" idx="4"/>
            <a:endCxn id="29" idx="0"/>
          </p:cNvCxnSpPr>
          <p:nvPr/>
        </p:nvCxnSpPr>
        <p:spPr>
          <a:xfrm>
            <a:off x="3581694" y="5119130"/>
            <a:ext cx="0" cy="633047"/>
          </a:xfrm>
          <a:prstGeom prst="line">
            <a:avLst/>
          </a:prstGeom>
        </p:spPr>
        <p:style>
          <a:lnRef idx="1">
            <a:schemeClr val="dk1"/>
          </a:lnRef>
          <a:fillRef idx="0">
            <a:schemeClr val="dk1"/>
          </a:fillRef>
          <a:effectRef idx="0">
            <a:schemeClr val="dk1"/>
          </a:effectRef>
          <a:fontRef idx="minor">
            <a:schemeClr val="tx1"/>
          </a:fontRef>
        </p:style>
      </p:cxnSp>
      <p:cxnSp>
        <p:nvCxnSpPr>
          <p:cNvPr id="36" name="直接连接符 35"/>
          <p:cNvCxnSpPr/>
          <p:nvPr/>
        </p:nvCxnSpPr>
        <p:spPr>
          <a:xfrm>
            <a:off x="1588771" y="5119129"/>
            <a:ext cx="0" cy="633047"/>
          </a:xfrm>
          <a:prstGeom prst="line">
            <a:avLst/>
          </a:prstGeom>
        </p:spPr>
        <p:style>
          <a:lnRef idx="1">
            <a:schemeClr val="dk1"/>
          </a:lnRef>
          <a:fillRef idx="0">
            <a:schemeClr val="dk1"/>
          </a:fillRef>
          <a:effectRef idx="0">
            <a:schemeClr val="dk1"/>
          </a:effectRef>
          <a:fontRef idx="minor">
            <a:schemeClr val="tx1"/>
          </a:fontRef>
        </p:style>
      </p:cxnSp>
      <p:cxnSp>
        <p:nvCxnSpPr>
          <p:cNvPr id="38" name="直接连接符 37"/>
          <p:cNvCxnSpPr>
            <a:stCxn id="27" idx="5"/>
            <a:endCxn id="29" idx="1"/>
          </p:cNvCxnSpPr>
          <p:nvPr/>
        </p:nvCxnSpPr>
        <p:spPr>
          <a:xfrm>
            <a:off x="1747874" y="5064192"/>
            <a:ext cx="1701189" cy="742923"/>
          </a:xfrm>
          <a:prstGeom prst="line">
            <a:avLst/>
          </a:prstGeom>
        </p:spPr>
        <p:style>
          <a:lnRef idx="1">
            <a:schemeClr val="dk1"/>
          </a:lnRef>
          <a:fillRef idx="0">
            <a:schemeClr val="dk1"/>
          </a:fillRef>
          <a:effectRef idx="0">
            <a:schemeClr val="dk1"/>
          </a:effectRef>
          <a:fontRef idx="minor">
            <a:schemeClr val="tx1"/>
          </a:fontRef>
        </p:style>
      </p:cxnSp>
      <p:cxnSp>
        <p:nvCxnSpPr>
          <p:cNvPr id="40" name="直接连接符 39"/>
          <p:cNvCxnSpPr>
            <a:stCxn id="30" idx="7"/>
            <a:endCxn id="28" idx="3"/>
          </p:cNvCxnSpPr>
          <p:nvPr/>
        </p:nvCxnSpPr>
        <p:spPr>
          <a:xfrm flipV="1">
            <a:off x="1747874" y="5064192"/>
            <a:ext cx="1701189" cy="742923"/>
          </a:xfrm>
          <a:prstGeom prst="line">
            <a:avLst/>
          </a:prstGeom>
        </p:spPr>
        <p:style>
          <a:lnRef idx="1">
            <a:schemeClr val="dk1"/>
          </a:lnRef>
          <a:fillRef idx="0">
            <a:schemeClr val="dk1"/>
          </a:fillRef>
          <a:effectRef idx="0">
            <a:schemeClr val="dk1"/>
          </a:effectRef>
          <a:fontRef idx="minor">
            <a:schemeClr val="tx1"/>
          </a:fontRef>
        </p:style>
      </p:cxnSp>
      <p:sp>
        <p:nvSpPr>
          <p:cNvPr id="41" name="文本框 40"/>
          <p:cNvSpPr txBox="1"/>
          <p:nvPr/>
        </p:nvSpPr>
        <p:spPr>
          <a:xfrm>
            <a:off x="2528475" y="4559326"/>
            <a:ext cx="441146" cy="369332"/>
          </a:xfrm>
          <a:prstGeom prst="rect">
            <a:avLst/>
          </a:prstGeom>
          <a:noFill/>
        </p:spPr>
        <p:txBody>
          <a:bodyPr wrap="none" rtlCol="0">
            <a:spAutoFit/>
          </a:bodyPr>
          <a:lstStyle/>
          <a:p>
            <a:r>
              <a:rPr lang="en-US" altLang="zh-CN" dirty="0"/>
              <a:t>30</a:t>
            </a:r>
            <a:endParaRPr lang="zh-CN" altLang="en-US" dirty="0"/>
          </a:p>
        </p:txBody>
      </p:sp>
      <p:sp>
        <p:nvSpPr>
          <p:cNvPr id="42" name="文本框 41"/>
          <p:cNvSpPr txBox="1"/>
          <p:nvPr/>
        </p:nvSpPr>
        <p:spPr>
          <a:xfrm>
            <a:off x="3572548" y="5289228"/>
            <a:ext cx="441146" cy="369332"/>
          </a:xfrm>
          <a:prstGeom prst="rect">
            <a:avLst/>
          </a:prstGeom>
          <a:noFill/>
        </p:spPr>
        <p:txBody>
          <a:bodyPr wrap="none" rtlCol="0">
            <a:spAutoFit/>
          </a:bodyPr>
          <a:lstStyle/>
          <a:p>
            <a:r>
              <a:rPr lang="en-US" altLang="zh-CN" dirty="0"/>
              <a:t>10</a:t>
            </a:r>
            <a:endParaRPr lang="zh-CN" altLang="en-US" dirty="0"/>
          </a:p>
        </p:txBody>
      </p:sp>
      <p:sp>
        <p:nvSpPr>
          <p:cNvPr id="43" name="文本框 42"/>
          <p:cNvSpPr txBox="1"/>
          <p:nvPr/>
        </p:nvSpPr>
        <p:spPr>
          <a:xfrm>
            <a:off x="2660555" y="5029096"/>
            <a:ext cx="312906" cy="369332"/>
          </a:xfrm>
          <a:prstGeom prst="rect">
            <a:avLst/>
          </a:prstGeom>
          <a:noFill/>
        </p:spPr>
        <p:txBody>
          <a:bodyPr wrap="none" rtlCol="0">
            <a:spAutoFit/>
          </a:bodyPr>
          <a:lstStyle/>
          <a:p>
            <a:r>
              <a:rPr lang="en-US" altLang="zh-CN" dirty="0"/>
              <a:t>5</a:t>
            </a:r>
            <a:endParaRPr lang="zh-CN" altLang="en-US" dirty="0"/>
          </a:p>
        </p:txBody>
      </p:sp>
      <p:sp>
        <p:nvSpPr>
          <p:cNvPr id="44" name="文本框 43"/>
          <p:cNvSpPr txBox="1"/>
          <p:nvPr/>
        </p:nvSpPr>
        <p:spPr>
          <a:xfrm>
            <a:off x="3096946" y="5390108"/>
            <a:ext cx="312906" cy="369332"/>
          </a:xfrm>
          <a:prstGeom prst="rect">
            <a:avLst/>
          </a:prstGeom>
          <a:noFill/>
        </p:spPr>
        <p:txBody>
          <a:bodyPr wrap="none" rtlCol="0">
            <a:spAutoFit/>
          </a:bodyPr>
          <a:lstStyle/>
          <a:p>
            <a:r>
              <a:rPr lang="en-US" altLang="zh-CN" dirty="0"/>
              <a:t>4</a:t>
            </a:r>
            <a:endParaRPr lang="zh-CN" altLang="en-US" dirty="0"/>
          </a:p>
        </p:txBody>
      </p:sp>
      <p:sp>
        <p:nvSpPr>
          <p:cNvPr id="45" name="文本框 44"/>
          <p:cNvSpPr txBox="1"/>
          <p:nvPr/>
        </p:nvSpPr>
        <p:spPr>
          <a:xfrm>
            <a:off x="2436142" y="6045924"/>
            <a:ext cx="441146" cy="369332"/>
          </a:xfrm>
          <a:prstGeom prst="rect">
            <a:avLst/>
          </a:prstGeom>
          <a:noFill/>
        </p:spPr>
        <p:txBody>
          <a:bodyPr wrap="none" rtlCol="0">
            <a:spAutoFit/>
          </a:bodyPr>
          <a:lstStyle/>
          <a:p>
            <a:r>
              <a:rPr lang="en-US" altLang="zh-CN" dirty="0"/>
              <a:t>20</a:t>
            </a:r>
            <a:endParaRPr lang="zh-CN" altLang="en-US" dirty="0"/>
          </a:p>
        </p:txBody>
      </p:sp>
      <p:sp>
        <p:nvSpPr>
          <p:cNvPr id="46" name="文本框 45"/>
          <p:cNvSpPr txBox="1"/>
          <p:nvPr/>
        </p:nvSpPr>
        <p:spPr>
          <a:xfrm>
            <a:off x="1147624" y="5250986"/>
            <a:ext cx="374521" cy="369332"/>
          </a:xfrm>
          <a:prstGeom prst="rect">
            <a:avLst/>
          </a:prstGeom>
          <a:noFill/>
        </p:spPr>
        <p:txBody>
          <a:bodyPr wrap="square" rtlCol="0">
            <a:spAutoFit/>
          </a:bodyPr>
          <a:lstStyle/>
          <a:p>
            <a:r>
              <a:rPr lang="en-US" altLang="zh-CN" dirty="0"/>
              <a:t>6</a:t>
            </a:r>
            <a:endParaRPr lang="zh-CN"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The salesman problem</a:t>
            </a:r>
          </a:p>
        </p:txBody>
      </p:sp>
      <p:sp>
        <p:nvSpPr>
          <p:cNvPr id="6" name="内容占位符 2"/>
          <p:cNvSpPr txBox="1"/>
          <p:nvPr/>
        </p:nvSpPr>
        <p:spPr>
          <a:xfrm>
            <a:off x="5152103" y="891575"/>
            <a:ext cx="6747013" cy="5349166"/>
          </a:xfrm>
          <a:prstGeom prst="rect">
            <a:avLst/>
          </a:prstGeom>
        </p:spPr>
        <p:txBody>
          <a:bodyPr/>
          <a:lstStyle>
            <a:lvl1pPr marL="326390" indent="-326390" algn="l" rtl="0" eaLnBrk="1" fontAlgn="base" hangingPunct="1">
              <a:spcBef>
                <a:spcPct val="20000"/>
              </a:spcBef>
              <a:spcAft>
                <a:spcPct val="0"/>
              </a:spcAft>
              <a:buChar char="•"/>
              <a:defRPr sz="3050" kern="1200">
                <a:solidFill>
                  <a:schemeClr val="tx1"/>
                </a:solidFill>
                <a:latin typeface="黑体" panose="02010609060101010101" pitchFamily="49" charset="-122"/>
                <a:ea typeface="黑体" panose="02010609060101010101" pitchFamily="49" charset="-122"/>
                <a:cs typeface="+mn-cs"/>
              </a:defRPr>
            </a:lvl1pPr>
            <a:lvl2pPr marL="707390" lvl="1" indent="-272415" algn="l" rtl="0" eaLnBrk="1" fontAlgn="base" hangingPunct="1">
              <a:spcBef>
                <a:spcPct val="20000"/>
              </a:spcBef>
              <a:spcAft>
                <a:spcPct val="0"/>
              </a:spcAft>
              <a:buChar char="–"/>
              <a:defRPr sz="2665" kern="1200">
                <a:solidFill>
                  <a:schemeClr val="tx1"/>
                </a:solidFill>
                <a:latin typeface="微软雅黑" panose="020B0503020204020204" pitchFamily="34" charset="-122"/>
                <a:ea typeface="微软雅黑" panose="020B0503020204020204" pitchFamily="34" charset="-122"/>
                <a:cs typeface="+mn-cs"/>
              </a:defRPr>
            </a:lvl2pPr>
            <a:lvl3pPr marL="1088390" lvl="2" indent="-217805" algn="l" rtl="0" eaLnBrk="1" fontAlgn="base" hangingPunct="1">
              <a:spcBef>
                <a:spcPct val="20000"/>
              </a:spcBef>
              <a:spcAft>
                <a:spcPct val="0"/>
              </a:spcAft>
              <a:buChar char="•"/>
              <a:defRPr sz="2285" kern="1200">
                <a:solidFill>
                  <a:schemeClr val="tx1"/>
                </a:solidFill>
                <a:latin typeface="新宋体" panose="02010609030101010101" pitchFamily="49" charset="-122"/>
                <a:ea typeface="新宋体" panose="02010609030101010101" pitchFamily="49" charset="-122"/>
                <a:cs typeface="+mn-cs"/>
              </a:defRPr>
            </a:lvl3pPr>
            <a:lvl4pPr marL="1524000" lvl="3" indent="-217805" algn="l" rtl="0" eaLnBrk="1" fontAlgn="base" hangingPunct="1">
              <a:spcBef>
                <a:spcPct val="20000"/>
              </a:spcBef>
              <a:spcAft>
                <a:spcPct val="0"/>
              </a:spcAft>
              <a:buChar char="–"/>
              <a:defRPr sz="1905" kern="1200">
                <a:solidFill>
                  <a:schemeClr val="tx1"/>
                </a:solidFill>
                <a:latin typeface="+mn-lt"/>
                <a:ea typeface="+mn-ea"/>
                <a:cs typeface="+mn-cs"/>
              </a:defRPr>
            </a:lvl4pPr>
            <a:lvl5pPr marL="1959610" lvl="4" indent="-217805" algn="l" rtl="0" eaLnBrk="1" fontAlgn="base" hangingPunct="1">
              <a:spcBef>
                <a:spcPct val="20000"/>
              </a:spcBef>
              <a:spcAft>
                <a:spcPct val="0"/>
              </a:spcAft>
              <a:buChar char="»"/>
              <a:defRPr sz="1905" kern="1200">
                <a:solidFill>
                  <a:schemeClr val="tx1"/>
                </a:solidFill>
                <a:latin typeface="+mn-lt"/>
                <a:ea typeface="+mn-ea"/>
                <a:cs typeface="+mn-cs"/>
              </a:defRPr>
            </a:lvl5pPr>
            <a:lvl6pPr marL="2395220" lvl="5" indent="-217805" algn="l" defTabSz="870585" eaLnBrk="1" fontAlgn="base" latinLnBrk="0" hangingPunct="1">
              <a:spcBef>
                <a:spcPct val="20000"/>
              </a:spcBef>
              <a:spcAft>
                <a:spcPct val="0"/>
              </a:spcAft>
              <a:buChar char="»"/>
              <a:defRPr sz="1905" b="0" i="0" u="none" kern="1200" baseline="0">
                <a:solidFill>
                  <a:schemeClr val="tx1"/>
                </a:solidFill>
                <a:latin typeface="+mn-lt"/>
                <a:ea typeface="+mn-ea"/>
                <a:cs typeface="+mn-cs"/>
              </a:defRPr>
            </a:lvl6pPr>
            <a:lvl7pPr marL="2830195" lvl="6" indent="-217805" algn="l" defTabSz="870585" eaLnBrk="1" fontAlgn="base" latinLnBrk="0" hangingPunct="1">
              <a:spcBef>
                <a:spcPct val="20000"/>
              </a:spcBef>
              <a:spcAft>
                <a:spcPct val="0"/>
              </a:spcAft>
              <a:buChar char="»"/>
              <a:defRPr sz="1905" b="0" i="0" u="none" kern="1200" baseline="0">
                <a:solidFill>
                  <a:schemeClr val="tx1"/>
                </a:solidFill>
                <a:latin typeface="+mn-lt"/>
                <a:ea typeface="+mn-ea"/>
                <a:cs typeface="+mn-cs"/>
              </a:defRPr>
            </a:lvl7pPr>
            <a:lvl8pPr marL="3265805" lvl="7" indent="-217805" algn="l" defTabSz="870585" eaLnBrk="1" fontAlgn="base" latinLnBrk="0" hangingPunct="1">
              <a:spcBef>
                <a:spcPct val="20000"/>
              </a:spcBef>
              <a:spcAft>
                <a:spcPct val="0"/>
              </a:spcAft>
              <a:buChar char="»"/>
              <a:defRPr sz="1905" b="0" i="0" u="none" kern="1200" baseline="0">
                <a:solidFill>
                  <a:schemeClr val="tx1"/>
                </a:solidFill>
                <a:latin typeface="+mn-lt"/>
                <a:ea typeface="+mn-ea"/>
                <a:cs typeface="+mn-cs"/>
              </a:defRPr>
            </a:lvl8pPr>
            <a:lvl9pPr marL="3701415" lvl="8" indent="-217805" algn="l" defTabSz="870585" eaLnBrk="1" fontAlgn="base" latinLnBrk="0" hangingPunct="1">
              <a:spcBef>
                <a:spcPct val="20000"/>
              </a:spcBef>
              <a:spcAft>
                <a:spcPct val="0"/>
              </a:spcAft>
              <a:buChar char="»"/>
              <a:defRPr sz="1905" b="0" i="0" u="none" kern="1200" baseline="0">
                <a:solidFill>
                  <a:schemeClr val="tx1"/>
                </a:solidFill>
                <a:latin typeface="+mn-lt"/>
                <a:ea typeface="+mn-ea"/>
                <a:cs typeface="+mn-cs"/>
              </a:defRPr>
            </a:lvl9pPr>
          </a:lstStyle>
          <a:p>
            <a:pPr marL="0" indent="0" algn="just">
              <a:lnSpc>
                <a:spcPct val="150000"/>
              </a:lnSpc>
              <a:spcBef>
                <a:spcPts val="0"/>
              </a:spcBef>
              <a:buNone/>
            </a:pPr>
            <a:r>
              <a:rPr lang="zh-CN" altLang="en-US" sz="3200" b="1" dirty="0">
                <a:latin typeface="Times New Roman" panose="02020603050405020304" pitchFamily="18" charset="0"/>
                <a:cs typeface="Times New Roman" panose="02020603050405020304" pitchFamily="18" charset="0"/>
              </a:rPr>
              <a:t>优先队列式分支限界法</a:t>
            </a:r>
            <a:endParaRPr lang="en-US" altLang="zh-CN" sz="3200" b="1" dirty="0">
              <a:latin typeface="Times New Roman" panose="02020603050405020304" pitchFamily="18" charset="0"/>
              <a:cs typeface="Times New Roman" panose="02020603050405020304" pitchFamily="18" charset="0"/>
            </a:endParaRPr>
          </a:p>
          <a:p>
            <a:pPr marL="457200" indent="-457200" algn="just">
              <a:lnSpc>
                <a:spcPct val="150000"/>
              </a:lnSpc>
              <a:spcBef>
                <a:spcPts val="0"/>
              </a:spcBef>
              <a:buFontTx/>
              <a:buAutoNum type="arabicParenBoth"/>
            </a:pPr>
            <a:r>
              <a:rPr lang="zh-CN" altLang="en-US" sz="2000" dirty="0">
                <a:latin typeface="Times New Roman" panose="02020603050405020304" pitchFamily="18" charset="0"/>
                <a:cs typeface="Times New Roman" panose="02020603050405020304" pitchFamily="18" charset="0"/>
              </a:rPr>
              <a:t>极小堆来存储活结点表，其优先级是结点的当前费用。</a:t>
            </a:r>
            <a:endParaRPr lang="en-US" altLang="zh-CN" sz="2000" dirty="0">
              <a:latin typeface="Times New Roman" panose="02020603050405020304" pitchFamily="18" charset="0"/>
              <a:cs typeface="Times New Roman" panose="02020603050405020304" pitchFamily="18" charset="0"/>
            </a:endParaRPr>
          </a:p>
          <a:p>
            <a:pPr marL="457200" indent="-457200" algn="just">
              <a:lnSpc>
                <a:spcPct val="150000"/>
              </a:lnSpc>
              <a:spcBef>
                <a:spcPts val="0"/>
              </a:spcBef>
              <a:buFontTx/>
              <a:buAutoNum type="arabicParenBoth"/>
            </a:pPr>
            <a:r>
              <a:rPr lang="zh-CN" altLang="en-US" sz="2000" dirty="0">
                <a:latin typeface="Times New Roman" panose="02020603050405020304" pitchFamily="18" charset="0"/>
                <a:cs typeface="Times New Roman" panose="02020603050405020304" pitchFamily="18" charset="0"/>
              </a:rPr>
              <a:t>算法还是从结点</a:t>
            </a:r>
            <a:r>
              <a:rPr lang="en-US" altLang="zh-CN" sz="2000" dirty="0">
                <a:latin typeface="Times New Roman" panose="02020603050405020304" pitchFamily="18" charset="0"/>
                <a:cs typeface="Times New Roman" panose="02020603050405020304" pitchFamily="18" charset="0"/>
              </a:rPr>
              <a:t>B</a:t>
            </a:r>
            <a:r>
              <a:rPr lang="zh-CN" altLang="en-US" sz="2000" dirty="0">
                <a:latin typeface="Times New Roman" panose="02020603050405020304" pitchFamily="18" charset="0"/>
                <a:cs typeface="Times New Roman" panose="02020603050405020304" pitchFamily="18" charset="0"/>
              </a:rPr>
              <a:t>和空优先队列开始，结点</a:t>
            </a:r>
            <a:r>
              <a:rPr lang="en-US" altLang="zh-CN" sz="2000" dirty="0">
                <a:latin typeface="Times New Roman" panose="02020603050405020304" pitchFamily="18" charset="0"/>
                <a:cs typeface="Times New Roman" panose="02020603050405020304" pitchFamily="18" charset="0"/>
              </a:rPr>
              <a:t>B</a:t>
            </a:r>
            <a:r>
              <a:rPr lang="zh-CN" altLang="en-US" sz="2000" dirty="0">
                <a:latin typeface="Times New Roman" panose="02020603050405020304" pitchFamily="18" charset="0"/>
                <a:cs typeface="Times New Roman" panose="02020603050405020304" pitchFamily="18" charset="0"/>
              </a:rPr>
              <a:t>扩展，三个子儿子</a:t>
            </a:r>
            <a:r>
              <a:rPr lang="en-US" altLang="zh-CN" sz="2000" dirty="0">
                <a:latin typeface="Times New Roman" panose="02020603050405020304" pitchFamily="18" charset="0"/>
                <a:cs typeface="Times New Roman" panose="02020603050405020304" pitchFamily="18" charset="0"/>
              </a:rPr>
              <a:t>C D</a:t>
            </a:r>
            <a:r>
              <a:rPr lang="zh-CN" altLang="en-US" sz="2000" dirty="0">
                <a:latin typeface="Times New Roman" panose="02020603050405020304" pitchFamily="18" charset="0"/>
                <a:cs typeface="Times New Roman" panose="02020603050405020304" pitchFamily="18" charset="0"/>
              </a:rPr>
              <a:t>和</a:t>
            </a:r>
            <a:r>
              <a:rPr lang="en-US" altLang="zh-CN" sz="2000" dirty="0">
                <a:latin typeface="Times New Roman" panose="02020603050405020304" pitchFamily="18" charset="0"/>
                <a:cs typeface="Times New Roman" panose="02020603050405020304" pitchFamily="18" charset="0"/>
              </a:rPr>
              <a:t>E</a:t>
            </a:r>
            <a:r>
              <a:rPr lang="zh-CN" altLang="en-US" sz="2000" dirty="0">
                <a:latin typeface="Times New Roman" panose="02020603050405020304" pitchFamily="18" charset="0"/>
                <a:cs typeface="Times New Roman" panose="02020603050405020304" pitchFamily="18" charset="0"/>
              </a:rPr>
              <a:t>依次放入队列中，</a:t>
            </a:r>
            <a:r>
              <a:rPr lang="en-US" altLang="zh-CN" sz="2000" dirty="0">
                <a:latin typeface="Times New Roman" panose="02020603050405020304" pitchFamily="18" charset="0"/>
                <a:cs typeface="Times New Roman" panose="02020603050405020304" pitchFamily="18" charset="0"/>
              </a:rPr>
              <a:t>E</a:t>
            </a:r>
            <a:r>
              <a:rPr lang="zh-CN" altLang="en-US" sz="2000" dirty="0">
                <a:latin typeface="Times New Roman" panose="02020603050405020304" pitchFamily="18" charset="0"/>
                <a:cs typeface="Times New Roman" panose="02020603050405020304" pitchFamily="18" charset="0"/>
              </a:rPr>
              <a:t>是堆中具有最小当前费用（</a:t>
            </a:r>
            <a:r>
              <a:rPr lang="en-US" altLang="zh-CN" sz="2000" dirty="0">
                <a:latin typeface="Times New Roman" panose="02020603050405020304" pitchFamily="18" charset="0"/>
                <a:cs typeface="Times New Roman" panose="02020603050405020304" pitchFamily="18" charset="0"/>
              </a:rPr>
              <a:t>4</a:t>
            </a:r>
            <a:r>
              <a:rPr lang="zh-CN" altLang="en-US" sz="2000" dirty="0">
                <a:latin typeface="Times New Roman" panose="02020603050405020304" pitchFamily="18" charset="0"/>
                <a:cs typeface="Times New Roman" panose="02020603050405020304" pitchFamily="18" charset="0"/>
              </a:rPr>
              <a:t>）的结点，所以处在堆顶位置，其儿子结点</a:t>
            </a:r>
            <a:r>
              <a:rPr lang="en-US" altLang="zh-CN" sz="2000" dirty="0">
                <a:latin typeface="Times New Roman" panose="02020603050405020304" pitchFamily="18" charset="0"/>
                <a:cs typeface="Times New Roman" panose="02020603050405020304" pitchFamily="18" charset="0"/>
              </a:rPr>
              <a:t>J</a:t>
            </a:r>
            <a:r>
              <a:rPr lang="zh-CN" altLang="en-US" sz="2000" dirty="0">
                <a:latin typeface="Times New Roman" panose="02020603050405020304" pitchFamily="18" charset="0"/>
                <a:cs typeface="Times New Roman" panose="02020603050405020304" pitchFamily="18" charset="0"/>
              </a:rPr>
              <a:t>和</a:t>
            </a:r>
            <a:r>
              <a:rPr lang="en-US" altLang="zh-CN" sz="2000" dirty="0">
                <a:latin typeface="Times New Roman" panose="02020603050405020304" pitchFamily="18" charset="0"/>
                <a:cs typeface="Times New Roman" panose="02020603050405020304" pitchFamily="18" charset="0"/>
              </a:rPr>
              <a:t>K</a:t>
            </a:r>
            <a:r>
              <a:rPr lang="zh-CN" altLang="en-US" sz="2000" dirty="0">
                <a:latin typeface="Times New Roman" panose="02020603050405020304" pitchFamily="18" charset="0"/>
                <a:cs typeface="Times New Roman" panose="02020603050405020304" pitchFamily="18" charset="0"/>
              </a:rPr>
              <a:t>被插入到当前堆中，其费用分别是</a:t>
            </a:r>
            <a:r>
              <a:rPr lang="en-US" altLang="zh-CN" sz="2000" dirty="0">
                <a:latin typeface="Times New Roman" panose="02020603050405020304" pitchFamily="18" charset="0"/>
                <a:cs typeface="Times New Roman" panose="02020603050405020304" pitchFamily="18" charset="0"/>
              </a:rPr>
              <a:t>14</a:t>
            </a:r>
            <a:r>
              <a:rPr lang="zh-CN" altLang="en-US" sz="2000" dirty="0">
                <a:latin typeface="Times New Roman" panose="02020603050405020304" pitchFamily="18" charset="0"/>
                <a:cs typeface="Times New Roman" panose="02020603050405020304" pitchFamily="18" charset="0"/>
              </a:rPr>
              <a:t>和</a:t>
            </a:r>
            <a:r>
              <a:rPr lang="en-US" altLang="zh-CN" sz="2000" dirty="0">
                <a:latin typeface="Times New Roman" panose="02020603050405020304" pitchFamily="18" charset="0"/>
                <a:cs typeface="Times New Roman" panose="02020603050405020304" pitchFamily="18" charset="0"/>
              </a:rPr>
              <a:t>24</a:t>
            </a:r>
          </a:p>
          <a:p>
            <a:pPr marL="457200" indent="-457200" algn="just">
              <a:lnSpc>
                <a:spcPct val="150000"/>
              </a:lnSpc>
              <a:spcBef>
                <a:spcPts val="0"/>
              </a:spcBef>
              <a:buFontTx/>
              <a:buAutoNum type="arabicParenBoth"/>
            </a:pPr>
            <a:r>
              <a:rPr lang="zh-CN" altLang="en-US" sz="2000" dirty="0">
                <a:latin typeface="Times New Roman" panose="02020603050405020304" pitchFamily="18" charset="0"/>
                <a:cs typeface="Times New Roman" panose="02020603050405020304" pitchFamily="18" charset="0"/>
              </a:rPr>
              <a:t>下一个，堆顶的元素为</a:t>
            </a:r>
            <a:r>
              <a:rPr lang="en-US" altLang="zh-CN" sz="2000" dirty="0">
                <a:latin typeface="Times New Roman" panose="02020603050405020304" pitchFamily="18" charset="0"/>
                <a:cs typeface="Times New Roman" panose="02020603050405020304" pitchFamily="18" charset="0"/>
              </a:rPr>
              <a:t>D</a:t>
            </a:r>
            <a:r>
              <a:rPr lang="zh-CN" altLang="en-US" sz="2000" dirty="0">
                <a:latin typeface="Times New Roman" panose="02020603050405020304" pitchFamily="18" charset="0"/>
                <a:cs typeface="Times New Roman" panose="02020603050405020304" pitchFamily="18" charset="0"/>
              </a:rPr>
              <a:t>，它成为下一个扩展结点，两个儿子</a:t>
            </a:r>
            <a:r>
              <a:rPr lang="en-US" altLang="zh-CN" sz="2000" dirty="0">
                <a:latin typeface="Times New Roman" panose="02020603050405020304" pitchFamily="18" charset="0"/>
                <a:cs typeface="Times New Roman" panose="02020603050405020304" pitchFamily="18" charset="0"/>
              </a:rPr>
              <a:t>H</a:t>
            </a:r>
            <a:r>
              <a:rPr lang="zh-CN" altLang="en-US" sz="2000" dirty="0">
                <a:latin typeface="Times New Roman" panose="02020603050405020304" pitchFamily="18" charset="0"/>
                <a:cs typeface="Times New Roman" panose="02020603050405020304" pitchFamily="18" charset="0"/>
              </a:rPr>
              <a:t>和</a:t>
            </a:r>
            <a:r>
              <a:rPr lang="en-US" altLang="zh-CN" sz="2000" dirty="0">
                <a:latin typeface="Times New Roman" panose="02020603050405020304" pitchFamily="18" charset="0"/>
                <a:cs typeface="Times New Roman" panose="02020603050405020304" pitchFamily="18" charset="0"/>
              </a:rPr>
              <a:t>I</a:t>
            </a:r>
            <a:r>
              <a:rPr lang="zh-CN" altLang="en-US" sz="2000" dirty="0">
                <a:latin typeface="Times New Roman" panose="02020603050405020304" pitchFamily="18" charset="0"/>
                <a:cs typeface="Times New Roman" panose="02020603050405020304" pitchFamily="18" charset="0"/>
              </a:rPr>
              <a:t>，加入到堆中，此时堆中还有元素，</a:t>
            </a:r>
            <a:r>
              <a:rPr lang="en-US" altLang="zh-CN" sz="2000" dirty="0">
                <a:latin typeface="Times New Roman" panose="02020603050405020304" pitchFamily="18" charset="0"/>
                <a:cs typeface="Times New Roman" panose="02020603050405020304" pitchFamily="18" charset="0"/>
              </a:rPr>
              <a:t>C</a:t>
            </a: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H</a:t>
            </a: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I</a:t>
            </a: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J</a:t>
            </a: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K</a:t>
            </a:r>
            <a:r>
              <a:rPr lang="zh-CN" altLang="en-US" sz="2000" dirty="0">
                <a:latin typeface="Times New Roman" panose="02020603050405020304" pitchFamily="18" charset="0"/>
                <a:cs typeface="Times New Roman" panose="02020603050405020304" pitchFamily="18" charset="0"/>
              </a:rPr>
              <a:t>，在这些结点中，</a:t>
            </a:r>
            <a:r>
              <a:rPr lang="en-US" altLang="zh-CN" sz="2000" dirty="0">
                <a:latin typeface="Times New Roman" panose="02020603050405020304" pitchFamily="18" charset="0"/>
                <a:cs typeface="Times New Roman" panose="02020603050405020304" pitchFamily="18" charset="0"/>
              </a:rPr>
              <a:t>H</a:t>
            </a:r>
            <a:r>
              <a:rPr lang="zh-CN" altLang="en-US" sz="2000" dirty="0">
                <a:latin typeface="Times New Roman" panose="02020603050405020304" pitchFamily="18" charset="0"/>
                <a:cs typeface="Times New Roman" panose="02020603050405020304" pitchFamily="18" charset="0"/>
              </a:rPr>
              <a:t>具有最小费用，成为下一个扩展结点，。。。。。</a:t>
            </a:r>
          </a:p>
        </p:txBody>
      </p:sp>
      <p:sp>
        <p:nvSpPr>
          <p:cNvPr id="26" name="椭圆 25"/>
          <p:cNvSpPr/>
          <p:nvPr/>
        </p:nvSpPr>
        <p:spPr>
          <a:xfrm>
            <a:off x="1427674" y="4743992"/>
            <a:ext cx="375138" cy="37513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dirty="0"/>
              <a:t>1</a:t>
            </a:r>
            <a:endParaRPr lang="zh-CN" altLang="en-US" dirty="0"/>
          </a:p>
        </p:txBody>
      </p:sp>
      <p:sp>
        <p:nvSpPr>
          <p:cNvPr id="27" name="椭圆 26"/>
          <p:cNvSpPr/>
          <p:nvPr/>
        </p:nvSpPr>
        <p:spPr>
          <a:xfrm>
            <a:off x="3394125" y="4743992"/>
            <a:ext cx="375138" cy="37513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dirty="0"/>
              <a:t>2</a:t>
            </a:r>
            <a:endParaRPr lang="zh-CN" altLang="en-US" dirty="0"/>
          </a:p>
        </p:txBody>
      </p:sp>
      <p:sp>
        <p:nvSpPr>
          <p:cNvPr id="28" name="椭圆 27"/>
          <p:cNvSpPr/>
          <p:nvPr/>
        </p:nvSpPr>
        <p:spPr>
          <a:xfrm>
            <a:off x="3394125" y="5752177"/>
            <a:ext cx="375138" cy="37513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dirty="0"/>
              <a:t>4</a:t>
            </a:r>
            <a:endParaRPr lang="zh-CN" altLang="en-US" dirty="0"/>
          </a:p>
        </p:txBody>
      </p:sp>
      <p:sp>
        <p:nvSpPr>
          <p:cNvPr id="29" name="椭圆 28"/>
          <p:cNvSpPr/>
          <p:nvPr/>
        </p:nvSpPr>
        <p:spPr>
          <a:xfrm>
            <a:off x="1427674" y="5752177"/>
            <a:ext cx="375138" cy="37513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dirty="0"/>
              <a:t>3</a:t>
            </a:r>
            <a:endParaRPr lang="zh-CN" altLang="en-US" dirty="0"/>
          </a:p>
        </p:txBody>
      </p:sp>
      <p:cxnSp>
        <p:nvCxnSpPr>
          <p:cNvPr id="30" name="直接连接符 29"/>
          <p:cNvCxnSpPr>
            <a:stCxn id="26" idx="6"/>
            <a:endCxn id="27" idx="2"/>
          </p:cNvCxnSpPr>
          <p:nvPr/>
        </p:nvCxnSpPr>
        <p:spPr>
          <a:xfrm>
            <a:off x="1802812" y="4931561"/>
            <a:ext cx="1591313" cy="0"/>
          </a:xfrm>
          <a:prstGeom prst="line">
            <a:avLst/>
          </a:prstGeom>
        </p:spPr>
        <p:style>
          <a:lnRef idx="1">
            <a:schemeClr val="dk1"/>
          </a:lnRef>
          <a:fillRef idx="0">
            <a:schemeClr val="dk1"/>
          </a:fillRef>
          <a:effectRef idx="0">
            <a:schemeClr val="dk1"/>
          </a:effectRef>
          <a:fontRef idx="minor">
            <a:schemeClr val="tx1"/>
          </a:fontRef>
        </p:style>
      </p:cxnSp>
      <p:cxnSp>
        <p:nvCxnSpPr>
          <p:cNvPr id="31" name="直接连接符 30"/>
          <p:cNvCxnSpPr/>
          <p:nvPr/>
        </p:nvCxnSpPr>
        <p:spPr>
          <a:xfrm>
            <a:off x="1802812" y="5939746"/>
            <a:ext cx="1591313" cy="0"/>
          </a:xfrm>
          <a:prstGeom prst="line">
            <a:avLst/>
          </a:prstGeom>
        </p:spPr>
        <p:style>
          <a:lnRef idx="1">
            <a:schemeClr val="dk1"/>
          </a:lnRef>
          <a:fillRef idx="0">
            <a:schemeClr val="dk1"/>
          </a:fillRef>
          <a:effectRef idx="0">
            <a:schemeClr val="dk1"/>
          </a:effectRef>
          <a:fontRef idx="minor">
            <a:schemeClr val="tx1"/>
          </a:fontRef>
        </p:style>
      </p:cxnSp>
      <p:cxnSp>
        <p:nvCxnSpPr>
          <p:cNvPr id="32" name="直接连接符 31"/>
          <p:cNvCxnSpPr>
            <a:stCxn id="27" idx="4"/>
            <a:endCxn id="28" idx="0"/>
          </p:cNvCxnSpPr>
          <p:nvPr/>
        </p:nvCxnSpPr>
        <p:spPr>
          <a:xfrm>
            <a:off x="3581694" y="5119130"/>
            <a:ext cx="0" cy="633047"/>
          </a:xfrm>
          <a:prstGeom prst="line">
            <a:avLst/>
          </a:prstGeom>
        </p:spPr>
        <p:style>
          <a:lnRef idx="1">
            <a:schemeClr val="dk1"/>
          </a:lnRef>
          <a:fillRef idx="0">
            <a:schemeClr val="dk1"/>
          </a:fillRef>
          <a:effectRef idx="0">
            <a:schemeClr val="dk1"/>
          </a:effectRef>
          <a:fontRef idx="minor">
            <a:schemeClr val="tx1"/>
          </a:fontRef>
        </p:style>
      </p:cxnSp>
      <p:cxnSp>
        <p:nvCxnSpPr>
          <p:cNvPr id="33" name="直接连接符 32"/>
          <p:cNvCxnSpPr/>
          <p:nvPr/>
        </p:nvCxnSpPr>
        <p:spPr>
          <a:xfrm>
            <a:off x="1588771" y="5119129"/>
            <a:ext cx="0" cy="633047"/>
          </a:xfrm>
          <a:prstGeom prst="line">
            <a:avLst/>
          </a:prstGeom>
        </p:spPr>
        <p:style>
          <a:lnRef idx="1">
            <a:schemeClr val="dk1"/>
          </a:lnRef>
          <a:fillRef idx="0">
            <a:schemeClr val="dk1"/>
          </a:fillRef>
          <a:effectRef idx="0">
            <a:schemeClr val="dk1"/>
          </a:effectRef>
          <a:fontRef idx="minor">
            <a:schemeClr val="tx1"/>
          </a:fontRef>
        </p:style>
      </p:cxnSp>
      <p:cxnSp>
        <p:nvCxnSpPr>
          <p:cNvPr id="34" name="直接连接符 33"/>
          <p:cNvCxnSpPr>
            <a:stCxn id="26" idx="5"/>
            <a:endCxn id="28" idx="1"/>
          </p:cNvCxnSpPr>
          <p:nvPr/>
        </p:nvCxnSpPr>
        <p:spPr>
          <a:xfrm>
            <a:off x="1747874" y="5064192"/>
            <a:ext cx="1701189" cy="742923"/>
          </a:xfrm>
          <a:prstGeom prst="line">
            <a:avLst/>
          </a:prstGeom>
        </p:spPr>
        <p:style>
          <a:lnRef idx="1">
            <a:schemeClr val="dk1"/>
          </a:lnRef>
          <a:fillRef idx="0">
            <a:schemeClr val="dk1"/>
          </a:fillRef>
          <a:effectRef idx="0">
            <a:schemeClr val="dk1"/>
          </a:effectRef>
          <a:fontRef idx="minor">
            <a:schemeClr val="tx1"/>
          </a:fontRef>
        </p:style>
      </p:cxnSp>
      <p:cxnSp>
        <p:nvCxnSpPr>
          <p:cNvPr id="35" name="直接连接符 34"/>
          <p:cNvCxnSpPr>
            <a:stCxn id="29" idx="7"/>
            <a:endCxn id="27" idx="3"/>
          </p:cNvCxnSpPr>
          <p:nvPr/>
        </p:nvCxnSpPr>
        <p:spPr>
          <a:xfrm flipV="1">
            <a:off x="1747874" y="5064192"/>
            <a:ext cx="1701189" cy="742923"/>
          </a:xfrm>
          <a:prstGeom prst="line">
            <a:avLst/>
          </a:prstGeom>
        </p:spPr>
        <p:style>
          <a:lnRef idx="1">
            <a:schemeClr val="dk1"/>
          </a:lnRef>
          <a:fillRef idx="0">
            <a:schemeClr val="dk1"/>
          </a:fillRef>
          <a:effectRef idx="0">
            <a:schemeClr val="dk1"/>
          </a:effectRef>
          <a:fontRef idx="minor">
            <a:schemeClr val="tx1"/>
          </a:fontRef>
        </p:style>
      </p:cxnSp>
      <p:sp>
        <p:nvSpPr>
          <p:cNvPr id="36" name="文本框 35"/>
          <p:cNvSpPr txBox="1"/>
          <p:nvPr/>
        </p:nvSpPr>
        <p:spPr>
          <a:xfrm>
            <a:off x="2528475" y="4559326"/>
            <a:ext cx="441146" cy="369332"/>
          </a:xfrm>
          <a:prstGeom prst="rect">
            <a:avLst/>
          </a:prstGeom>
          <a:noFill/>
        </p:spPr>
        <p:txBody>
          <a:bodyPr wrap="none" rtlCol="0">
            <a:spAutoFit/>
          </a:bodyPr>
          <a:lstStyle/>
          <a:p>
            <a:r>
              <a:rPr lang="en-US" altLang="zh-CN" dirty="0"/>
              <a:t>30</a:t>
            </a:r>
            <a:endParaRPr lang="zh-CN" altLang="en-US" dirty="0"/>
          </a:p>
        </p:txBody>
      </p:sp>
      <p:sp>
        <p:nvSpPr>
          <p:cNvPr id="37" name="文本框 36"/>
          <p:cNvSpPr txBox="1"/>
          <p:nvPr/>
        </p:nvSpPr>
        <p:spPr>
          <a:xfrm>
            <a:off x="3572548" y="5289228"/>
            <a:ext cx="441146" cy="369332"/>
          </a:xfrm>
          <a:prstGeom prst="rect">
            <a:avLst/>
          </a:prstGeom>
          <a:noFill/>
        </p:spPr>
        <p:txBody>
          <a:bodyPr wrap="none" rtlCol="0">
            <a:spAutoFit/>
          </a:bodyPr>
          <a:lstStyle/>
          <a:p>
            <a:r>
              <a:rPr lang="en-US" altLang="zh-CN" dirty="0"/>
              <a:t>10</a:t>
            </a:r>
            <a:endParaRPr lang="zh-CN" altLang="en-US" dirty="0"/>
          </a:p>
        </p:txBody>
      </p:sp>
      <p:sp>
        <p:nvSpPr>
          <p:cNvPr id="38" name="文本框 37"/>
          <p:cNvSpPr txBox="1"/>
          <p:nvPr/>
        </p:nvSpPr>
        <p:spPr>
          <a:xfrm>
            <a:off x="2660555" y="5029096"/>
            <a:ext cx="312906" cy="369332"/>
          </a:xfrm>
          <a:prstGeom prst="rect">
            <a:avLst/>
          </a:prstGeom>
          <a:noFill/>
        </p:spPr>
        <p:txBody>
          <a:bodyPr wrap="none" rtlCol="0">
            <a:spAutoFit/>
          </a:bodyPr>
          <a:lstStyle/>
          <a:p>
            <a:r>
              <a:rPr lang="en-US" altLang="zh-CN" dirty="0"/>
              <a:t>5</a:t>
            </a:r>
            <a:endParaRPr lang="zh-CN" altLang="en-US" dirty="0"/>
          </a:p>
        </p:txBody>
      </p:sp>
      <p:sp>
        <p:nvSpPr>
          <p:cNvPr id="39" name="文本框 38"/>
          <p:cNvSpPr txBox="1"/>
          <p:nvPr/>
        </p:nvSpPr>
        <p:spPr>
          <a:xfrm>
            <a:off x="3096946" y="5390108"/>
            <a:ext cx="312906" cy="369332"/>
          </a:xfrm>
          <a:prstGeom prst="rect">
            <a:avLst/>
          </a:prstGeom>
          <a:noFill/>
        </p:spPr>
        <p:txBody>
          <a:bodyPr wrap="none" rtlCol="0">
            <a:spAutoFit/>
          </a:bodyPr>
          <a:lstStyle/>
          <a:p>
            <a:r>
              <a:rPr lang="en-US" altLang="zh-CN" dirty="0"/>
              <a:t>4</a:t>
            </a:r>
            <a:endParaRPr lang="zh-CN" altLang="en-US" dirty="0"/>
          </a:p>
        </p:txBody>
      </p:sp>
      <p:sp>
        <p:nvSpPr>
          <p:cNvPr id="40" name="文本框 39"/>
          <p:cNvSpPr txBox="1"/>
          <p:nvPr/>
        </p:nvSpPr>
        <p:spPr>
          <a:xfrm>
            <a:off x="2436142" y="6045924"/>
            <a:ext cx="441146" cy="369332"/>
          </a:xfrm>
          <a:prstGeom prst="rect">
            <a:avLst/>
          </a:prstGeom>
          <a:noFill/>
        </p:spPr>
        <p:txBody>
          <a:bodyPr wrap="none" rtlCol="0">
            <a:spAutoFit/>
          </a:bodyPr>
          <a:lstStyle/>
          <a:p>
            <a:r>
              <a:rPr lang="en-US" altLang="zh-CN" dirty="0"/>
              <a:t>20</a:t>
            </a:r>
            <a:endParaRPr lang="zh-CN" altLang="en-US" dirty="0"/>
          </a:p>
        </p:txBody>
      </p:sp>
      <p:sp>
        <p:nvSpPr>
          <p:cNvPr id="41" name="文本框 40"/>
          <p:cNvSpPr txBox="1"/>
          <p:nvPr/>
        </p:nvSpPr>
        <p:spPr>
          <a:xfrm>
            <a:off x="1147624" y="5250986"/>
            <a:ext cx="374521" cy="369332"/>
          </a:xfrm>
          <a:prstGeom prst="rect">
            <a:avLst/>
          </a:prstGeom>
          <a:noFill/>
        </p:spPr>
        <p:txBody>
          <a:bodyPr wrap="square" rtlCol="0">
            <a:spAutoFit/>
          </a:bodyPr>
          <a:lstStyle/>
          <a:p>
            <a:r>
              <a:rPr lang="en-US" altLang="zh-CN" dirty="0"/>
              <a:t>6</a:t>
            </a:r>
            <a:endParaRPr lang="zh-CN" altLang="en-US" dirty="0"/>
          </a:p>
        </p:txBody>
      </p:sp>
      <p:pic>
        <p:nvPicPr>
          <p:cNvPr id="42" name="Picture 6" descr="t5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59" y="891575"/>
            <a:ext cx="4489205" cy="3382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The salesman problem</a:t>
            </a:r>
          </a:p>
        </p:txBody>
      </p:sp>
      <p:sp>
        <p:nvSpPr>
          <p:cNvPr id="3" name="内容占位符 2"/>
          <p:cNvSpPr>
            <a:spLocks noGrp="1"/>
          </p:cNvSpPr>
          <p:nvPr>
            <p:ph idx="1"/>
          </p:nvPr>
        </p:nvSpPr>
        <p:spPr/>
        <p:txBody>
          <a:bodyPr/>
          <a:lstStyle/>
          <a:p>
            <a:pPr marL="0" indent="0" algn="just">
              <a:lnSpc>
                <a:spcPct val="150000"/>
              </a:lnSpc>
              <a:buNone/>
            </a:pPr>
            <a:r>
              <a:rPr lang="zh-CN" altLang="en-US" dirty="0"/>
              <a:t>可用限界函数在搜索中裁剪子树：</a:t>
            </a:r>
            <a:endParaRPr lang="en-US" altLang="zh-CN" dirty="0"/>
          </a:p>
          <a:p>
            <a:pPr marL="0" indent="0" algn="just">
              <a:lnSpc>
                <a:spcPct val="150000"/>
              </a:lnSpc>
              <a:buNone/>
            </a:pPr>
            <a:r>
              <a:rPr lang="zh-CN" altLang="en-US" dirty="0"/>
              <a:t>（</a:t>
            </a:r>
            <a:r>
              <a:rPr lang="en-US" altLang="zh-CN" dirty="0"/>
              <a:t>1</a:t>
            </a:r>
            <a:r>
              <a:rPr lang="zh-CN" altLang="en-US" dirty="0"/>
              <a:t>）当前剪枝函数，是当前结点扩展后得到的最小费用的下界，如果在当前扩展结点处，这个下界不比当前最优值更小，则剪去以该结点为根的子树。</a:t>
            </a:r>
            <a:endParaRPr lang="en-US" altLang="zh-CN" dirty="0"/>
          </a:p>
          <a:p>
            <a:pPr marL="0" indent="0" algn="just">
              <a:lnSpc>
                <a:spcPct val="150000"/>
              </a:lnSpc>
              <a:buNone/>
            </a:pPr>
            <a:r>
              <a:rPr lang="zh-CN" altLang="en-US" dirty="0"/>
              <a:t>（</a:t>
            </a:r>
            <a:r>
              <a:rPr lang="en-US" altLang="zh-CN" dirty="0"/>
              <a:t>2</a:t>
            </a:r>
            <a:r>
              <a:rPr lang="zh-CN" altLang="en-US" dirty="0"/>
              <a:t>）另一方面，可以每个结点的下界作为优先级，依非减序从活结点优先队列中抽取下一个扩展结点。</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图片 3"/>
          <p:cNvPicPr>
            <a:picLocks noChangeAspect="1"/>
          </p:cNvPicPr>
          <p:nvPr/>
        </p:nvPicPr>
        <p:blipFill>
          <a:blip r:embed="rId2"/>
          <a:stretch>
            <a:fillRect/>
          </a:stretch>
        </p:blipFill>
        <p:spPr>
          <a:xfrm>
            <a:off x="248685" y="1229969"/>
            <a:ext cx="5400000" cy="3785567"/>
          </a:xfrm>
          <a:prstGeom prst="rect">
            <a:avLst/>
          </a:prstGeom>
        </p:spPr>
      </p:pic>
      <p:pic>
        <p:nvPicPr>
          <p:cNvPr id="5" name="图片 4"/>
          <p:cNvPicPr>
            <a:picLocks noChangeAspect="1"/>
          </p:cNvPicPr>
          <p:nvPr/>
        </p:nvPicPr>
        <p:blipFill>
          <a:blip r:embed="rId3"/>
          <a:stretch>
            <a:fillRect/>
          </a:stretch>
        </p:blipFill>
        <p:spPr>
          <a:xfrm>
            <a:off x="6165520" y="975692"/>
            <a:ext cx="5815227" cy="4550465"/>
          </a:xfrm>
          <a:prstGeom prst="rect">
            <a:avLst/>
          </a:prstGeom>
        </p:spPr>
      </p:pic>
      <p:sp>
        <p:nvSpPr>
          <p:cNvPr id="6" name="云形标注 5"/>
          <p:cNvSpPr/>
          <p:nvPr/>
        </p:nvSpPr>
        <p:spPr>
          <a:xfrm>
            <a:off x="7156174" y="5590095"/>
            <a:ext cx="3448878" cy="745435"/>
          </a:xfrm>
          <a:prstGeom prst="cloudCallout">
            <a:avLst>
              <a:gd name="adj1" fmla="val 7739"/>
              <a:gd name="adj2" fmla="val -253168"/>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dirty="0"/>
              <a:t>第</a:t>
            </a:r>
            <a:r>
              <a:rPr lang="en-US" altLang="zh-CN" dirty="0"/>
              <a:t>k</a:t>
            </a:r>
            <a:r>
              <a:rPr lang="zh-CN" altLang="en-US" dirty="0"/>
              <a:t>个城市到第</a:t>
            </a:r>
            <a:r>
              <a:rPr lang="en-US" altLang="zh-CN" dirty="0"/>
              <a:t>k+1</a:t>
            </a:r>
            <a:r>
              <a:rPr lang="zh-CN" altLang="en-US" dirty="0"/>
              <a:t>个城市的最小边长</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图片 3"/>
          <p:cNvPicPr>
            <a:picLocks noChangeAspect="1"/>
          </p:cNvPicPr>
          <p:nvPr/>
        </p:nvPicPr>
        <p:blipFill>
          <a:blip r:embed="rId2"/>
          <a:stretch>
            <a:fillRect/>
          </a:stretch>
        </p:blipFill>
        <p:spPr>
          <a:xfrm>
            <a:off x="132616" y="1097529"/>
            <a:ext cx="6045041" cy="4982897"/>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图片 3"/>
          <p:cNvPicPr>
            <a:picLocks noChangeAspect="1"/>
          </p:cNvPicPr>
          <p:nvPr/>
        </p:nvPicPr>
        <p:blipFill>
          <a:blip r:embed="rId2"/>
          <a:stretch>
            <a:fillRect/>
          </a:stretch>
        </p:blipFill>
        <p:spPr>
          <a:xfrm>
            <a:off x="5616953" y="954158"/>
            <a:ext cx="6516799" cy="5283891"/>
          </a:xfrm>
          <a:prstGeom prst="rect">
            <a:avLst/>
          </a:prstGeom>
        </p:spPr>
      </p:pic>
      <p:pic>
        <p:nvPicPr>
          <p:cNvPr id="5" name="图片 4"/>
          <p:cNvPicPr>
            <a:picLocks noChangeAspect="1"/>
          </p:cNvPicPr>
          <p:nvPr/>
        </p:nvPicPr>
        <p:blipFill>
          <a:blip r:embed="rId3"/>
          <a:stretch>
            <a:fillRect/>
          </a:stretch>
        </p:blipFill>
        <p:spPr>
          <a:xfrm>
            <a:off x="97867" y="954158"/>
            <a:ext cx="5519086" cy="485029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Branch and bound method</a:t>
            </a:r>
          </a:p>
        </p:txBody>
      </p:sp>
      <p:sp>
        <p:nvSpPr>
          <p:cNvPr id="3" name="内容占位符 2"/>
          <p:cNvSpPr>
            <a:spLocks noGrp="1"/>
          </p:cNvSpPr>
          <p:nvPr>
            <p:ph idx="1"/>
          </p:nvPr>
        </p:nvSpPr>
        <p:spPr/>
        <p:txBody>
          <a:bodyPr/>
          <a:lstStyle/>
          <a:p>
            <a:pPr>
              <a:lnSpc>
                <a:spcPct val="130000"/>
              </a:lnSpc>
              <a:buFont typeface="Wingdings" panose="05000000000000000000" pitchFamily="2" charset="2"/>
              <a:buChar char="Ø"/>
            </a:pPr>
            <a:r>
              <a:rPr lang="zh-CN" altLang="en-US" sz="2800" dirty="0">
                <a:sym typeface="Symbol" panose="05050102010706020507" pitchFamily="18" charset="2"/>
              </a:rPr>
              <a:t>Understand the pruning search strategy of branch and bound method.</a:t>
            </a:r>
          </a:p>
          <a:p>
            <a:pPr>
              <a:lnSpc>
                <a:spcPct val="130000"/>
              </a:lnSpc>
              <a:buFont typeface="Wingdings" panose="05000000000000000000" pitchFamily="2" charset="2"/>
              <a:buChar char="Ø"/>
            </a:pPr>
            <a:r>
              <a:rPr lang="zh-CN" altLang="en-US" sz="2800" dirty="0">
                <a:sym typeface="Symbol" panose="05050102010706020507" pitchFamily="18" charset="2"/>
              </a:rPr>
              <a:t>Master the algorithm framework of branch and bound method</a:t>
            </a:r>
            <a:endParaRPr lang="zh-CN" altLang="en-US" sz="2800" dirty="0"/>
          </a:p>
          <a:p>
            <a:pPr marL="0" indent="0">
              <a:lnSpc>
                <a:spcPct val="130000"/>
              </a:lnSpc>
              <a:buNone/>
            </a:pPr>
            <a:r>
              <a:rPr lang="zh-CN" altLang="en-US" sz="2800" dirty="0">
                <a:sym typeface="Symbol" panose="05050102010706020507" pitchFamily="18" charset="2"/>
              </a:rPr>
              <a:t>(1) </a:t>
            </a:r>
            <a:r>
              <a:rPr lang="en-US" altLang="zh-CN" sz="2800" dirty="0">
                <a:sym typeface="Symbol" panose="05050102010706020507" pitchFamily="18" charset="2"/>
              </a:rPr>
              <a:t>Q</a:t>
            </a:r>
            <a:r>
              <a:rPr lang="zh-CN" altLang="en-US" sz="2800" dirty="0">
                <a:sym typeface="Symbol" panose="05050102010706020507" pitchFamily="18" charset="2"/>
              </a:rPr>
              <a:t>ueue type (FIFO) branch and bound method;</a:t>
            </a:r>
          </a:p>
          <a:p>
            <a:pPr marL="0" indent="0">
              <a:lnSpc>
                <a:spcPct val="130000"/>
              </a:lnSpc>
              <a:buNone/>
            </a:pPr>
            <a:r>
              <a:rPr lang="zh-CN" altLang="en-US" sz="2800" dirty="0">
                <a:sym typeface="Symbol" panose="05050102010706020507" pitchFamily="18" charset="2"/>
              </a:rPr>
              <a:t>(2) Priority queue branch and bound method;</a:t>
            </a:r>
          </a:p>
          <a:p>
            <a:pPr>
              <a:lnSpc>
                <a:spcPct val="130000"/>
              </a:lnSpc>
              <a:buFont typeface="Wingdings" panose="05000000000000000000" pitchFamily="2" charset="2"/>
              <a:buChar char="Ø"/>
            </a:pPr>
            <a:r>
              <a:rPr lang="zh-CN" altLang="en-US" sz="2800" dirty="0">
                <a:sym typeface="Symbol" panose="05050102010706020507" pitchFamily="18" charset="2"/>
              </a:rPr>
              <a:t>Learn the design strategy of branch and bound method by applying examples.</a:t>
            </a:r>
          </a:p>
          <a:p>
            <a:pPr marL="0" indent="0">
              <a:lnSpc>
                <a:spcPct val="130000"/>
              </a:lnSpc>
              <a:buNone/>
            </a:pPr>
            <a:r>
              <a:rPr lang="zh-CN" altLang="en-US" sz="2800" dirty="0">
                <a:sym typeface="Symbol" panose="05050102010706020507" pitchFamily="18" charset="2"/>
              </a:rPr>
              <a:t>(1) 0-1 knapsack problem; (2) Traveling salesman problem;</a:t>
            </a:r>
          </a:p>
        </p:txBody>
      </p:sp>
      <p:sp>
        <p:nvSpPr>
          <p:cNvPr id="4" name="文本框 3">
            <a:extLst>
              <a:ext uri="{FF2B5EF4-FFF2-40B4-BE49-F238E27FC236}">
                <a16:creationId xmlns:a16="http://schemas.microsoft.com/office/drawing/2014/main" id="{1ACE9BF7-4251-DDBE-DBA1-F9D9ADA9F202}"/>
              </a:ext>
            </a:extLst>
          </p:cNvPr>
          <p:cNvSpPr txBox="1"/>
          <p:nvPr/>
        </p:nvSpPr>
        <p:spPr>
          <a:xfrm>
            <a:off x="1941168" y="3853098"/>
            <a:ext cx="1782393"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solidFill>
                  <a:srgbClr val="FF0000"/>
                </a:solidFill>
                <a:latin typeface="微软雅黑" panose="020B0503020204020204" pitchFamily="34" charset="-122"/>
                <a:ea typeface="微软雅黑" panose="020B0503020204020204" pitchFamily="34" charset="-122"/>
              </a:rPr>
              <a:t>优先队列</a:t>
            </a:r>
          </a:p>
        </p:txBody>
      </p:sp>
      <p:sp>
        <p:nvSpPr>
          <p:cNvPr id="5" name="文本框 4">
            <a:extLst>
              <a:ext uri="{FF2B5EF4-FFF2-40B4-BE49-F238E27FC236}">
                <a16:creationId xmlns:a16="http://schemas.microsoft.com/office/drawing/2014/main" id="{C5E71F06-3D07-3046-7B3B-66CEDA4CAB2E}"/>
              </a:ext>
            </a:extLst>
          </p:cNvPr>
          <p:cNvSpPr txBox="1"/>
          <p:nvPr/>
        </p:nvSpPr>
        <p:spPr>
          <a:xfrm>
            <a:off x="3656236" y="1363525"/>
            <a:ext cx="1782393"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solidFill>
                  <a:srgbClr val="FF0000"/>
                </a:solidFill>
                <a:latin typeface="微软雅黑" panose="020B0503020204020204" pitchFamily="34" charset="-122"/>
                <a:ea typeface="微软雅黑" panose="020B0503020204020204" pitchFamily="34" charset="-122"/>
              </a:rPr>
              <a:t>剪枝</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marL="0" indent="0">
              <a:lnSpc>
                <a:spcPct val="150000"/>
              </a:lnSpc>
              <a:spcBef>
                <a:spcPts val="0"/>
              </a:spcBef>
              <a:buClr>
                <a:srgbClr val="000099"/>
              </a:buClr>
              <a:buNone/>
            </a:pPr>
            <a:r>
              <a:rPr lang="en-US" altLang="zh-CN" sz="2400" dirty="0"/>
              <a:t>Branch and bound searches the solution tree using:</a:t>
            </a:r>
          </a:p>
          <a:p>
            <a:pPr>
              <a:lnSpc>
                <a:spcPct val="150000"/>
              </a:lnSpc>
              <a:spcBef>
                <a:spcPts val="0"/>
              </a:spcBef>
              <a:buClr>
                <a:srgbClr val="000099"/>
              </a:buClr>
            </a:pPr>
            <a:r>
              <a:rPr lang="en-US" altLang="zh-CN" sz="2400" dirty="0"/>
              <a:t>   breadth-first or </a:t>
            </a:r>
          </a:p>
          <a:p>
            <a:pPr>
              <a:lnSpc>
                <a:spcPct val="150000"/>
              </a:lnSpc>
              <a:spcBef>
                <a:spcPts val="0"/>
              </a:spcBef>
              <a:buClr>
                <a:srgbClr val="000099"/>
              </a:buClr>
            </a:pPr>
            <a:r>
              <a:rPr lang="en-US" altLang="zh-CN" sz="2400" dirty="0"/>
              <a:t>   least-cost (max-benefit) first</a:t>
            </a:r>
          </a:p>
          <a:p>
            <a:pPr marL="0" indent="0">
              <a:lnSpc>
                <a:spcPct val="150000"/>
              </a:lnSpc>
              <a:spcBef>
                <a:spcPts val="0"/>
              </a:spcBef>
              <a:buClr>
                <a:srgbClr val="000099"/>
              </a:buClr>
              <a:buNone/>
            </a:pPr>
            <a:endParaRPr lang="en-US" altLang="zh-CN" sz="2400" dirty="0"/>
          </a:p>
          <a:p>
            <a:pPr marL="0" indent="0">
              <a:lnSpc>
                <a:spcPct val="150000"/>
              </a:lnSpc>
              <a:spcBef>
                <a:spcPts val="0"/>
              </a:spcBef>
              <a:buClr>
                <a:srgbClr val="000099"/>
              </a:buClr>
              <a:buNone/>
            </a:pPr>
            <a:r>
              <a:rPr lang="en-US" altLang="zh-CN" sz="2400" dirty="0"/>
              <a:t>For each node, a </a:t>
            </a:r>
            <a:r>
              <a:rPr lang="en-US" altLang="zh-CN" sz="2400" b="1" dirty="0"/>
              <a:t>bounding function </a:t>
            </a:r>
            <a:r>
              <a:rPr lang="en-US" altLang="zh-CN" sz="2400" dirty="0"/>
              <a:t>estimates its possible value.  </a:t>
            </a:r>
          </a:p>
          <a:p>
            <a:pPr marL="0" indent="0">
              <a:lnSpc>
                <a:spcPct val="150000"/>
              </a:lnSpc>
              <a:spcBef>
                <a:spcPts val="0"/>
              </a:spcBef>
              <a:buClr>
                <a:srgbClr val="000099"/>
              </a:buClr>
              <a:buNone/>
            </a:pPr>
            <a:r>
              <a:rPr lang="en-US" altLang="zh-CN" sz="2400" dirty="0"/>
              <a:t>The node with the </a:t>
            </a:r>
            <a:r>
              <a:rPr lang="en-US" altLang="zh-CN" sz="2400" b="1" dirty="0"/>
              <a:t>extreme value (max or min) </a:t>
            </a:r>
            <a:r>
              <a:rPr lang="en-US" altLang="zh-CN" sz="2400" dirty="0"/>
              <a:t>is chosen next.</a:t>
            </a:r>
          </a:p>
          <a:p>
            <a:pPr marL="0" indent="0">
              <a:lnSpc>
                <a:spcPct val="150000"/>
              </a:lnSpc>
              <a:spcBef>
                <a:spcPts val="0"/>
              </a:spcBef>
              <a:buClr>
                <a:srgbClr val="000099"/>
              </a:buClr>
              <a:buNone/>
            </a:pPr>
            <a:endParaRPr lang="en-US" altLang="zh-CN" sz="2400" dirty="0"/>
          </a:p>
          <a:p>
            <a:pPr marL="0" indent="0">
              <a:lnSpc>
                <a:spcPct val="150000"/>
              </a:lnSpc>
              <a:spcBef>
                <a:spcPts val="0"/>
              </a:spcBef>
              <a:buClr>
                <a:srgbClr val="000099"/>
              </a:buClr>
              <a:buNone/>
            </a:pPr>
            <a:r>
              <a:rPr lang="en-US" altLang="zh-CN" sz="2400" dirty="0"/>
              <a:t>This keeps </a:t>
            </a:r>
            <a:r>
              <a:rPr lang="en-US" altLang="zh-CN" sz="2400" b="1" dirty="0"/>
              <a:t>adjusting the search direction </a:t>
            </a:r>
            <a:r>
              <a:rPr lang="en-US" altLang="zh-CN" sz="2400" dirty="0"/>
              <a:t>to find a solution quickly.</a:t>
            </a:r>
            <a:endParaRPr lang="zh-CN" altLang="en-US" sz="2400" dirty="0"/>
          </a:p>
        </p:txBody>
      </p:sp>
      <p:sp>
        <p:nvSpPr>
          <p:cNvPr id="4" name="文本框 3">
            <a:extLst>
              <a:ext uri="{FF2B5EF4-FFF2-40B4-BE49-F238E27FC236}">
                <a16:creationId xmlns:a16="http://schemas.microsoft.com/office/drawing/2014/main" id="{309607A4-2414-039E-C38E-EA8CE3AE539C}"/>
              </a:ext>
            </a:extLst>
          </p:cNvPr>
          <p:cNvSpPr txBox="1"/>
          <p:nvPr/>
        </p:nvSpPr>
        <p:spPr>
          <a:xfrm>
            <a:off x="6096000" y="3495976"/>
            <a:ext cx="1782393"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solidFill>
                  <a:srgbClr val="FF0000"/>
                </a:solidFill>
                <a:latin typeface="微软雅黑" panose="020B0503020204020204" pitchFamily="34" charset="-122"/>
                <a:ea typeface="微软雅黑" panose="020B0503020204020204" pitchFamily="34" charset="-122"/>
              </a:rPr>
              <a:t>估算</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marL="457200" indent="-457200" algn="just">
              <a:lnSpc>
                <a:spcPct val="200000"/>
              </a:lnSpc>
              <a:spcBef>
                <a:spcPts val="0"/>
              </a:spcBef>
              <a:buClr>
                <a:srgbClr val="000099"/>
              </a:buClr>
              <a:buFont typeface="+mj-lt"/>
              <a:buAutoNum type="arabicPeriod"/>
            </a:pPr>
            <a:r>
              <a:rPr lang="en-US" altLang="zh-CN" sz="2000" dirty="0"/>
              <a:t>Define a reasonable </a:t>
            </a:r>
            <a:r>
              <a:rPr lang="en-US" altLang="zh-CN" sz="2000" dirty="0">
                <a:solidFill>
                  <a:srgbClr val="FF0000"/>
                </a:solidFill>
              </a:rPr>
              <a:t>bounding function </a:t>
            </a:r>
            <a:r>
              <a:rPr lang="en-US" altLang="zh-CN" sz="2000" dirty="0"/>
              <a:t>and set the target’s </a:t>
            </a:r>
            <a:r>
              <a:rPr lang="en-US" altLang="zh-CN" sz="2000" dirty="0">
                <a:solidFill>
                  <a:srgbClr val="0000FF"/>
                </a:solidFill>
              </a:rPr>
              <a:t>bounds [down, up]</a:t>
            </a:r>
            <a:r>
              <a:rPr lang="en-US" altLang="zh-CN" sz="2000" dirty="0"/>
              <a:t>.</a:t>
            </a:r>
          </a:p>
          <a:p>
            <a:pPr marL="457200" indent="-457200" algn="just">
              <a:lnSpc>
                <a:spcPct val="200000"/>
              </a:lnSpc>
              <a:spcBef>
                <a:spcPts val="0"/>
              </a:spcBef>
              <a:buClr>
                <a:srgbClr val="000099"/>
              </a:buClr>
              <a:buFont typeface="+mj-lt"/>
              <a:buAutoNum type="arabicPeriod"/>
            </a:pPr>
            <a:r>
              <a:rPr lang="en-US" altLang="zh-CN" sz="2000" dirty="0"/>
              <a:t>Search the solution tree using </a:t>
            </a:r>
            <a:r>
              <a:rPr lang="en-US" altLang="zh-CN" sz="2000" dirty="0">
                <a:solidFill>
                  <a:srgbClr val="FF0000"/>
                </a:solidFill>
              </a:rPr>
              <a:t>breadth-first</a:t>
            </a:r>
            <a:r>
              <a:rPr lang="en-US" altLang="zh-CN" sz="2000" dirty="0"/>
              <a:t> or </a:t>
            </a:r>
            <a:r>
              <a:rPr lang="en-US" altLang="zh-CN" sz="2000" dirty="0">
                <a:solidFill>
                  <a:srgbClr val="FF0000"/>
                </a:solidFill>
              </a:rPr>
              <a:t>least-cost (max-benefit) first</a:t>
            </a:r>
            <a:r>
              <a:rPr lang="en-US" altLang="zh-CN" sz="2000" dirty="0"/>
              <a:t>.</a:t>
            </a:r>
          </a:p>
          <a:p>
            <a:pPr marL="457200" indent="-457200" algn="just">
              <a:lnSpc>
                <a:spcPct val="200000"/>
              </a:lnSpc>
              <a:spcBef>
                <a:spcPts val="0"/>
              </a:spcBef>
              <a:buClr>
                <a:srgbClr val="000099"/>
              </a:buClr>
              <a:buFont typeface="+mj-lt"/>
              <a:buAutoNum type="arabicPeriod"/>
            </a:pPr>
            <a:r>
              <a:rPr lang="en-US" altLang="zh-CN" sz="2000" dirty="0"/>
              <a:t>At a branch node, expand all child nodes and estimate their possible values.</a:t>
            </a:r>
          </a:p>
          <a:p>
            <a:pPr marL="457200" indent="-457200" algn="just">
              <a:lnSpc>
                <a:spcPct val="200000"/>
              </a:lnSpc>
              <a:spcBef>
                <a:spcPts val="0"/>
              </a:spcBef>
              <a:buClr>
                <a:srgbClr val="000099"/>
              </a:buClr>
              <a:buFont typeface="+mj-lt"/>
              <a:buAutoNum type="arabicPeriod"/>
            </a:pPr>
            <a:r>
              <a:rPr lang="en-US" altLang="zh-CN" sz="2000" dirty="0"/>
              <a:t>If a child’s estimated value is </a:t>
            </a:r>
            <a:r>
              <a:rPr lang="en-US" altLang="zh-CN" sz="2000" dirty="0">
                <a:solidFill>
                  <a:srgbClr val="0000FF"/>
                </a:solidFill>
              </a:rPr>
              <a:t>outside [down, up], discard it</a:t>
            </a:r>
            <a:r>
              <a:rPr lang="en-US" altLang="zh-CN" sz="2000" dirty="0"/>
              <a:t>. Otherwise, </a:t>
            </a:r>
            <a:r>
              <a:rPr lang="en-US" altLang="zh-CN" sz="2000" dirty="0">
                <a:solidFill>
                  <a:srgbClr val="0000FF"/>
                </a:solidFill>
              </a:rPr>
              <a:t>add it to the pending node list</a:t>
            </a:r>
            <a:r>
              <a:rPr lang="en-US" altLang="zh-CN" sz="2000" dirty="0"/>
              <a:t>.</a:t>
            </a:r>
          </a:p>
          <a:p>
            <a:pPr marL="457200" indent="-457200" algn="just">
              <a:lnSpc>
                <a:spcPct val="200000"/>
              </a:lnSpc>
              <a:spcBef>
                <a:spcPts val="0"/>
              </a:spcBef>
              <a:buClr>
                <a:srgbClr val="000099"/>
              </a:buClr>
              <a:buFont typeface="+mj-lt"/>
              <a:buAutoNum type="arabicPeriod"/>
            </a:pPr>
            <a:r>
              <a:rPr lang="en-US" altLang="zh-CN" sz="2000" dirty="0"/>
              <a:t>From the list, </a:t>
            </a:r>
            <a:r>
              <a:rPr lang="en-US" altLang="zh-CN" sz="2000" dirty="0">
                <a:solidFill>
                  <a:srgbClr val="0000FF"/>
                </a:solidFill>
              </a:rPr>
              <a:t>pick</a:t>
            </a:r>
            <a:r>
              <a:rPr lang="en-US" altLang="zh-CN" sz="2000" dirty="0"/>
              <a:t> the node with the </a:t>
            </a:r>
            <a:r>
              <a:rPr lang="en-US" altLang="zh-CN" sz="2000" dirty="0">
                <a:solidFill>
                  <a:srgbClr val="0000FF"/>
                </a:solidFill>
              </a:rPr>
              <a:t>extreme value </a:t>
            </a:r>
            <a:r>
              <a:rPr lang="en-US" altLang="zh-CN" sz="2000" dirty="0"/>
              <a:t>as the </a:t>
            </a:r>
            <a:r>
              <a:rPr lang="en-US" altLang="zh-CN" sz="2000" dirty="0">
                <a:solidFill>
                  <a:srgbClr val="0000FF"/>
                </a:solidFill>
              </a:rPr>
              <a:t>next expansion node</a:t>
            </a:r>
            <a:r>
              <a:rPr lang="en-US" altLang="zh-CN" sz="2000" dirty="0"/>
              <a:t>.</a:t>
            </a:r>
          </a:p>
          <a:p>
            <a:pPr marL="457200" indent="-457200" algn="just">
              <a:lnSpc>
                <a:spcPct val="200000"/>
              </a:lnSpc>
              <a:spcBef>
                <a:spcPts val="0"/>
              </a:spcBef>
              <a:buClr>
                <a:srgbClr val="000099"/>
              </a:buClr>
              <a:buFont typeface="+mj-lt"/>
              <a:buAutoNum type="arabicPeriod"/>
            </a:pPr>
            <a:r>
              <a:rPr lang="en-US" altLang="zh-CN" sz="2000" dirty="0"/>
              <a:t>Repeat until the optimal solution is found.</a:t>
            </a:r>
            <a:endParaRPr lang="zh-CN" altLang="en-US" sz="2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algn="just">
              <a:lnSpc>
                <a:spcPct val="150000"/>
              </a:lnSpc>
              <a:spcBef>
                <a:spcPts val="0"/>
              </a:spcBef>
              <a:buClr>
                <a:srgbClr val="000099"/>
              </a:buClr>
            </a:pPr>
            <a:r>
              <a:rPr lang="zh-CN" altLang="en-US" sz="2400" b="1" dirty="0">
                <a:solidFill>
                  <a:srgbClr val="FF0000"/>
                </a:solidFill>
              </a:rPr>
              <a:t>How to determine the appropriate bound function.</a:t>
            </a:r>
            <a:r>
              <a:rPr lang="zh-CN" altLang="en-US" sz="2400" dirty="0"/>
              <a:t> (Hint: </a:t>
            </a:r>
            <a:r>
              <a:rPr lang="en-US" altLang="zh-CN" sz="2400" dirty="0"/>
              <a:t>easy to compute</a:t>
            </a:r>
            <a:r>
              <a:rPr lang="zh-CN" altLang="en-US" sz="2400" dirty="0"/>
              <a:t>, reduced search space, no loss of solution)</a:t>
            </a:r>
          </a:p>
          <a:p>
            <a:pPr algn="just">
              <a:lnSpc>
                <a:spcPct val="150000"/>
              </a:lnSpc>
              <a:spcBef>
                <a:spcPts val="0"/>
              </a:spcBef>
              <a:buClr>
                <a:srgbClr val="000099"/>
              </a:buClr>
            </a:pPr>
            <a:r>
              <a:rPr lang="zh-CN" altLang="en-US" sz="2400" b="1" dirty="0">
                <a:solidFill>
                  <a:srgbClr val="FF0000"/>
                </a:solidFill>
              </a:rPr>
              <a:t>How to organize the table of nodes to be processed.</a:t>
            </a:r>
            <a:r>
              <a:rPr lang="zh-CN" altLang="en-US" sz="2400" dirty="0"/>
              <a:t> (Hint: </a:t>
            </a:r>
            <a:r>
              <a:rPr lang="en-US" altLang="zh-CN" sz="2400" dirty="0"/>
              <a:t>i</a:t>
            </a:r>
            <a:r>
              <a:rPr lang="zh-CN" altLang="en-US" sz="2400" dirty="0"/>
              <a:t>t can be stored as a queue.)</a:t>
            </a:r>
          </a:p>
          <a:p>
            <a:pPr algn="just">
              <a:lnSpc>
                <a:spcPct val="150000"/>
              </a:lnSpc>
              <a:spcBef>
                <a:spcPts val="0"/>
              </a:spcBef>
              <a:buClr>
                <a:srgbClr val="000099"/>
              </a:buClr>
            </a:pPr>
            <a:r>
              <a:rPr lang="zh-CN" altLang="en-US" sz="2400" b="1" dirty="0">
                <a:solidFill>
                  <a:srgbClr val="FF0000"/>
                </a:solidFill>
              </a:rPr>
              <a:t>How to determine the components of the optimal solution.</a:t>
            </a:r>
            <a:r>
              <a:rPr lang="zh-CN" altLang="en-US" sz="2400" dirty="0"/>
              <a:t> </a:t>
            </a:r>
            <a:r>
              <a:rPr lang="zh-CN" altLang="en-US" sz="2400" dirty="0">
                <a:sym typeface="+mn-ea"/>
              </a:rPr>
              <a:t>(Hint:</a:t>
            </a:r>
            <a:r>
              <a:rPr lang="en-US" altLang="zh-CN" sz="2400" dirty="0">
                <a:sym typeface="+mn-ea"/>
              </a:rPr>
              <a:t> </a:t>
            </a:r>
            <a:r>
              <a:rPr lang="en-US" altLang="zh-CN" sz="2400" dirty="0"/>
              <a:t>process nodes in the solution tree in a </a:t>
            </a:r>
            <a:r>
              <a:rPr lang="en-US" altLang="zh-CN" sz="2400" b="1" dirty="0">
                <a:solidFill>
                  <a:srgbClr val="0066FF"/>
                </a:solidFill>
              </a:rPr>
              <a:t>non-linear order</a:t>
            </a:r>
            <a:r>
              <a:rPr lang="zh-CN" altLang="en-US" sz="2400" dirty="0"/>
              <a:t>, </a:t>
            </a:r>
            <a:r>
              <a:rPr lang="en-US" altLang="zh-CN" sz="2400" dirty="0"/>
              <a:t>must store </a:t>
            </a:r>
            <a:r>
              <a:rPr lang="en-US" altLang="zh-CN" sz="2400" b="1" dirty="0">
                <a:solidFill>
                  <a:srgbClr val="0066FF"/>
                </a:solidFill>
              </a:rPr>
              <a:t>path information </a:t>
            </a:r>
            <a:r>
              <a:rPr lang="en-US" altLang="zh-CN" sz="2400" dirty="0"/>
              <a:t>during the search</a:t>
            </a:r>
            <a:r>
              <a:rPr lang="zh-CN" altLang="en-US" sz="2400" dirty="0"/>
              <a:t>.</a:t>
            </a:r>
            <a:r>
              <a:rPr lang="en-US" altLang="zh-CN" sz="2400" dirty="0"/>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marL="0" indent="0" algn="just">
              <a:lnSpc>
                <a:spcPct val="120000"/>
              </a:lnSpc>
              <a:spcBef>
                <a:spcPct val="50000"/>
              </a:spcBef>
              <a:buNone/>
            </a:pPr>
            <a:r>
              <a:rPr lang="en-US" altLang="zh-CN" sz="2000" b="1" dirty="0">
                <a:solidFill>
                  <a:srgbClr val="0000FF"/>
                </a:solidFill>
              </a:rPr>
              <a:t>Branch and bound </a:t>
            </a:r>
            <a:r>
              <a:rPr lang="en-US" altLang="zh-CN" sz="2000" dirty="0"/>
              <a:t>and </a:t>
            </a:r>
            <a:r>
              <a:rPr lang="en-US" altLang="zh-CN" sz="2000" b="1" dirty="0">
                <a:solidFill>
                  <a:srgbClr val="0000FF"/>
                </a:solidFill>
              </a:rPr>
              <a:t>backtracking</a:t>
            </a:r>
            <a:r>
              <a:rPr lang="en-US" altLang="zh-CN" sz="2000" dirty="0"/>
              <a:t> are both </a:t>
            </a:r>
            <a:r>
              <a:rPr lang="en-US" altLang="zh-CN" sz="2000" b="1" dirty="0">
                <a:solidFill>
                  <a:srgbClr val="FF0000"/>
                </a:solidFill>
              </a:rPr>
              <a:t>brute-force exhaustive methods</a:t>
            </a:r>
            <a:r>
              <a:rPr lang="en-US" altLang="zh-CN" sz="2000" dirty="0"/>
              <a:t>. In the worst case, their time complexity is </a:t>
            </a:r>
            <a:r>
              <a:rPr lang="en-US" altLang="zh-CN" sz="2000" b="1" dirty="0">
                <a:solidFill>
                  <a:srgbClr val="FF0000"/>
                </a:solidFill>
              </a:rPr>
              <a:t>exponential</a:t>
            </a:r>
            <a:r>
              <a:rPr lang="en-US" altLang="zh-CN" sz="2000" dirty="0"/>
              <a:t> (since they may traverse an exponential-sized solution tree).</a:t>
            </a:r>
          </a:p>
          <a:p>
            <a:pPr marL="0" indent="0" algn="just">
              <a:lnSpc>
                <a:spcPct val="120000"/>
              </a:lnSpc>
              <a:spcBef>
                <a:spcPct val="50000"/>
              </a:spcBef>
              <a:buNone/>
            </a:pPr>
            <a:r>
              <a:rPr lang="en-US" altLang="zh-CN" sz="2000" dirty="0"/>
              <a:t>However, unlike </a:t>
            </a:r>
            <a:r>
              <a:rPr lang="en-US" altLang="zh-CN" sz="2000" dirty="0">
                <a:solidFill>
                  <a:srgbClr val="0000FF"/>
                </a:solidFill>
              </a:rPr>
              <a:t>backtracking</a:t>
            </a:r>
            <a:r>
              <a:rPr lang="en-US" altLang="zh-CN" sz="2000" dirty="0"/>
              <a:t>, </a:t>
            </a:r>
            <a:r>
              <a:rPr lang="en-US" altLang="zh-CN" sz="2000" dirty="0">
                <a:solidFill>
                  <a:srgbClr val="0000FF"/>
                </a:solidFill>
              </a:rPr>
              <a:t>branch and bound</a:t>
            </a:r>
            <a:r>
              <a:rPr lang="en-US" altLang="zh-CN" sz="2000" dirty="0"/>
              <a:t>:</a:t>
            </a:r>
          </a:p>
          <a:p>
            <a:pPr algn="just">
              <a:lnSpc>
                <a:spcPct val="120000"/>
              </a:lnSpc>
              <a:spcBef>
                <a:spcPct val="50000"/>
              </a:spcBef>
            </a:pPr>
            <a:r>
              <a:rPr lang="en-US" altLang="zh-CN" sz="2000" dirty="0"/>
              <a:t>Expands upper-level nodes first.</a:t>
            </a:r>
          </a:p>
          <a:p>
            <a:pPr algn="just">
              <a:lnSpc>
                <a:spcPct val="120000"/>
              </a:lnSpc>
              <a:spcBef>
                <a:spcPct val="50000"/>
              </a:spcBef>
            </a:pPr>
            <a:r>
              <a:rPr lang="en-US" altLang="zh-CN" sz="2000" dirty="0"/>
              <a:t>Uses a bounding function to enable </a:t>
            </a:r>
            <a:r>
              <a:rPr lang="en-US" altLang="zh-CN" sz="2000" b="1" dirty="0">
                <a:solidFill>
                  <a:srgbClr val="FF0000"/>
                </a:solidFill>
              </a:rPr>
              <a:t>large-scale pruning</a:t>
            </a:r>
            <a:r>
              <a:rPr lang="en-US" altLang="zh-CN" sz="2000" dirty="0"/>
              <a:t>.</a:t>
            </a:r>
          </a:p>
          <a:p>
            <a:pPr algn="just">
              <a:lnSpc>
                <a:spcPct val="120000"/>
              </a:lnSpc>
              <a:spcBef>
                <a:spcPct val="50000"/>
              </a:spcBef>
            </a:pPr>
            <a:r>
              <a:rPr lang="en-US" altLang="zh-CN" sz="2000" dirty="0"/>
              <a:t>Continuously </a:t>
            </a:r>
            <a:r>
              <a:rPr lang="en-US" altLang="zh-CN" sz="2000" b="1" dirty="0">
                <a:solidFill>
                  <a:srgbClr val="FF0000"/>
                </a:solidFill>
              </a:rPr>
              <a:t>adjusts the search direction </a:t>
            </a:r>
            <a:r>
              <a:rPr lang="en-US" altLang="zh-CN" sz="2000" dirty="0"/>
              <a:t>to prioritize the most promising subtree.</a:t>
            </a:r>
          </a:p>
          <a:p>
            <a:pPr marL="0" indent="0" algn="just">
              <a:lnSpc>
                <a:spcPct val="120000"/>
              </a:lnSpc>
              <a:spcBef>
                <a:spcPct val="50000"/>
              </a:spcBef>
              <a:buNone/>
            </a:pPr>
            <a:endParaRPr lang="en-US" altLang="zh-CN" sz="2000" dirty="0"/>
          </a:p>
          <a:p>
            <a:pPr marL="0" indent="0" algn="just">
              <a:lnSpc>
                <a:spcPct val="120000"/>
              </a:lnSpc>
              <a:spcBef>
                <a:spcPct val="50000"/>
              </a:spcBef>
              <a:buNone/>
            </a:pPr>
            <a:r>
              <a:rPr lang="en-US" altLang="zh-CN" sz="2000" dirty="0"/>
              <a:t>Therefore, with a good node expansion order and a well-designed bounding function, branch and bound can find a solution quickly in practice.</a:t>
            </a:r>
            <a:endParaRPr lang="zh-CN" altLang="en-US" sz="2000" dirty="0"/>
          </a:p>
        </p:txBody>
      </p:sp>
      <p:sp>
        <p:nvSpPr>
          <p:cNvPr id="4" name="文本框 3">
            <a:extLst>
              <a:ext uri="{FF2B5EF4-FFF2-40B4-BE49-F238E27FC236}">
                <a16:creationId xmlns:a16="http://schemas.microsoft.com/office/drawing/2014/main" id="{8D2269B1-ED97-2B18-50FB-2CC30BE16CFF}"/>
              </a:ext>
            </a:extLst>
          </p:cNvPr>
          <p:cNvSpPr txBox="1"/>
          <p:nvPr/>
        </p:nvSpPr>
        <p:spPr>
          <a:xfrm>
            <a:off x="4584099" y="1560145"/>
            <a:ext cx="1782393"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solidFill>
                  <a:srgbClr val="FF0000"/>
                </a:solidFill>
                <a:latin typeface="微软雅黑" panose="020B0503020204020204" pitchFamily="34" charset="-122"/>
                <a:ea typeface="微软雅黑" panose="020B0503020204020204" pitchFamily="34" charset="-122"/>
              </a:rPr>
              <a:t>指数级的</a:t>
            </a:r>
          </a:p>
        </p:txBody>
      </p:sp>
      <p:sp>
        <p:nvSpPr>
          <p:cNvPr id="5" name="文本框 4">
            <a:extLst>
              <a:ext uri="{FF2B5EF4-FFF2-40B4-BE49-F238E27FC236}">
                <a16:creationId xmlns:a16="http://schemas.microsoft.com/office/drawing/2014/main" id="{E107340C-1ECD-D1DA-0694-6C3273F09B57}"/>
              </a:ext>
            </a:extLst>
          </p:cNvPr>
          <p:cNvSpPr txBox="1"/>
          <p:nvPr/>
        </p:nvSpPr>
        <p:spPr>
          <a:xfrm>
            <a:off x="8361528" y="1537523"/>
            <a:ext cx="1782393"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solidFill>
                  <a:srgbClr val="FF0000"/>
                </a:solidFill>
                <a:latin typeface="微软雅黑" panose="020B0503020204020204" pitchFamily="34" charset="-122"/>
                <a:ea typeface="微软雅黑" panose="020B0503020204020204" pitchFamily="34" charset="-122"/>
              </a:rPr>
              <a:t>遍历</a:t>
            </a:r>
          </a:p>
        </p:txBody>
      </p:sp>
      <p:sp>
        <p:nvSpPr>
          <p:cNvPr id="7" name="文本框 6">
            <a:extLst>
              <a:ext uri="{FF2B5EF4-FFF2-40B4-BE49-F238E27FC236}">
                <a16:creationId xmlns:a16="http://schemas.microsoft.com/office/drawing/2014/main" id="{B5F95F58-0974-AA6A-33FF-B369C4412DDE}"/>
              </a:ext>
            </a:extLst>
          </p:cNvPr>
          <p:cNvSpPr txBox="1"/>
          <p:nvPr/>
        </p:nvSpPr>
        <p:spPr>
          <a:xfrm>
            <a:off x="6468850" y="3948627"/>
            <a:ext cx="1782393"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solidFill>
                  <a:srgbClr val="FF0000"/>
                </a:solidFill>
                <a:latin typeface="微软雅黑" panose="020B0503020204020204" pitchFamily="34" charset="-122"/>
                <a:ea typeface="微软雅黑" panose="020B0503020204020204" pitchFamily="34" charset="-122"/>
              </a:rPr>
              <a:t>优先处理</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marL="0" indent="0" algn="just">
              <a:lnSpc>
                <a:spcPct val="150000"/>
              </a:lnSpc>
              <a:spcBef>
                <a:spcPts val="0"/>
              </a:spcBef>
              <a:buNone/>
            </a:pPr>
            <a:r>
              <a:rPr lang="en-US" altLang="zh-CN" sz="1800" b="1" dirty="0">
                <a:solidFill>
                  <a:srgbClr val="0000FF"/>
                </a:solidFill>
              </a:rPr>
              <a:t>Branch and bound</a:t>
            </a:r>
            <a:r>
              <a:rPr lang="en-US" altLang="zh-CN" sz="1800" dirty="0"/>
              <a:t>'s</a:t>
            </a:r>
            <a:r>
              <a:rPr lang="en-US" altLang="zh-CN" sz="1800" dirty="0">
                <a:solidFill>
                  <a:srgbClr val="0000FF"/>
                </a:solidFill>
              </a:rPr>
              <a:t> </a:t>
            </a:r>
            <a:r>
              <a:rPr lang="en-US" altLang="zh-CN" sz="1800" dirty="0"/>
              <a:t>higher efficiency comes at a </a:t>
            </a:r>
            <a:r>
              <a:rPr lang="en-US" altLang="zh-CN" sz="1800" b="1" dirty="0">
                <a:solidFill>
                  <a:srgbClr val="FF0000"/>
                </a:solidFill>
              </a:rPr>
              <a:t>cost</a:t>
            </a:r>
            <a:r>
              <a:rPr lang="en-US" altLang="zh-CN" sz="1800" dirty="0"/>
              <a:t>, making algorithm design more complex:</a:t>
            </a:r>
          </a:p>
          <a:p>
            <a:pPr marL="0" indent="0" algn="just">
              <a:lnSpc>
                <a:spcPct val="150000"/>
              </a:lnSpc>
              <a:spcBef>
                <a:spcPts val="0"/>
              </a:spcBef>
              <a:buNone/>
            </a:pPr>
            <a:endParaRPr lang="en-US" altLang="zh-CN" sz="1800" dirty="0"/>
          </a:p>
          <a:p>
            <a:pPr marL="342900" indent="-342900" algn="just">
              <a:lnSpc>
                <a:spcPct val="150000"/>
              </a:lnSpc>
              <a:spcBef>
                <a:spcPts val="0"/>
              </a:spcBef>
              <a:buFont typeface="+mj-lt"/>
              <a:buAutoNum type="arabicPeriod"/>
            </a:pPr>
            <a:r>
              <a:rPr lang="en-US" altLang="zh-CN" sz="1800" dirty="0"/>
              <a:t>Better bounding functions take more time to compute. Finding a good one often requires extensive experimentation for each problem instance.</a:t>
            </a:r>
          </a:p>
          <a:p>
            <a:pPr marL="342900" indent="-342900" algn="just">
              <a:lnSpc>
                <a:spcPct val="150000"/>
              </a:lnSpc>
              <a:spcBef>
                <a:spcPts val="0"/>
              </a:spcBef>
              <a:buFont typeface="+mj-lt"/>
              <a:buAutoNum type="arabicPeriod"/>
            </a:pPr>
            <a:endParaRPr lang="en-US" altLang="zh-CN" sz="1800" dirty="0"/>
          </a:p>
          <a:p>
            <a:pPr marL="342900" indent="-342900" algn="just">
              <a:lnSpc>
                <a:spcPct val="150000"/>
              </a:lnSpc>
              <a:spcBef>
                <a:spcPts val="0"/>
              </a:spcBef>
              <a:buFont typeface="+mj-lt"/>
              <a:buAutoNum type="arabicPeriod"/>
            </a:pPr>
            <a:r>
              <a:rPr lang="en-US" altLang="zh-CN" sz="1800" dirty="0"/>
              <a:t>Jumping node processing means that when an optimal leaf is found, we must reconstruct the solution path. This requires storing the path from root to node for each expanded node, or building a search tree — making design more complex.</a:t>
            </a:r>
          </a:p>
          <a:p>
            <a:pPr marL="342900" indent="-342900" algn="just">
              <a:lnSpc>
                <a:spcPct val="150000"/>
              </a:lnSpc>
              <a:spcBef>
                <a:spcPts val="0"/>
              </a:spcBef>
              <a:buFont typeface="+mj-lt"/>
              <a:buAutoNum type="arabicPeriod"/>
            </a:pPr>
            <a:endParaRPr lang="en-US" altLang="zh-CN" sz="1800" dirty="0"/>
          </a:p>
          <a:p>
            <a:pPr marL="342900" indent="-342900" algn="just">
              <a:lnSpc>
                <a:spcPct val="150000"/>
              </a:lnSpc>
              <a:spcBef>
                <a:spcPts val="0"/>
              </a:spcBef>
              <a:buFont typeface="+mj-lt"/>
              <a:buAutoNum type="arabicPeriod"/>
            </a:pPr>
            <a:r>
              <a:rPr lang="en-US" altLang="zh-CN" sz="1800" dirty="0"/>
              <a:t>Managing the pending node list (e.g., quickly finding extreme values) requires large storage. </a:t>
            </a:r>
          </a:p>
          <a:p>
            <a:pPr marL="342900" indent="-342900" algn="just">
              <a:lnSpc>
                <a:spcPct val="150000"/>
              </a:lnSpc>
              <a:spcBef>
                <a:spcPts val="0"/>
              </a:spcBef>
              <a:buFont typeface="+mj-lt"/>
              <a:buAutoNum type="arabicPeriod"/>
            </a:pPr>
            <a:endParaRPr lang="en-US" altLang="zh-CN" sz="1800" dirty="0"/>
          </a:p>
          <a:p>
            <a:pPr marL="0" indent="0" algn="just">
              <a:lnSpc>
                <a:spcPct val="150000"/>
              </a:lnSpc>
              <a:spcBef>
                <a:spcPts val="0"/>
              </a:spcBef>
              <a:buNone/>
            </a:pPr>
            <a:r>
              <a:rPr lang="en-US" altLang="zh-CN" sz="1800" dirty="0"/>
              <a:t>In the </a:t>
            </a:r>
            <a:r>
              <a:rPr lang="en-US" altLang="zh-CN" sz="1800" b="1" dirty="0">
                <a:solidFill>
                  <a:srgbClr val="0000FF"/>
                </a:solidFill>
              </a:rPr>
              <a:t>worst case</a:t>
            </a:r>
            <a:r>
              <a:rPr lang="en-US" altLang="zh-CN" sz="1800" dirty="0"/>
              <a:t>, space complexity is </a:t>
            </a:r>
            <a:r>
              <a:rPr lang="en-US" altLang="zh-CN" sz="1800" b="1" dirty="0">
                <a:solidFill>
                  <a:srgbClr val="FF0000"/>
                </a:solidFill>
              </a:rPr>
              <a:t>exponential</a:t>
            </a:r>
            <a:r>
              <a:rPr lang="en-US" altLang="zh-CN" sz="1800" dirty="0"/>
              <a:t>.</a:t>
            </a:r>
            <a:endParaRPr lang="zh-CN" altLang="en-US" sz="1800" dirty="0"/>
          </a:p>
        </p:txBody>
      </p:sp>
      <p:sp>
        <p:nvSpPr>
          <p:cNvPr id="4" name="文本框 3">
            <a:extLst>
              <a:ext uri="{FF2B5EF4-FFF2-40B4-BE49-F238E27FC236}">
                <a16:creationId xmlns:a16="http://schemas.microsoft.com/office/drawing/2014/main" id="{F053A39E-6D3D-2ACE-FC79-E1B5C5C4AA10}"/>
              </a:ext>
            </a:extLst>
          </p:cNvPr>
          <p:cNvSpPr txBox="1"/>
          <p:nvPr/>
        </p:nvSpPr>
        <p:spPr>
          <a:xfrm>
            <a:off x="10841597" y="2008153"/>
            <a:ext cx="1782393"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solidFill>
                  <a:srgbClr val="FF0000"/>
                </a:solidFill>
                <a:latin typeface="微软雅黑" panose="020B0503020204020204" pitchFamily="34" charset="-122"/>
                <a:ea typeface="微软雅黑" panose="020B0503020204020204" pitchFamily="34" charset="-122"/>
              </a:rPr>
              <a:t>大量的</a:t>
            </a:r>
          </a:p>
        </p:txBody>
      </p:sp>
      <p:sp>
        <p:nvSpPr>
          <p:cNvPr id="5" name="文本框 4">
            <a:extLst>
              <a:ext uri="{FF2B5EF4-FFF2-40B4-BE49-F238E27FC236}">
                <a16:creationId xmlns:a16="http://schemas.microsoft.com/office/drawing/2014/main" id="{EA194A8F-96B2-653C-6840-4839C5A95C6C}"/>
              </a:ext>
            </a:extLst>
          </p:cNvPr>
          <p:cNvSpPr txBox="1"/>
          <p:nvPr/>
        </p:nvSpPr>
        <p:spPr>
          <a:xfrm>
            <a:off x="4948039" y="5781759"/>
            <a:ext cx="1782393"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solidFill>
                  <a:srgbClr val="FF0000"/>
                </a:solidFill>
                <a:latin typeface="微软雅黑" panose="020B0503020204020204" pitchFamily="34" charset="-122"/>
                <a:ea typeface="微软雅黑" panose="020B0503020204020204" pitchFamily="34" charset="-122"/>
              </a:rPr>
              <a:t>指数级的</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39925" y="0"/>
            <a:ext cx="10696575" cy="470535"/>
          </a:xfrm>
        </p:spPr>
        <p:txBody>
          <a:bodyPr/>
          <a:lstStyle/>
          <a:p>
            <a:r>
              <a:rPr dirty="0"/>
              <a:t>Concepts related to combinatorial optimization problems</a:t>
            </a:r>
          </a:p>
        </p:txBody>
      </p:sp>
      <p:sp>
        <p:nvSpPr>
          <p:cNvPr id="3" name="内容占位符 2"/>
          <p:cNvSpPr>
            <a:spLocks noGrp="1"/>
          </p:cNvSpPr>
          <p:nvPr>
            <p:ph idx="1"/>
          </p:nvPr>
        </p:nvSpPr>
        <p:spPr/>
        <p:txBody>
          <a:bodyPr/>
          <a:lstStyle/>
          <a:p>
            <a:pPr>
              <a:lnSpc>
                <a:spcPct val="150000"/>
              </a:lnSpc>
            </a:pPr>
            <a:r>
              <a:rPr lang="zh-CN" altLang="en-US" dirty="0"/>
              <a:t>Objective function (maximization or minimization)</a:t>
            </a:r>
          </a:p>
          <a:p>
            <a:pPr>
              <a:lnSpc>
                <a:spcPct val="150000"/>
              </a:lnSpc>
            </a:pPr>
            <a:r>
              <a:rPr lang="zh-CN" altLang="en-US" dirty="0"/>
              <a:t>Constraints (conditions satisfied by the solution)</a:t>
            </a:r>
          </a:p>
          <a:p>
            <a:pPr>
              <a:lnSpc>
                <a:spcPct val="150000"/>
              </a:lnSpc>
            </a:pPr>
            <a:r>
              <a:rPr lang="zh-CN" altLang="en-US" dirty="0"/>
              <a:t>Feasible solution: the solution whose search space satisfies the constraints</a:t>
            </a:r>
          </a:p>
          <a:p>
            <a:pPr>
              <a:lnSpc>
                <a:spcPct val="150000"/>
              </a:lnSpc>
            </a:pPr>
            <a:r>
              <a:rPr lang="zh-CN" altLang="en-US" dirty="0"/>
              <a:t>Optimal solution: A feasible solution that maximizes (or minimizes) the objective function</a:t>
            </a:r>
          </a:p>
        </p:txBody>
      </p:sp>
      <p:sp>
        <p:nvSpPr>
          <p:cNvPr id="4" name="文本框 3">
            <a:extLst>
              <a:ext uri="{FF2B5EF4-FFF2-40B4-BE49-F238E27FC236}">
                <a16:creationId xmlns:a16="http://schemas.microsoft.com/office/drawing/2014/main" id="{1ACE9BF7-4251-DDBE-DBA1-F9D9ADA9F202}"/>
              </a:ext>
            </a:extLst>
          </p:cNvPr>
          <p:cNvSpPr txBox="1"/>
          <p:nvPr/>
        </p:nvSpPr>
        <p:spPr>
          <a:xfrm>
            <a:off x="1165066" y="2227575"/>
            <a:ext cx="1782393"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solidFill>
                  <a:srgbClr val="FF0000"/>
                </a:solidFill>
                <a:latin typeface="微软雅黑" panose="020B0503020204020204" pitchFamily="34" charset="-122"/>
                <a:ea typeface="微软雅黑" panose="020B0503020204020204" pitchFamily="34" charset="-122"/>
              </a:rPr>
              <a:t>约束条件</a:t>
            </a:r>
          </a:p>
        </p:txBody>
      </p:sp>
      <p:sp>
        <p:nvSpPr>
          <p:cNvPr id="5" name="文本框 3">
            <a:extLst>
              <a:ext uri="{FF2B5EF4-FFF2-40B4-BE49-F238E27FC236}">
                <a16:creationId xmlns:a16="http://schemas.microsoft.com/office/drawing/2014/main" id="{1ACE9BF7-4251-DDBE-DBA1-F9D9ADA9F202}"/>
              </a:ext>
            </a:extLst>
          </p:cNvPr>
          <p:cNvSpPr txBox="1"/>
          <p:nvPr/>
        </p:nvSpPr>
        <p:spPr>
          <a:xfrm>
            <a:off x="1872017" y="3017947"/>
            <a:ext cx="1782393"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solidFill>
                  <a:srgbClr val="FF0000"/>
                </a:solidFill>
                <a:latin typeface="微软雅黑" panose="020B0503020204020204" pitchFamily="34" charset="-122"/>
                <a:ea typeface="微软雅黑" panose="020B0503020204020204" pitchFamily="34" charset="-122"/>
              </a:rPr>
              <a:t>可行解</a:t>
            </a:r>
          </a:p>
        </p:txBody>
      </p:sp>
      <p:sp>
        <p:nvSpPr>
          <p:cNvPr id="6" name="文本框 3">
            <a:extLst>
              <a:ext uri="{FF2B5EF4-FFF2-40B4-BE49-F238E27FC236}">
                <a16:creationId xmlns:a16="http://schemas.microsoft.com/office/drawing/2014/main" id="{1ACE9BF7-4251-DDBE-DBA1-F9D9ADA9F202}"/>
              </a:ext>
            </a:extLst>
          </p:cNvPr>
          <p:cNvSpPr txBox="1"/>
          <p:nvPr/>
        </p:nvSpPr>
        <p:spPr>
          <a:xfrm>
            <a:off x="1676856" y="4497775"/>
            <a:ext cx="1782393"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solidFill>
                  <a:srgbClr val="FF0000"/>
                </a:solidFill>
                <a:latin typeface="微软雅黑" panose="020B0503020204020204" pitchFamily="34" charset="-122"/>
                <a:ea typeface="微软雅黑" panose="020B0503020204020204" pitchFamily="34" charset="-122"/>
              </a:rPr>
              <a:t>最优解</a:t>
            </a:r>
          </a:p>
        </p:txBody>
      </p:sp>
      <p:sp>
        <p:nvSpPr>
          <p:cNvPr id="7" name="文本框 6">
            <a:extLst>
              <a:ext uri="{FF2B5EF4-FFF2-40B4-BE49-F238E27FC236}">
                <a16:creationId xmlns:a16="http://schemas.microsoft.com/office/drawing/2014/main" id="{48F05D5F-5ECE-8CB9-8F2F-7F73D5DFEE44}"/>
              </a:ext>
            </a:extLst>
          </p:cNvPr>
          <p:cNvSpPr txBox="1"/>
          <p:nvPr/>
        </p:nvSpPr>
        <p:spPr>
          <a:xfrm>
            <a:off x="2056262" y="1463057"/>
            <a:ext cx="1782393"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solidFill>
                  <a:srgbClr val="FF0000"/>
                </a:solidFill>
                <a:latin typeface="微软雅黑" panose="020B0503020204020204" pitchFamily="34" charset="-122"/>
                <a:ea typeface="微软雅黑" panose="020B0503020204020204" pitchFamily="34" charset="-122"/>
              </a:rPr>
              <a:t>目标函数</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200" dirty="0"/>
              <a:t>The basic idea of branch and bound method</a:t>
            </a:r>
          </a:p>
        </p:txBody>
      </p:sp>
      <p:sp>
        <p:nvSpPr>
          <p:cNvPr id="3" name="内容占位符 2"/>
          <p:cNvSpPr>
            <a:spLocks noGrp="1"/>
          </p:cNvSpPr>
          <p:nvPr>
            <p:ph idx="1"/>
          </p:nvPr>
        </p:nvSpPr>
        <p:spPr/>
        <p:txBody>
          <a:bodyPr/>
          <a:lstStyle/>
          <a:p>
            <a:pPr marL="0" indent="0" algn="just">
              <a:lnSpc>
                <a:spcPct val="150000"/>
              </a:lnSpc>
              <a:buNone/>
            </a:pPr>
            <a:r>
              <a:rPr lang="zh-CN" altLang="en-US" sz="2200" dirty="0"/>
              <a:t>(</a:t>
            </a:r>
            <a:r>
              <a:rPr lang="en-US" altLang="zh-CN" sz="2200" dirty="0"/>
              <a:t>1</a:t>
            </a:r>
            <a:r>
              <a:rPr lang="zh-CN" altLang="en-US" sz="2200" dirty="0"/>
              <a:t>) </a:t>
            </a:r>
            <a:r>
              <a:rPr lang="en-US" altLang="zh-CN" sz="2200" dirty="0">
                <a:solidFill>
                  <a:srgbClr val="FF0000"/>
                </a:solidFill>
              </a:rPr>
              <a:t>Goal</a:t>
            </a:r>
            <a:r>
              <a:rPr lang="zh-CN" altLang="en-US" sz="2200" dirty="0">
                <a:solidFill>
                  <a:srgbClr val="FF0000"/>
                </a:solidFill>
              </a:rPr>
              <a:t>:</a:t>
            </a:r>
            <a:r>
              <a:rPr lang="zh-CN" altLang="en-US" sz="2200" dirty="0"/>
              <a:t> </a:t>
            </a:r>
            <a:endParaRPr lang="en-US" altLang="zh-CN" sz="2200" dirty="0"/>
          </a:p>
          <a:p>
            <a:pPr algn="just">
              <a:lnSpc>
                <a:spcPct val="150000"/>
              </a:lnSpc>
            </a:pPr>
            <a:r>
              <a:rPr lang="en-US" altLang="zh-CN" sz="2200" dirty="0">
                <a:solidFill>
                  <a:srgbClr val="0000FF"/>
                </a:solidFill>
              </a:rPr>
              <a:t>Backtracking: </a:t>
            </a:r>
            <a:r>
              <a:rPr lang="en-US" altLang="zh-CN" sz="2200" dirty="0"/>
              <a:t>finds </a:t>
            </a:r>
            <a:r>
              <a:rPr lang="en-US" altLang="zh-CN" sz="2200" b="1" i="1" dirty="0"/>
              <a:t>all solutions </a:t>
            </a:r>
            <a:r>
              <a:rPr lang="en-US" altLang="zh-CN" sz="2200" dirty="0"/>
              <a:t>that meet constraints.</a:t>
            </a:r>
            <a:r>
              <a:rPr lang="zh-CN" altLang="en-US" sz="2200" dirty="0"/>
              <a:t> </a:t>
            </a:r>
            <a:endParaRPr lang="en-US" altLang="zh-CN" sz="2200" dirty="0"/>
          </a:p>
          <a:p>
            <a:pPr algn="just">
              <a:lnSpc>
                <a:spcPct val="150000"/>
              </a:lnSpc>
            </a:pPr>
            <a:r>
              <a:rPr lang="en-US" altLang="zh-CN" sz="2200" dirty="0">
                <a:solidFill>
                  <a:srgbClr val="0000FF"/>
                </a:solidFill>
              </a:rPr>
              <a:t>Branch and bound: </a:t>
            </a:r>
            <a:r>
              <a:rPr lang="en-US" altLang="zh-CN" sz="2200" dirty="0"/>
              <a:t>finds </a:t>
            </a:r>
            <a:r>
              <a:rPr lang="en-US" altLang="zh-CN" sz="2200" b="1" i="1" dirty="0"/>
              <a:t>one solution </a:t>
            </a:r>
            <a:r>
              <a:rPr lang="en-US" altLang="zh-CN" sz="2200" dirty="0"/>
              <a:t>or </a:t>
            </a:r>
            <a:r>
              <a:rPr lang="en-US" altLang="zh-CN" sz="2200" b="1" i="1" dirty="0"/>
              <a:t>the optimal solution</a:t>
            </a:r>
            <a:r>
              <a:rPr lang="en-US" altLang="zh-CN" sz="2200" dirty="0"/>
              <a:t> (best among all feasible ones).</a:t>
            </a:r>
          </a:p>
          <a:p>
            <a:pPr marL="0" indent="0" algn="just">
              <a:lnSpc>
                <a:spcPct val="150000"/>
              </a:lnSpc>
              <a:buNone/>
            </a:pPr>
            <a:endParaRPr lang="en-US" altLang="zh-CN" sz="2200" dirty="0">
              <a:solidFill>
                <a:srgbClr val="0000FF"/>
              </a:solidFill>
            </a:endParaRPr>
          </a:p>
          <a:p>
            <a:pPr marL="0" indent="0" algn="just">
              <a:lnSpc>
                <a:spcPct val="150000"/>
              </a:lnSpc>
              <a:buNone/>
            </a:pPr>
            <a:r>
              <a:rPr lang="zh-CN" altLang="en-US" sz="2200" dirty="0"/>
              <a:t>(2) </a:t>
            </a:r>
            <a:r>
              <a:rPr lang="en-US" altLang="zh-CN" sz="2200" dirty="0">
                <a:solidFill>
                  <a:srgbClr val="FF0000"/>
                </a:solidFill>
              </a:rPr>
              <a:t>Search method:</a:t>
            </a:r>
            <a:r>
              <a:rPr lang="zh-CN" altLang="en-US" sz="2200" dirty="0"/>
              <a:t> </a:t>
            </a:r>
            <a:endParaRPr lang="en-US" altLang="zh-CN" sz="2200" dirty="0"/>
          </a:p>
          <a:p>
            <a:pPr algn="just">
              <a:lnSpc>
                <a:spcPct val="150000"/>
              </a:lnSpc>
            </a:pPr>
            <a:r>
              <a:rPr lang="en-US" altLang="zh-CN" sz="2200" dirty="0">
                <a:solidFill>
                  <a:srgbClr val="0000FF"/>
                </a:solidFill>
              </a:rPr>
              <a:t>Backtracking:</a:t>
            </a:r>
            <a:r>
              <a:rPr lang="en-US" altLang="zh-CN" sz="2200" dirty="0"/>
              <a:t> Depth-first search.</a:t>
            </a:r>
          </a:p>
          <a:p>
            <a:pPr algn="just">
              <a:lnSpc>
                <a:spcPct val="150000"/>
              </a:lnSpc>
            </a:pPr>
            <a:r>
              <a:rPr lang="en-US" altLang="zh-CN" sz="2200" dirty="0">
                <a:solidFill>
                  <a:srgbClr val="0000FF"/>
                </a:solidFill>
              </a:rPr>
              <a:t>Branch and bound: </a:t>
            </a:r>
            <a:r>
              <a:rPr lang="en-US" altLang="zh-CN" sz="2200" dirty="0"/>
              <a:t>Breadth-first or least-cost-first search.</a:t>
            </a:r>
            <a:endParaRPr lang="zh-CN" altLang="en-US" sz="2200" dirty="0"/>
          </a:p>
        </p:txBody>
      </p:sp>
      <p:sp>
        <p:nvSpPr>
          <p:cNvPr id="4" name="文本框 3">
            <a:extLst>
              <a:ext uri="{FF2B5EF4-FFF2-40B4-BE49-F238E27FC236}">
                <a16:creationId xmlns:a16="http://schemas.microsoft.com/office/drawing/2014/main" id="{3EFCCF12-27E2-2647-7F69-79E0142273D3}"/>
              </a:ext>
            </a:extLst>
          </p:cNvPr>
          <p:cNvSpPr txBox="1"/>
          <p:nvPr/>
        </p:nvSpPr>
        <p:spPr>
          <a:xfrm>
            <a:off x="7191007" y="1854417"/>
            <a:ext cx="1782393"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solidFill>
                  <a:srgbClr val="FF0000"/>
                </a:solidFill>
                <a:latin typeface="微软雅黑" panose="020B0503020204020204" pitchFamily="34" charset="-122"/>
                <a:ea typeface="微软雅黑" panose="020B0503020204020204" pitchFamily="34" charset="-122"/>
              </a:rPr>
              <a:t>约束条件</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marL="0" indent="0" algn="just">
              <a:lnSpc>
                <a:spcPct val="150000"/>
              </a:lnSpc>
              <a:buNone/>
            </a:pPr>
            <a:r>
              <a:rPr lang="en-US" altLang="zh-CN" sz="2000" dirty="0"/>
              <a:t>In branch and bound:</a:t>
            </a:r>
          </a:p>
          <a:p>
            <a:pPr algn="just">
              <a:lnSpc>
                <a:spcPct val="150000"/>
              </a:lnSpc>
            </a:pPr>
            <a:r>
              <a:rPr lang="en-US" altLang="zh-CN" sz="2000" dirty="0"/>
              <a:t>Each live node becomes an expansion node only once.</a:t>
            </a:r>
          </a:p>
          <a:p>
            <a:pPr algn="just">
              <a:lnSpc>
                <a:spcPct val="150000"/>
              </a:lnSpc>
            </a:pPr>
            <a:r>
              <a:rPr lang="en-US" altLang="zh-CN" sz="2000" dirty="0"/>
              <a:t> It then generates all its child nodes at once.</a:t>
            </a:r>
          </a:p>
          <a:p>
            <a:pPr algn="just">
              <a:lnSpc>
                <a:spcPct val="150000"/>
              </a:lnSpc>
            </a:pPr>
            <a:r>
              <a:rPr lang="en-US" altLang="zh-CN" sz="2000" dirty="0"/>
              <a:t> Infeasible or non-optimal child nodes are discarded; the rest are added to the live node list.</a:t>
            </a:r>
          </a:p>
          <a:p>
            <a:pPr algn="just">
              <a:lnSpc>
                <a:spcPct val="150000"/>
              </a:lnSpc>
            </a:pPr>
            <a:r>
              <a:rPr lang="en-US" altLang="zh-CN" sz="2000" dirty="0"/>
              <a:t> Then, pick the next node from the list (using a bound value) as the new expansion node (the most promising one).</a:t>
            </a:r>
          </a:p>
          <a:p>
            <a:pPr algn="just">
              <a:lnSpc>
                <a:spcPct val="150000"/>
              </a:lnSpc>
            </a:pPr>
            <a:r>
              <a:rPr lang="en-US" altLang="zh-CN" sz="2000" dirty="0"/>
              <a:t> Repeat until a solution is found or the live node list is empty.</a:t>
            </a:r>
            <a:endParaRPr lang="zh-CN" altLang="en-US" sz="2000" dirty="0"/>
          </a:p>
        </p:txBody>
      </p:sp>
      <p:sp>
        <p:nvSpPr>
          <p:cNvPr id="5" name="标题 1"/>
          <p:cNvSpPr>
            <a:spLocks noGrp="1"/>
          </p:cNvSpPr>
          <p:nvPr>
            <p:ph type="title"/>
          </p:nvPr>
        </p:nvSpPr>
        <p:spPr/>
        <p:txBody>
          <a:bodyPr/>
          <a:lstStyle/>
          <a:p>
            <a:r>
              <a:rPr lang="zh-CN" altLang="en-US" sz="3200" dirty="0"/>
              <a:t>The basic idea of branch and bound method</a:t>
            </a:r>
          </a:p>
        </p:txBody>
      </p:sp>
      <p:sp>
        <p:nvSpPr>
          <p:cNvPr id="2" name="文本框 3">
            <a:extLst>
              <a:ext uri="{FF2B5EF4-FFF2-40B4-BE49-F238E27FC236}">
                <a16:creationId xmlns:a16="http://schemas.microsoft.com/office/drawing/2014/main" id="{1ACE9BF7-4251-DDBE-DBA1-F9D9ADA9F202}"/>
              </a:ext>
            </a:extLst>
          </p:cNvPr>
          <p:cNvSpPr txBox="1"/>
          <p:nvPr/>
        </p:nvSpPr>
        <p:spPr>
          <a:xfrm>
            <a:off x="1499436" y="1751337"/>
            <a:ext cx="1782393"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solidFill>
                  <a:srgbClr val="FF0000"/>
                </a:solidFill>
                <a:latin typeface="微软雅黑" panose="020B0503020204020204" pitchFamily="34" charset="-122"/>
                <a:ea typeface="微软雅黑" panose="020B0503020204020204" pitchFamily="34" charset="-122"/>
              </a:rPr>
              <a:t>活节点</a:t>
            </a:r>
          </a:p>
        </p:txBody>
      </p:sp>
      <p:sp>
        <p:nvSpPr>
          <p:cNvPr id="4" name="文本框 3">
            <a:extLst>
              <a:ext uri="{FF2B5EF4-FFF2-40B4-BE49-F238E27FC236}">
                <a16:creationId xmlns:a16="http://schemas.microsoft.com/office/drawing/2014/main" id="{80EF6BF3-0669-7EA7-B3C4-D0161A8EE173}"/>
              </a:ext>
            </a:extLst>
          </p:cNvPr>
          <p:cNvSpPr txBox="1"/>
          <p:nvPr/>
        </p:nvSpPr>
        <p:spPr>
          <a:xfrm>
            <a:off x="886647" y="2795765"/>
            <a:ext cx="1782393"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solidFill>
                  <a:srgbClr val="FF0000"/>
                </a:solidFill>
                <a:latin typeface="微软雅黑" panose="020B0503020204020204" pitchFamily="34" charset="-122"/>
                <a:ea typeface="微软雅黑" panose="020B0503020204020204" pitchFamily="34" charset="-122"/>
              </a:rPr>
              <a:t>不可行的</a:t>
            </a:r>
          </a:p>
        </p:txBody>
      </p:sp>
      <p:sp>
        <p:nvSpPr>
          <p:cNvPr id="6" name="文本框 3">
            <a:extLst>
              <a:ext uri="{FF2B5EF4-FFF2-40B4-BE49-F238E27FC236}">
                <a16:creationId xmlns:a16="http://schemas.microsoft.com/office/drawing/2014/main" id="{1ACE9BF7-4251-DDBE-DBA1-F9D9ADA9F202}"/>
              </a:ext>
            </a:extLst>
          </p:cNvPr>
          <p:cNvSpPr txBox="1"/>
          <p:nvPr/>
        </p:nvSpPr>
        <p:spPr>
          <a:xfrm>
            <a:off x="6593954" y="2834308"/>
            <a:ext cx="1782393"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solidFill>
                  <a:srgbClr val="FF0000"/>
                </a:solidFill>
                <a:latin typeface="微软雅黑" panose="020B0503020204020204" pitchFamily="34" charset="-122"/>
                <a:ea typeface="微软雅黑" panose="020B0503020204020204" pitchFamily="34" charset="-122"/>
              </a:rPr>
              <a:t>舍弃</a:t>
            </a:r>
          </a:p>
        </p:txBody>
      </p:sp>
      <p:sp>
        <p:nvSpPr>
          <p:cNvPr id="7" name="文本框 3">
            <a:extLst>
              <a:ext uri="{FF2B5EF4-FFF2-40B4-BE49-F238E27FC236}">
                <a16:creationId xmlns:a16="http://schemas.microsoft.com/office/drawing/2014/main" id="{48B12063-F437-5A26-71F1-FFC7AE88825E}"/>
              </a:ext>
            </a:extLst>
          </p:cNvPr>
          <p:cNvSpPr txBox="1"/>
          <p:nvPr/>
        </p:nvSpPr>
        <p:spPr>
          <a:xfrm>
            <a:off x="2061270" y="4222423"/>
            <a:ext cx="1782393"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solidFill>
                  <a:srgbClr val="FF0000"/>
                </a:solidFill>
                <a:latin typeface="微软雅黑" panose="020B0503020204020204" pitchFamily="34" charset="-122"/>
                <a:ea typeface="微软雅黑" panose="020B0503020204020204" pitchFamily="34" charset="-122"/>
              </a:rPr>
              <a:t>有利的</a:t>
            </a:r>
          </a:p>
        </p:txBody>
      </p:sp>
      <p:sp>
        <p:nvSpPr>
          <p:cNvPr id="8" name="文本框 3">
            <a:extLst>
              <a:ext uri="{FF2B5EF4-FFF2-40B4-BE49-F238E27FC236}">
                <a16:creationId xmlns:a16="http://schemas.microsoft.com/office/drawing/2014/main" id="{5B0EA292-7897-793F-0C77-73BBE3725A5C}"/>
              </a:ext>
            </a:extLst>
          </p:cNvPr>
          <p:cNvSpPr txBox="1"/>
          <p:nvPr/>
        </p:nvSpPr>
        <p:spPr>
          <a:xfrm>
            <a:off x="4706471" y="1751337"/>
            <a:ext cx="1782393"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solidFill>
                  <a:srgbClr val="FF0000"/>
                </a:solidFill>
                <a:latin typeface="微软雅黑" panose="020B0503020204020204" pitchFamily="34" charset="-122"/>
                <a:ea typeface="微软雅黑" panose="020B0503020204020204" pitchFamily="34" charset="-122"/>
              </a:rPr>
              <a:t>扩展节点</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a:t>
            </a:r>
            <a:r>
              <a:rPr lang="zh-CN" altLang="en-US" dirty="0"/>
              <a:t>wo common branch and bound methods</a:t>
            </a:r>
          </a:p>
        </p:txBody>
      </p:sp>
      <p:sp>
        <p:nvSpPr>
          <p:cNvPr id="3" name="内容占位符 2"/>
          <p:cNvSpPr>
            <a:spLocks noGrp="1"/>
          </p:cNvSpPr>
          <p:nvPr>
            <p:ph idx="1"/>
          </p:nvPr>
        </p:nvSpPr>
        <p:spPr/>
        <p:txBody>
          <a:bodyPr/>
          <a:lstStyle/>
          <a:p>
            <a:pPr marL="0" indent="0" algn="just">
              <a:lnSpc>
                <a:spcPct val="150000"/>
              </a:lnSpc>
              <a:buNone/>
            </a:pPr>
            <a:r>
              <a:rPr lang="en-US" sz="2800" b="1" dirty="0">
                <a:solidFill>
                  <a:srgbClr val="FF0000"/>
                </a:solidFill>
              </a:rPr>
              <a:t>(1) </a:t>
            </a:r>
            <a:r>
              <a:rPr lang="en-US" altLang="zh-CN" sz="2800" b="1" dirty="0">
                <a:solidFill>
                  <a:srgbClr val="FF0000"/>
                </a:solidFill>
              </a:rPr>
              <a:t>Queue type (FIFO) </a:t>
            </a:r>
            <a:r>
              <a:rPr lang="en-US" sz="2800" b="1" dirty="0">
                <a:solidFill>
                  <a:srgbClr val="FF0000"/>
                </a:solidFill>
              </a:rPr>
              <a:t>branch and bound</a:t>
            </a:r>
          </a:p>
          <a:p>
            <a:pPr marL="0" indent="0" algn="just">
              <a:lnSpc>
                <a:spcPct val="150000"/>
              </a:lnSpc>
              <a:buNone/>
            </a:pPr>
            <a:r>
              <a:rPr lang="en-US" sz="2800" dirty="0"/>
              <a:t>Chooses the next node as </a:t>
            </a:r>
            <a:r>
              <a:rPr lang="en-US" sz="2800" b="1" dirty="0"/>
              <a:t>first-in, first-out </a:t>
            </a:r>
            <a:r>
              <a:rPr lang="en-US" sz="2800" dirty="0"/>
              <a:t>(queue order).</a:t>
            </a:r>
          </a:p>
          <a:p>
            <a:pPr marL="0" indent="0" algn="just">
              <a:lnSpc>
                <a:spcPct val="150000"/>
              </a:lnSpc>
              <a:buNone/>
            </a:pPr>
            <a:endParaRPr lang="en-US" sz="2800" dirty="0"/>
          </a:p>
          <a:p>
            <a:pPr marL="0" indent="0" algn="just">
              <a:lnSpc>
                <a:spcPct val="150000"/>
              </a:lnSpc>
              <a:buNone/>
            </a:pPr>
            <a:r>
              <a:rPr lang="en-US" sz="2800" b="1" dirty="0">
                <a:solidFill>
                  <a:srgbClr val="FF0000"/>
                </a:solidFill>
              </a:rPr>
              <a:t>(2) Priority queue branch and bound</a:t>
            </a:r>
          </a:p>
          <a:p>
            <a:pPr marL="0" indent="0" algn="just">
              <a:lnSpc>
                <a:spcPct val="150000"/>
              </a:lnSpc>
              <a:buNone/>
            </a:pPr>
            <a:r>
              <a:rPr lang="en-US" sz="2800" dirty="0"/>
              <a:t>Chooses the node with the </a:t>
            </a:r>
            <a:r>
              <a:rPr lang="en-US" sz="2800" b="1" dirty="0"/>
              <a:t>highest priority </a:t>
            </a:r>
            <a:r>
              <a:rPr lang="en-US" sz="2800" dirty="0"/>
              <a:t>as the next expansion node.</a:t>
            </a:r>
            <a:endParaRPr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dirty="0"/>
              <a:t>0-1 Knapsack problem</a:t>
            </a:r>
          </a:p>
        </p:txBody>
      </p:sp>
      <p:sp>
        <p:nvSpPr>
          <p:cNvPr id="3" name="内容占位符 2"/>
          <p:cNvSpPr>
            <a:spLocks noGrp="1"/>
          </p:cNvSpPr>
          <p:nvPr>
            <p:ph idx="1"/>
          </p:nvPr>
        </p:nvSpPr>
        <p:spPr>
          <a:xfrm>
            <a:off x="5152103" y="754415"/>
            <a:ext cx="6747013" cy="5349166"/>
          </a:xfrm>
        </p:spPr>
        <p:txBody>
          <a:bodyPr/>
          <a:lstStyle/>
          <a:p>
            <a:pPr marL="0" indent="0" algn="just">
              <a:lnSpc>
                <a:spcPct val="150000"/>
              </a:lnSpc>
              <a:spcBef>
                <a:spcPts val="0"/>
              </a:spcBef>
              <a:buNone/>
            </a:pPr>
            <a:r>
              <a:rPr lang="zh-CN" altLang="en-US" sz="2400" b="1" dirty="0">
                <a:latin typeface="Times New Roman" panose="02020603050405020304" pitchFamily="18" charset="0"/>
                <a:cs typeface="Times New Roman" panose="02020603050405020304" pitchFamily="18" charset="0"/>
              </a:rPr>
              <a:t>Queued branch and bound method（</a:t>
            </a:r>
            <a:r>
              <a:rPr lang="en-US" altLang="zh-CN" sz="2400" b="1" dirty="0">
                <a:latin typeface="Times New Roman" panose="02020603050405020304" pitchFamily="18" charset="0"/>
                <a:cs typeface="Times New Roman" panose="02020603050405020304" pitchFamily="18" charset="0"/>
              </a:rPr>
              <a:t>FIFO</a:t>
            </a:r>
            <a:r>
              <a:rPr lang="zh-CN" altLang="en-US" sz="2400" b="1" dirty="0">
                <a:latin typeface="Times New Roman" panose="02020603050405020304" pitchFamily="18" charset="0"/>
                <a:cs typeface="Times New Roman" panose="02020603050405020304" pitchFamily="18" charset="0"/>
              </a:rPr>
              <a:t>）</a:t>
            </a:r>
            <a:endParaRPr lang="en-US" altLang="zh-CN" sz="2400" b="1" dirty="0">
              <a:latin typeface="Times New Roman" panose="02020603050405020304" pitchFamily="18" charset="0"/>
              <a:cs typeface="Times New Roman" panose="02020603050405020304" pitchFamily="18" charset="0"/>
            </a:endParaRPr>
          </a:p>
          <a:p>
            <a:pPr marL="457200" indent="-457200" algn="just">
              <a:lnSpc>
                <a:spcPct val="150000"/>
              </a:lnSpc>
              <a:spcBef>
                <a:spcPts val="0"/>
              </a:spcBef>
              <a:buAutoNum type="arabicParenBoth"/>
            </a:pPr>
            <a:r>
              <a:rPr lang="zh-CN" altLang="en-US" sz="2000" dirty="0">
                <a:latin typeface="Times New Roman" panose="02020603050405020304" pitchFamily="18" charset="0"/>
                <a:cs typeface="Times New Roman" panose="02020603050405020304" pitchFamily="18" charset="0"/>
              </a:rPr>
              <a:t>算法从根节点</a:t>
            </a:r>
            <a:r>
              <a:rPr lang="en-US" altLang="zh-CN" sz="2000" dirty="0">
                <a:latin typeface="Times New Roman" panose="02020603050405020304" pitchFamily="18" charset="0"/>
                <a:cs typeface="Times New Roman" panose="02020603050405020304" pitchFamily="18" charset="0"/>
              </a:rPr>
              <a:t>A</a:t>
            </a:r>
            <a:r>
              <a:rPr lang="zh-CN" altLang="en-US" sz="2000" dirty="0">
                <a:latin typeface="Times New Roman" panose="02020603050405020304" pitchFamily="18" charset="0"/>
                <a:cs typeface="Times New Roman" panose="02020603050405020304" pitchFamily="18" charset="0"/>
              </a:rPr>
              <a:t>开始，初始时，活结点队列为空，</a:t>
            </a:r>
            <a:r>
              <a:rPr lang="en-US" altLang="zh-CN" sz="2000" dirty="0">
                <a:latin typeface="Times New Roman" panose="02020603050405020304" pitchFamily="18" charset="0"/>
                <a:cs typeface="Times New Roman" panose="02020603050405020304" pitchFamily="18" charset="0"/>
              </a:rPr>
              <a:t>A</a:t>
            </a:r>
            <a:r>
              <a:rPr lang="zh-CN" altLang="en-US" sz="2000" dirty="0">
                <a:latin typeface="Times New Roman" panose="02020603050405020304" pitchFamily="18" charset="0"/>
                <a:cs typeface="Times New Roman" panose="02020603050405020304" pitchFamily="18" charset="0"/>
              </a:rPr>
              <a:t>时当前的扩展结点，结点</a:t>
            </a:r>
            <a:r>
              <a:rPr lang="en-US" altLang="zh-CN" sz="2000" dirty="0">
                <a:latin typeface="Times New Roman" panose="02020603050405020304" pitchFamily="18" charset="0"/>
                <a:cs typeface="Times New Roman" panose="02020603050405020304" pitchFamily="18" charset="0"/>
              </a:rPr>
              <a:t>A</a:t>
            </a:r>
            <a:r>
              <a:rPr lang="zh-CN" altLang="en-US" sz="2000" dirty="0">
                <a:latin typeface="Times New Roman" panose="02020603050405020304" pitchFamily="18" charset="0"/>
                <a:cs typeface="Times New Roman" panose="02020603050405020304" pitchFamily="18" charset="0"/>
              </a:rPr>
              <a:t>的两个儿子</a:t>
            </a:r>
            <a:r>
              <a:rPr lang="en-US" altLang="zh-CN" sz="2000" dirty="0">
                <a:latin typeface="Times New Roman" panose="02020603050405020304" pitchFamily="18" charset="0"/>
                <a:cs typeface="Times New Roman" panose="02020603050405020304" pitchFamily="18" charset="0"/>
              </a:rPr>
              <a:t>B</a:t>
            </a:r>
            <a:r>
              <a:rPr lang="zh-CN" altLang="en-US" sz="2000" dirty="0">
                <a:latin typeface="Times New Roman" panose="02020603050405020304" pitchFamily="18" charset="0"/>
                <a:cs typeface="Times New Roman" panose="02020603050405020304" pitchFamily="18" charset="0"/>
              </a:rPr>
              <a:t>和</a:t>
            </a:r>
            <a:r>
              <a:rPr lang="en-US" altLang="zh-CN" sz="2000" dirty="0">
                <a:latin typeface="Times New Roman" panose="02020603050405020304" pitchFamily="18" charset="0"/>
                <a:cs typeface="Times New Roman" panose="02020603050405020304" pitchFamily="18" charset="0"/>
              </a:rPr>
              <a:t>C</a:t>
            </a:r>
            <a:r>
              <a:rPr lang="zh-CN" altLang="en-US" sz="2000" dirty="0">
                <a:latin typeface="Times New Roman" panose="02020603050405020304" pitchFamily="18" charset="0"/>
                <a:cs typeface="Times New Roman" panose="02020603050405020304" pitchFamily="18" charset="0"/>
              </a:rPr>
              <a:t>均为可行结点，按照从左往右顺序，放入活结点队列，并舍弃当前扩展结点</a:t>
            </a:r>
            <a:r>
              <a:rPr lang="en-US" altLang="zh-CN" sz="2000" dirty="0">
                <a:latin typeface="Times New Roman" panose="02020603050405020304" pitchFamily="18" charset="0"/>
                <a:cs typeface="Times New Roman" panose="02020603050405020304" pitchFamily="18" charset="0"/>
              </a:rPr>
              <a:t>A</a:t>
            </a:r>
            <a:r>
              <a:rPr lang="zh-CN" altLang="en-US" sz="2000" dirty="0">
                <a:latin typeface="Times New Roman" panose="02020603050405020304" pitchFamily="18" charset="0"/>
                <a:cs typeface="Times New Roman" panose="02020603050405020304" pitchFamily="18" charset="0"/>
              </a:rPr>
              <a:t>。</a:t>
            </a:r>
            <a:endParaRPr lang="en-US" altLang="zh-CN" sz="2000" dirty="0">
              <a:latin typeface="Times New Roman" panose="02020603050405020304" pitchFamily="18" charset="0"/>
              <a:cs typeface="Times New Roman" panose="02020603050405020304" pitchFamily="18" charset="0"/>
            </a:endParaRPr>
          </a:p>
          <a:p>
            <a:pPr marL="457200" indent="-457200" algn="just">
              <a:lnSpc>
                <a:spcPct val="150000"/>
              </a:lnSpc>
              <a:spcBef>
                <a:spcPts val="0"/>
              </a:spcBef>
              <a:buAutoNum type="arabicParenBoth"/>
            </a:pPr>
            <a:r>
              <a:rPr lang="zh-CN" altLang="en-US" sz="2000" dirty="0">
                <a:latin typeface="Times New Roman" panose="02020603050405020304" pitchFamily="18" charset="0"/>
                <a:cs typeface="Times New Roman" panose="02020603050405020304" pitchFamily="18" charset="0"/>
              </a:rPr>
              <a:t>按照先进先出的原则，</a:t>
            </a:r>
            <a:r>
              <a:rPr lang="en-US" altLang="zh-CN" sz="2000" dirty="0">
                <a:latin typeface="Times New Roman" panose="02020603050405020304" pitchFamily="18" charset="0"/>
                <a:cs typeface="Times New Roman" panose="02020603050405020304" pitchFamily="18" charset="0"/>
              </a:rPr>
              <a:t>B</a:t>
            </a:r>
            <a:r>
              <a:rPr lang="zh-CN" altLang="en-US" sz="2000" dirty="0">
                <a:latin typeface="Times New Roman" panose="02020603050405020304" pitchFamily="18" charset="0"/>
                <a:cs typeface="Times New Roman" panose="02020603050405020304" pitchFamily="18" charset="0"/>
              </a:rPr>
              <a:t>首先成为扩展结点，一次生成所有的儿子结点，但</a:t>
            </a:r>
            <a:r>
              <a:rPr lang="en-US" altLang="zh-CN" sz="2000" dirty="0">
                <a:latin typeface="Times New Roman" panose="02020603050405020304" pitchFamily="18" charset="0"/>
                <a:cs typeface="Times New Roman" panose="02020603050405020304" pitchFamily="18" charset="0"/>
              </a:rPr>
              <a:t>D</a:t>
            </a:r>
            <a:r>
              <a:rPr lang="zh-CN" altLang="en-US" sz="2000" dirty="0">
                <a:latin typeface="Times New Roman" panose="02020603050405020304" pitchFamily="18" charset="0"/>
                <a:cs typeface="Times New Roman" panose="02020603050405020304" pitchFamily="18" charset="0"/>
              </a:rPr>
              <a:t>为不可行结点，保留</a:t>
            </a:r>
            <a:r>
              <a:rPr lang="en-US" altLang="zh-CN" sz="2000" dirty="0">
                <a:latin typeface="Times New Roman" panose="02020603050405020304" pitchFamily="18" charset="0"/>
                <a:cs typeface="Times New Roman" panose="02020603050405020304" pitchFamily="18" charset="0"/>
              </a:rPr>
              <a:t>E</a:t>
            </a:r>
            <a:r>
              <a:rPr lang="zh-CN" altLang="en-US" sz="2000" dirty="0">
                <a:latin typeface="Times New Roman" panose="02020603050405020304" pitchFamily="18" charset="0"/>
                <a:cs typeface="Times New Roman" panose="02020603050405020304" pitchFamily="18" charset="0"/>
              </a:rPr>
              <a:t>，并加入活结点队列中，</a:t>
            </a:r>
            <a:r>
              <a:rPr lang="en-US" altLang="zh-CN" sz="2000" dirty="0">
                <a:latin typeface="Times New Roman" panose="02020603050405020304" pitchFamily="18" charset="0"/>
                <a:cs typeface="Times New Roman" panose="02020603050405020304" pitchFamily="18" charset="0"/>
              </a:rPr>
              <a:t>C</a:t>
            </a:r>
            <a:r>
              <a:rPr lang="zh-CN" altLang="en-US" sz="2000" dirty="0">
                <a:latin typeface="Times New Roman" panose="02020603050405020304" pitchFamily="18" charset="0"/>
                <a:cs typeface="Times New Roman" panose="02020603050405020304" pitchFamily="18" charset="0"/>
              </a:rPr>
              <a:t>为当前扩展结点，一次性生产</a:t>
            </a:r>
            <a:r>
              <a:rPr lang="en-US" altLang="zh-CN" sz="2000" dirty="0">
                <a:latin typeface="Times New Roman" panose="02020603050405020304" pitchFamily="18" charset="0"/>
                <a:cs typeface="Times New Roman" panose="02020603050405020304" pitchFamily="18" charset="0"/>
              </a:rPr>
              <a:t>F</a:t>
            </a:r>
            <a:r>
              <a:rPr lang="zh-CN" altLang="en-US" sz="2000" dirty="0">
                <a:latin typeface="Times New Roman" panose="02020603050405020304" pitchFamily="18" charset="0"/>
                <a:cs typeface="Times New Roman" panose="02020603050405020304" pitchFamily="18" charset="0"/>
              </a:rPr>
              <a:t>和</a:t>
            </a:r>
            <a:r>
              <a:rPr lang="en-US" altLang="zh-CN" sz="2000" dirty="0">
                <a:latin typeface="Times New Roman" panose="02020603050405020304" pitchFamily="18" charset="0"/>
                <a:cs typeface="Times New Roman" panose="02020603050405020304" pitchFamily="18" charset="0"/>
              </a:rPr>
              <a:t>G</a:t>
            </a:r>
            <a:r>
              <a:rPr lang="zh-CN" altLang="en-US" sz="2000" dirty="0">
                <a:latin typeface="Times New Roman" panose="02020603050405020304" pitchFamily="18" charset="0"/>
                <a:cs typeface="Times New Roman" panose="02020603050405020304" pitchFamily="18" charset="0"/>
              </a:rPr>
              <a:t>两个结点，放入队列中。</a:t>
            </a:r>
            <a:endParaRPr lang="en-US" altLang="zh-CN" sz="2000" dirty="0">
              <a:latin typeface="Times New Roman" panose="02020603050405020304" pitchFamily="18" charset="0"/>
              <a:cs typeface="Times New Roman" panose="02020603050405020304" pitchFamily="18" charset="0"/>
            </a:endParaRPr>
          </a:p>
          <a:p>
            <a:pPr marL="457200" indent="-457200" algn="just">
              <a:lnSpc>
                <a:spcPct val="150000"/>
              </a:lnSpc>
              <a:spcBef>
                <a:spcPts val="0"/>
              </a:spcBef>
              <a:buAutoNum type="arabicParenBoth"/>
            </a:pPr>
            <a:r>
              <a:rPr lang="zh-CN" altLang="en-US" sz="2000" dirty="0">
                <a:latin typeface="Times New Roman" panose="02020603050405020304" pitchFamily="18" charset="0"/>
                <a:cs typeface="Times New Roman" panose="02020603050405020304" pitchFamily="18" charset="0"/>
              </a:rPr>
              <a:t>以此搜索，得到</a:t>
            </a:r>
            <a:r>
              <a:rPr lang="en-US" altLang="zh-CN" sz="2000" dirty="0">
                <a:latin typeface="Times New Roman" panose="02020603050405020304" pitchFamily="18" charset="0"/>
                <a:cs typeface="Times New Roman" panose="02020603050405020304" pitchFamily="18" charset="0"/>
              </a:rPr>
              <a:t>L</a:t>
            </a:r>
            <a:r>
              <a:rPr lang="zh-CN" altLang="en-US" sz="2000" dirty="0">
                <a:latin typeface="Times New Roman" panose="02020603050405020304" pitchFamily="18" charset="0"/>
                <a:cs typeface="Times New Roman" panose="02020603050405020304" pitchFamily="18" charset="0"/>
              </a:rPr>
              <a:t>表示最优值</a:t>
            </a:r>
            <a:r>
              <a:rPr lang="en-US" altLang="zh-CN" sz="2000" dirty="0">
                <a:latin typeface="Times New Roman" panose="02020603050405020304" pitchFamily="18" charset="0"/>
                <a:cs typeface="Times New Roman" panose="02020603050405020304" pitchFamily="18" charset="0"/>
              </a:rPr>
              <a:t>50</a:t>
            </a:r>
            <a:r>
              <a:rPr lang="zh-CN" altLang="en-US" sz="2000" dirty="0">
                <a:latin typeface="Times New Roman" panose="02020603050405020304" pitchFamily="18" charset="0"/>
                <a:cs typeface="Times New Roman" panose="02020603050405020304" pitchFamily="18" charset="0"/>
              </a:rPr>
              <a:t>的解。</a:t>
            </a:r>
          </a:p>
        </p:txBody>
      </p:sp>
      <p:pic>
        <p:nvPicPr>
          <p:cNvPr id="4" name="Picture 7" descr="t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74406" y="891575"/>
            <a:ext cx="4048125" cy="20478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内容占位符 2"/>
          <p:cNvSpPr txBox="1"/>
          <p:nvPr/>
        </p:nvSpPr>
        <p:spPr>
          <a:xfrm>
            <a:off x="403450" y="3156155"/>
            <a:ext cx="3893248" cy="2920181"/>
          </a:xfrm>
          <a:prstGeom prst="rect">
            <a:avLst/>
          </a:prstGeom>
        </p:spPr>
        <p:txBody>
          <a:bodyPr/>
          <a:lstStyle>
            <a:lvl1pPr marL="326390" indent="-326390" algn="l" rtl="0" eaLnBrk="1" fontAlgn="base" hangingPunct="1">
              <a:spcBef>
                <a:spcPct val="20000"/>
              </a:spcBef>
              <a:spcAft>
                <a:spcPct val="0"/>
              </a:spcAft>
              <a:buChar char="•"/>
              <a:defRPr sz="3050" kern="1200">
                <a:solidFill>
                  <a:schemeClr val="tx1"/>
                </a:solidFill>
                <a:latin typeface="黑体" panose="02010609060101010101" pitchFamily="49" charset="-122"/>
                <a:ea typeface="黑体" panose="02010609060101010101" pitchFamily="49" charset="-122"/>
                <a:cs typeface="+mn-cs"/>
              </a:defRPr>
            </a:lvl1pPr>
            <a:lvl2pPr marL="707390" lvl="1" indent="-272415" algn="l" rtl="0" eaLnBrk="1" fontAlgn="base" hangingPunct="1">
              <a:spcBef>
                <a:spcPct val="20000"/>
              </a:spcBef>
              <a:spcAft>
                <a:spcPct val="0"/>
              </a:spcAft>
              <a:buChar char="–"/>
              <a:defRPr sz="2665" kern="1200">
                <a:solidFill>
                  <a:schemeClr val="tx1"/>
                </a:solidFill>
                <a:latin typeface="微软雅黑" panose="020B0503020204020204" pitchFamily="34" charset="-122"/>
                <a:ea typeface="微软雅黑" panose="020B0503020204020204" pitchFamily="34" charset="-122"/>
                <a:cs typeface="+mn-cs"/>
              </a:defRPr>
            </a:lvl2pPr>
            <a:lvl3pPr marL="1088390" lvl="2" indent="-217805" algn="l" rtl="0" eaLnBrk="1" fontAlgn="base" hangingPunct="1">
              <a:spcBef>
                <a:spcPct val="20000"/>
              </a:spcBef>
              <a:spcAft>
                <a:spcPct val="0"/>
              </a:spcAft>
              <a:buChar char="•"/>
              <a:defRPr sz="2285" kern="1200">
                <a:solidFill>
                  <a:schemeClr val="tx1"/>
                </a:solidFill>
                <a:latin typeface="新宋体" panose="02010609030101010101" pitchFamily="49" charset="-122"/>
                <a:ea typeface="新宋体" panose="02010609030101010101" pitchFamily="49" charset="-122"/>
                <a:cs typeface="+mn-cs"/>
              </a:defRPr>
            </a:lvl3pPr>
            <a:lvl4pPr marL="1524000" lvl="3" indent="-217805" algn="l" rtl="0" eaLnBrk="1" fontAlgn="base" hangingPunct="1">
              <a:spcBef>
                <a:spcPct val="20000"/>
              </a:spcBef>
              <a:spcAft>
                <a:spcPct val="0"/>
              </a:spcAft>
              <a:buChar char="–"/>
              <a:defRPr sz="1905" kern="1200">
                <a:solidFill>
                  <a:schemeClr val="tx1"/>
                </a:solidFill>
                <a:latin typeface="+mn-lt"/>
                <a:ea typeface="+mn-ea"/>
                <a:cs typeface="+mn-cs"/>
              </a:defRPr>
            </a:lvl4pPr>
            <a:lvl5pPr marL="1959610" lvl="4" indent="-217805" algn="l" rtl="0" eaLnBrk="1" fontAlgn="base" hangingPunct="1">
              <a:spcBef>
                <a:spcPct val="20000"/>
              </a:spcBef>
              <a:spcAft>
                <a:spcPct val="0"/>
              </a:spcAft>
              <a:buChar char="»"/>
              <a:defRPr sz="1905" kern="1200">
                <a:solidFill>
                  <a:schemeClr val="tx1"/>
                </a:solidFill>
                <a:latin typeface="+mn-lt"/>
                <a:ea typeface="+mn-ea"/>
                <a:cs typeface="+mn-cs"/>
              </a:defRPr>
            </a:lvl5pPr>
            <a:lvl6pPr marL="2395220" lvl="5" indent="-217805" algn="l" defTabSz="870585" eaLnBrk="1" fontAlgn="base" latinLnBrk="0" hangingPunct="1">
              <a:spcBef>
                <a:spcPct val="20000"/>
              </a:spcBef>
              <a:spcAft>
                <a:spcPct val="0"/>
              </a:spcAft>
              <a:buChar char="»"/>
              <a:defRPr sz="1905" b="0" i="0" u="none" kern="1200" baseline="0">
                <a:solidFill>
                  <a:schemeClr val="tx1"/>
                </a:solidFill>
                <a:latin typeface="+mn-lt"/>
                <a:ea typeface="+mn-ea"/>
                <a:cs typeface="+mn-cs"/>
              </a:defRPr>
            </a:lvl6pPr>
            <a:lvl7pPr marL="2830195" lvl="6" indent="-217805" algn="l" defTabSz="870585" eaLnBrk="1" fontAlgn="base" latinLnBrk="0" hangingPunct="1">
              <a:spcBef>
                <a:spcPct val="20000"/>
              </a:spcBef>
              <a:spcAft>
                <a:spcPct val="0"/>
              </a:spcAft>
              <a:buChar char="»"/>
              <a:defRPr sz="1905" b="0" i="0" u="none" kern="1200" baseline="0">
                <a:solidFill>
                  <a:schemeClr val="tx1"/>
                </a:solidFill>
                <a:latin typeface="+mn-lt"/>
                <a:ea typeface="+mn-ea"/>
                <a:cs typeface="+mn-cs"/>
              </a:defRPr>
            </a:lvl7pPr>
            <a:lvl8pPr marL="3265805" lvl="7" indent="-217805" algn="l" defTabSz="870585" eaLnBrk="1" fontAlgn="base" latinLnBrk="0" hangingPunct="1">
              <a:spcBef>
                <a:spcPct val="20000"/>
              </a:spcBef>
              <a:spcAft>
                <a:spcPct val="0"/>
              </a:spcAft>
              <a:buChar char="»"/>
              <a:defRPr sz="1905" b="0" i="0" u="none" kern="1200" baseline="0">
                <a:solidFill>
                  <a:schemeClr val="tx1"/>
                </a:solidFill>
                <a:latin typeface="+mn-lt"/>
                <a:ea typeface="+mn-ea"/>
                <a:cs typeface="+mn-cs"/>
              </a:defRPr>
            </a:lvl8pPr>
            <a:lvl9pPr marL="3701415" lvl="8" indent="-217805" algn="l" defTabSz="870585" eaLnBrk="1" fontAlgn="base" latinLnBrk="0" hangingPunct="1">
              <a:spcBef>
                <a:spcPct val="20000"/>
              </a:spcBef>
              <a:spcAft>
                <a:spcPct val="0"/>
              </a:spcAft>
              <a:buChar char="»"/>
              <a:defRPr sz="1905" b="0" i="0" u="none" kern="1200" baseline="0">
                <a:solidFill>
                  <a:schemeClr val="tx1"/>
                </a:solidFill>
                <a:latin typeface="+mn-lt"/>
                <a:ea typeface="+mn-ea"/>
                <a:cs typeface="+mn-cs"/>
              </a:defRPr>
            </a:lvl9pPr>
          </a:lstStyle>
          <a:p>
            <a:pPr marL="0" indent="0">
              <a:lnSpc>
                <a:spcPct val="150000"/>
              </a:lnSpc>
              <a:spcBef>
                <a:spcPts val="0"/>
              </a:spcBef>
              <a:buFontTx/>
              <a:buNone/>
            </a:pPr>
            <a:r>
              <a:rPr lang="en-US" altLang="zh-CN" sz="3200" b="1" dirty="0">
                <a:latin typeface="Times New Roman" panose="02020603050405020304" pitchFamily="18" charset="0"/>
                <a:cs typeface="Times New Roman" panose="02020603050405020304" pitchFamily="18" charset="0"/>
              </a:rPr>
              <a:t>N=3</a:t>
            </a:r>
          </a:p>
          <a:p>
            <a:pPr marL="0" indent="0">
              <a:lnSpc>
                <a:spcPct val="150000"/>
              </a:lnSpc>
              <a:spcBef>
                <a:spcPts val="0"/>
              </a:spcBef>
              <a:buFontTx/>
              <a:buNone/>
            </a:pPr>
            <a:r>
              <a:rPr lang="en-US" altLang="zh-CN" sz="3200" b="1" dirty="0">
                <a:latin typeface="Times New Roman" panose="02020603050405020304" pitchFamily="18" charset="0"/>
                <a:cs typeface="Times New Roman" panose="02020603050405020304" pitchFamily="18" charset="0"/>
              </a:rPr>
              <a:t>w = [16, 15, 15] </a:t>
            </a:r>
          </a:p>
          <a:p>
            <a:pPr marL="0" indent="0">
              <a:lnSpc>
                <a:spcPct val="150000"/>
              </a:lnSpc>
              <a:spcBef>
                <a:spcPts val="0"/>
              </a:spcBef>
              <a:buFontTx/>
              <a:buNone/>
            </a:pPr>
            <a:r>
              <a:rPr lang="en-US" altLang="zh-CN" sz="3200" b="1" dirty="0">
                <a:latin typeface="Times New Roman" panose="02020603050405020304" pitchFamily="18" charset="0"/>
                <a:cs typeface="Times New Roman" panose="02020603050405020304" pitchFamily="18" charset="0"/>
              </a:rPr>
              <a:t>v= [45, 25, 25] </a:t>
            </a:r>
          </a:p>
          <a:p>
            <a:pPr marL="0" indent="0">
              <a:lnSpc>
                <a:spcPct val="150000"/>
              </a:lnSpc>
              <a:spcBef>
                <a:spcPts val="0"/>
              </a:spcBef>
              <a:buFontTx/>
              <a:buNone/>
            </a:pPr>
            <a:r>
              <a:rPr lang="en-US" altLang="zh-CN" sz="3200" b="1" dirty="0">
                <a:latin typeface="Times New Roman" panose="02020603050405020304" pitchFamily="18" charset="0"/>
                <a:cs typeface="Times New Roman" panose="02020603050405020304" pitchFamily="18" charset="0"/>
              </a:rPr>
              <a:t>c=30</a:t>
            </a:r>
            <a:endParaRPr lang="zh-CN" altLang="en-US" sz="3200" b="1" dirty="0">
              <a:latin typeface="Times New Roman" panose="02020603050405020304" pitchFamily="18" charset="0"/>
              <a:cs typeface="Times New Roman" panose="02020603050405020304" pitchFamily="18" charset="0"/>
            </a:endParaRPr>
          </a:p>
        </p:txBody>
      </p:sp>
      <p:sp>
        <p:nvSpPr>
          <p:cNvPr id="7" name="矩形 6"/>
          <p:cNvSpPr/>
          <p:nvPr/>
        </p:nvSpPr>
        <p:spPr>
          <a:xfrm>
            <a:off x="1111045" y="1582994"/>
            <a:ext cx="2910349" cy="363793"/>
          </a:xfrm>
          <a:prstGeom prst="rect">
            <a:avLst/>
          </a:prstGeom>
          <a:solidFill>
            <a:srgbClr val="0000FF">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814052" y="1981595"/>
            <a:ext cx="2570380" cy="363793"/>
          </a:xfrm>
          <a:prstGeom prst="rect">
            <a:avLst/>
          </a:prstGeom>
          <a:solidFill>
            <a:srgbClr val="0000FF">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dirty="0"/>
              <a:t>0-1 Knapsack problem</a:t>
            </a:r>
          </a:p>
        </p:txBody>
      </p:sp>
      <p:sp>
        <p:nvSpPr>
          <p:cNvPr id="3" name="内容占位符 2"/>
          <p:cNvSpPr>
            <a:spLocks noGrp="1"/>
          </p:cNvSpPr>
          <p:nvPr>
            <p:ph idx="1"/>
          </p:nvPr>
        </p:nvSpPr>
        <p:spPr>
          <a:xfrm>
            <a:off x="5152103" y="727110"/>
            <a:ext cx="6747013" cy="5349166"/>
          </a:xfrm>
        </p:spPr>
        <p:txBody>
          <a:bodyPr/>
          <a:lstStyle/>
          <a:p>
            <a:pPr marL="0" indent="0" algn="just">
              <a:lnSpc>
                <a:spcPct val="150000"/>
              </a:lnSpc>
              <a:spcBef>
                <a:spcPts val="0"/>
              </a:spcBef>
              <a:buNone/>
            </a:pPr>
            <a:r>
              <a:rPr lang="zh-CN" altLang="en-US" sz="2800" b="1" dirty="0">
                <a:latin typeface="Times New Roman" panose="02020603050405020304" pitchFamily="18" charset="0"/>
                <a:cs typeface="Times New Roman" panose="02020603050405020304" pitchFamily="18" charset="0"/>
              </a:rPr>
              <a:t>Priority queue branch and bound method</a:t>
            </a:r>
          </a:p>
          <a:p>
            <a:pPr marL="457200" indent="-457200" algn="just">
              <a:lnSpc>
                <a:spcPct val="150000"/>
              </a:lnSpc>
              <a:spcBef>
                <a:spcPts val="0"/>
              </a:spcBef>
              <a:buAutoNum type="arabicParenBoth"/>
            </a:pPr>
            <a:r>
              <a:rPr lang="zh-CN" altLang="en-US" sz="2000" dirty="0">
                <a:latin typeface="Times New Roman" panose="02020603050405020304" pitchFamily="18" charset="0"/>
                <a:cs typeface="Times New Roman" panose="02020603050405020304" pitchFamily="18" charset="0"/>
              </a:rPr>
              <a:t>极大堆表示活结点表的优先队列；</a:t>
            </a:r>
            <a:endParaRPr lang="en-US" altLang="zh-CN" sz="2000" dirty="0">
              <a:latin typeface="Times New Roman" panose="02020603050405020304" pitchFamily="18" charset="0"/>
              <a:cs typeface="Times New Roman" panose="02020603050405020304" pitchFamily="18" charset="0"/>
            </a:endParaRPr>
          </a:p>
          <a:p>
            <a:pPr marL="457200" indent="-457200" algn="just">
              <a:lnSpc>
                <a:spcPct val="150000"/>
              </a:lnSpc>
              <a:spcBef>
                <a:spcPts val="0"/>
              </a:spcBef>
              <a:buAutoNum type="arabicParenBoth"/>
            </a:pPr>
            <a:r>
              <a:rPr lang="zh-CN" altLang="en-US" sz="2000" dirty="0">
                <a:latin typeface="Times New Roman" panose="02020603050405020304" pitchFamily="18" charset="0"/>
                <a:cs typeface="Times New Roman" panose="02020603050405020304" pitchFamily="18" charset="0"/>
              </a:rPr>
              <a:t>初始时堆为空，扩展结点</a:t>
            </a:r>
            <a:r>
              <a:rPr lang="en-US" altLang="zh-CN" sz="2000" dirty="0">
                <a:latin typeface="Times New Roman" panose="02020603050405020304" pitchFamily="18" charset="0"/>
                <a:cs typeface="Times New Roman" panose="02020603050405020304" pitchFamily="18" charset="0"/>
              </a:rPr>
              <a:t>A</a:t>
            </a:r>
            <a:r>
              <a:rPr lang="zh-CN" altLang="en-US" sz="2000" dirty="0">
                <a:latin typeface="Times New Roman" panose="02020603050405020304" pitchFamily="18" charset="0"/>
                <a:cs typeface="Times New Roman" panose="02020603050405020304" pitchFamily="18" charset="0"/>
              </a:rPr>
              <a:t>得到两个儿子结点，</a:t>
            </a:r>
            <a:r>
              <a:rPr lang="en-US" altLang="zh-CN" sz="2000" dirty="0">
                <a:latin typeface="Times New Roman" panose="02020603050405020304" pitchFamily="18" charset="0"/>
                <a:cs typeface="Times New Roman" panose="02020603050405020304" pitchFamily="18" charset="0"/>
              </a:rPr>
              <a:t>B</a:t>
            </a:r>
            <a:r>
              <a:rPr lang="zh-CN" altLang="en-US" sz="2000" dirty="0">
                <a:latin typeface="Times New Roman" panose="02020603050405020304" pitchFamily="18" charset="0"/>
                <a:cs typeface="Times New Roman" panose="02020603050405020304" pitchFamily="18" charset="0"/>
              </a:rPr>
              <a:t>和</a:t>
            </a:r>
            <a:r>
              <a:rPr lang="en-US" altLang="zh-CN" sz="2000" dirty="0">
                <a:latin typeface="Times New Roman" panose="02020603050405020304" pitchFamily="18" charset="0"/>
                <a:cs typeface="Times New Roman" panose="02020603050405020304" pitchFamily="18" charset="0"/>
              </a:rPr>
              <a:t>C</a:t>
            </a:r>
            <a:r>
              <a:rPr lang="zh-CN" altLang="en-US" sz="2000" dirty="0">
                <a:latin typeface="Times New Roman" panose="02020603050405020304" pitchFamily="18" charset="0"/>
                <a:cs typeface="Times New Roman" panose="02020603050405020304" pitchFamily="18" charset="0"/>
              </a:rPr>
              <a:t>，均为可行结点，加入到堆中，结点</a:t>
            </a:r>
            <a:r>
              <a:rPr lang="en-US" altLang="zh-CN" sz="2000" dirty="0">
                <a:latin typeface="Times New Roman" panose="02020603050405020304" pitchFamily="18" charset="0"/>
                <a:cs typeface="Times New Roman" panose="02020603050405020304" pitchFamily="18" charset="0"/>
              </a:rPr>
              <a:t>A</a:t>
            </a:r>
            <a:r>
              <a:rPr lang="zh-CN" altLang="en-US" sz="2000" dirty="0">
                <a:latin typeface="Times New Roman" panose="02020603050405020304" pitchFamily="18" charset="0"/>
                <a:cs typeface="Times New Roman" panose="02020603050405020304" pitchFamily="18" charset="0"/>
              </a:rPr>
              <a:t>被舍弃。</a:t>
            </a:r>
            <a:endParaRPr lang="en-US" altLang="zh-CN" sz="2000" dirty="0">
              <a:latin typeface="Times New Roman" panose="02020603050405020304" pitchFamily="18" charset="0"/>
              <a:cs typeface="Times New Roman" panose="02020603050405020304" pitchFamily="18" charset="0"/>
            </a:endParaRPr>
          </a:p>
          <a:p>
            <a:pPr marL="457200" indent="-457200" algn="just">
              <a:lnSpc>
                <a:spcPct val="150000"/>
              </a:lnSpc>
              <a:spcBef>
                <a:spcPts val="0"/>
              </a:spcBef>
              <a:buAutoNum type="arabicParenBoth"/>
            </a:pPr>
            <a:r>
              <a:rPr lang="en-US" altLang="zh-CN" sz="2000" dirty="0">
                <a:latin typeface="Times New Roman" panose="02020603050405020304" pitchFamily="18" charset="0"/>
                <a:cs typeface="Times New Roman" panose="02020603050405020304" pitchFamily="18" charset="0"/>
              </a:rPr>
              <a:t>B</a:t>
            </a:r>
            <a:r>
              <a:rPr lang="zh-CN" altLang="en-US" sz="2000" dirty="0">
                <a:latin typeface="Times New Roman" panose="02020603050405020304" pitchFamily="18" charset="0"/>
                <a:cs typeface="Times New Roman" panose="02020603050405020304" pitchFamily="18" charset="0"/>
              </a:rPr>
              <a:t>的当前价值为</a:t>
            </a:r>
            <a:r>
              <a:rPr lang="en-US" altLang="zh-CN" sz="2000" dirty="0">
                <a:latin typeface="Times New Roman" panose="02020603050405020304" pitchFamily="18" charset="0"/>
                <a:cs typeface="Times New Roman" panose="02020603050405020304" pitchFamily="18" charset="0"/>
              </a:rPr>
              <a:t>45</a:t>
            </a:r>
            <a:r>
              <a:rPr lang="zh-CN" altLang="en-US" sz="2000" dirty="0">
                <a:latin typeface="Times New Roman" panose="02020603050405020304" pitchFamily="18" charset="0"/>
                <a:cs typeface="Times New Roman" panose="02020603050405020304" pitchFamily="18" charset="0"/>
              </a:rPr>
              <a:t>，结点</a:t>
            </a:r>
            <a:r>
              <a:rPr lang="en-US" altLang="zh-CN" sz="2000" dirty="0">
                <a:latin typeface="Times New Roman" panose="02020603050405020304" pitchFamily="18" charset="0"/>
                <a:cs typeface="Times New Roman" panose="02020603050405020304" pitchFamily="18" charset="0"/>
              </a:rPr>
              <a:t>C</a:t>
            </a:r>
            <a:r>
              <a:rPr lang="zh-CN" altLang="en-US" sz="2000" dirty="0">
                <a:latin typeface="Times New Roman" panose="02020603050405020304" pitchFamily="18" charset="0"/>
                <a:cs typeface="Times New Roman" panose="02020603050405020304" pitchFamily="18" charset="0"/>
              </a:rPr>
              <a:t>的当前价值为</a:t>
            </a:r>
            <a:r>
              <a:rPr lang="en-US" altLang="zh-CN" sz="2000" dirty="0">
                <a:latin typeface="Times New Roman" panose="02020603050405020304" pitchFamily="18" charset="0"/>
                <a:cs typeface="Times New Roman" panose="02020603050405020304" pitchFamily="18" charset="0"/>
              </a:rPr>
              <a:t>0</a:t>
            </a:r>
            <a:r>
              <a:rPr lang="zh-CN" altLang="en-US" sz="2000" dirty="0">
                <a:latin typeface="Times New Roman" panose="02020603050405020304" pitchFamily="18" charset="0"/>
                <a:cs typeface="Times New Roman" panose="02020603050405020304" pitchFamily="18" charset="0"/>
              </a:rPr>
              <a:t>，因为结点</a:t>
            </a:r>
            <a:r>
              <a:rPr lang="en-US" altLang="zh-CN" sz="2000" dirty="0">
                <a:latin typeface="Times New Roman" panose="02020603050405020304" pitchFamily="18" charset="0"/>
                <a:cs typeface="Times New Roman" panose="02020603050405020304" pitchFamily="18" charset="0"/>
              </a:rPr>
              <a:t>B</a:t>
            </a:r>
            <a:r>
              <a:rPr lang="zh-CN" altLang="en-US" sz="2000" dirty="0">
                <a:latin typeface="Times New Roman" panose="02020603050405020304" pitchFamily="18" charset="0"/>
                <a:cs typeface="Times New Roman" panose="02020603050405020304" pitchFamily="18" charset="0"/>
              </a:rPr>
              <a:t>的价值大于结点</a:t>
            </a:r>
            <a:r>
              <a:rPr lang="en-US" altLang="zh-CN" sz="2000" dirty="0">
                <a:latin typeface="Times New Roman" panose="02020603050405020304" pitchFamily="18" charset="0"/>
                <a:cs typeface="Times New Roman" panose="02020603050405020304" pitchFamily="18" charset="0"/>
              </a:rPr>
              <a:t>C</a:t>
            </a:r>
            <a:r>
              <a:rPr lang="zh-CN" altLang="en-US" sz="2000" dirty="0">
                <a:latin typeface="Times New Roman" panose="02020603050405020304" pitchFamily="18" charset="0"/>
                <a:cs typeface="Times New Roman" panose="02020603050405020304" pitchFamily="18" charset="0"/>
              </a:rPr>
              <a:t>的价值，所以</a:t>
            </a:r>
            <a:r>
              <a:rPr lang="en-US" altLang="zh-CN" sz="2000" dirty="0">
                <a:latin typeface="Times New Roman" panose="02020603050405020304" pitchFamily="18" charset="0"/>
                <a:cs typeface="Times New Roman" panose="02020603050405020304" pitchFamily="18" charset="0"/>
              </a:rPr>
              <a:t>B</a:t>
            </a:r>
            <a:r>
              <a:rPr lang="zh-CN" altLang="en-US" sz="2000" dirty="0">
                <a:latin typeface="Times New Roman" panose="02020603050405020304" pitchFamily="18" charset="0"/>
                <a:cs typeface="Times New Roman" panose="02020603050405020304" pitchFamily="18" charset="0"/>
              </a:rPr>
              <a:t>的价值是堆中最大元素，从而称为下一个扩展结点；</a:t>
            </a:r>
            <a:endParaRPr lang="en-US" altLang="zh-CN" sz="2000" dirty="0">
              <a:latin typeface="Times New Roman" panose="02020603050405020304" pitchFamily="18" charset="0"/>
              <a:cs typeface="Times New Roman" panose="02020603050405020304" pitchFamily="18" charset="0"/>
            </a:endParaRPr>
          </a:p>
          <a:p>
            <a:pPr marL="457200" indent="-457200" algn="just">
              <a:lnSpc>
                <a:spcPct val="150000"/>
              </a:lnSpc>
              <a:spcBef>
                <a:spcPts val="0"/>
              </a:spcBef>
              <a:buAutoNum type="arabicParenBoth"/>
            </a:pPr>
            <a:r>
              <a:rPr lang="en-US" altLang="zh-CN" sz="2000" dirty="0">
                <a:latin typeface="Times New Roman" panose="02020603050405020304" pitchFamily="18" charset="0"/>
                <a:cs typeface="Times New Roman" panose="02020603050405020304" pitchFamily="18" charset="0"/>
              </a:rPr>
              <a:t>B</a:t>
            </a:r>
            <a:r>
              <a:rPr lang="zh-CN" altLang="en-US" sz="2000" dirty="0">
                <a:latin typeface="Times New Roman" panose="02020603050405020304" pitchFamily="18" charset="0"/>
                <a:cs typeface="Times New Roman" panose="02020603050405020304" pitchFamily="18" charset="0"/>
              </a:rPr>
              <a:t>扩展得到</a:t>
            </a:r>
            <a:r>
              <a:rPr lang="en-US" altLang="zh-CN" sz="2000" dirty="0">
                <a:latin typeface="Times New Roman" panose="02020603050405020304" pitchFamily="18" charset="0"/>
                <a:cs typeface="Times New Roman" panose="02020603050405020304" pitchFamily="18" charset="0"/>
              </a:rPr>
              <a:t>D</a:t>
            </a:r>
            <a:r>
              <a:rPr lang="zh-CN" altLang="en-US" sz="2000" dirty="0">
                <a:latin typeface="Times New Roman" panose="02020603050405020304" pitchFamily="18" charset="0"/>
                <a:cs typeface="Times New Roman" panose="02020603050405020304" pitchFamily="18" charset="0"/>
              </a:rPr>
              <a:t>和</a:t>
            </a:r>
            <a:r>
              <a:rPr lang="en-US" altLang="zh-CN" sz="2000" dirty="0">
                <a:latin typeface="Times New Roman" panose="02020603050405020304" pitchFamily="18" charset="0"/>
                <a:cs typeface="Times New Roman" panose="02020603050405020304" pitchFamily="18" charset="0"/>
              </a:rPr>
              <a:t>E</a:t>
            </a: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D</a:t>
            </a:r>
            <a:r>
              <a:rPr lang="zh-CN" altLang="en-US" sz="2000" dirty="0">
                <a:latin typeface="Times New Roman" panose="02020603050405020304" pitchFamily="18" charset="0"/>
                <a:cs typeface="Times New Roman" panose="02020603050405020304" pitchFamily="18" charset="0"/>
              </a:rPr>
              <a:t>不是可行结点，舍去，</a:t>
            </a:r>
            <a:r>
              <a:rPr lang="en-US" altLang="zh-CN" sz="2000" dirty="0">
                <a:latin typeface="Times New Roman" panose="02020603050405020304" pitchFamily="18" charset="0"/>
                <a:cs typeface="Times New Roman" panose="02020603050405020304" pitchFamily="18" charset="0"/>
              </a:rPr>
              <a:t>E</a:t>
            </a:r>
            <a:r>
              <a:rPr lang="zh-CN" altLang="en-US" sz="2000" dirty="0">
                <a:latin typeface="Times New Roman" panose="02020603050405020304" pitchFamily="18" charset="0"/>
                <a:cs typeface="Times New Roman" panose="02020603050405020304" pitchFamily="18" charset="0"/>
              </a:rPr>
              <a:t>是可行结点，放入堆中，</a:t>
            </a:r>
            <a:r>
              <a:rPr lang="en-US" altLang="zh-CN" sz="2000" dirty="0">
                <a:latin typeface="Times New Roman" panose="02020603050405020304" pitchFamily="18" charset="0"/>
                <a:cs typeface="Times New Roman" panose="02020603050405020304" pitchFamily="18" charset="0"/>
              </a:rPr>
              <a:t>E</a:t>
            </a:r>
            <a:r>
              <a:rPr lang="zh-CN" altLang="en-US" sz="2000" dirty="0">
                <a:latin typeface="Times New Roman" panose="02020603050405020304" pitchFamily="18" charset="0"/>
                <a:cs typeface="Times New Roman" panose="02020603050405020304" pitchFamily="18" charset="0"/>
              </a:rPr>
              <a:t>的价值为</a:t>
            </a:r>
            <a:r>
              <a:rPr lang="en-US" altLang="zh-CN" sz="2000" dirty="0">
                <a:latin typeface="Times New Roman" panose="02020603050405020304" pitchFamily="18" charset="0"/>
                <a:cs typeface="Times New Roman" panose="02020603050405020304" pitchFamily="18" charset="0"/>
              </a:rPr>
              <a:t>45</a:t>
            </a:r>
            <a:r>
              <a:rPr lang="zh-CN" altLang="en-US" sz="2000" dirty="0">
                <a:latin typeface="Times New Roman" panose="02020603050405020304" pitchFamily="18" charset="0"/>
                <a:cs typeface="Times New Roman" panose="02020603050405020304" pitchFamily="18" charset="0"/>
              </a:rPr>
              <a:t>，称为当前堆中的最大元素，因而成为下一个扩展结点，扩展得到</a:t>
            </a:r>
            <a:r>
              <a:rPr lang="en-US" altLang="zh-CN" sz="2000" dirty="0">
                <a:latin typeface="Times New Roman" panose="02020603050405020304" pitchFamily="18" charset="0"/>
                <a:cs typeface="Times New Roman" panose="02020603050405020304" pitchFamily="18" charset="0"/>
              </a:rPr>
              <a:t>J</a:t>
            </a:r>
            <a:r>
              <a:rPr lang="zh-CN" altLang="en-US" sz="2000" dirty="0">
                <a:latin typeface="Times New Roman" panose="02020603050405020304" pitchFamily="18" charset="0"/>
                <a:cs typeface="Times New Roman" panose="02020603050405020304" pitchFamily="18" charset="0"/>
              </a:rPr>
              <a:t>和</a:t>
            </a:r>
            <a:r>
              <a:rPr lang="en-US" altLang="zh-CN" sz="2000" dirty="0">
                <a:latin typeface="Times New Roman" panose="02020603050405020304" pitchFamily="18" charset="0"/>
                <a:cs typeface="Times New Roman" panose="02020603050405020304" pitchFamily="18" charset="0"/>
              </a:rPr>
              <a:t>K</a:t>
            </a: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J</a:t>
            </a:r>
            <a:r>
              <a:rPr lang="zh-CN" altLang="en-US" sz="2000" dirty="0">
                <a:latin typeface="Times New Roman" panose="02020603050405020304" pitchFamily="18" charset="0"/>
                <a:cs typeface="Times New Roman" panose="02020603050405020304" pitchFamily="18" charset="0"/>
              </a:rPr>
              <a:t>是不可行结点，</a:t>
            </a:r>
            <a:r>
              <a:rPr lang="en-US" altLang="zh-CN" sz="2000" dirty="0">
                <a:latin typeface="Times New Roman" panose="02020603050405020304" pitchFamily="18" charset="0"/>
                <a:cs typeface="Times New Roman" panose="02020603050405020304" pitchFamily="18" charset="0"/>
              </a:rPr>
              <a:t>k</a:t>
            </a:r>
            <a:r>
              <a:rPr lang="zh-CN" altLang="en-US" sz="2000" dirty="0">
                <a:latin typeface="Times New Roman" panose="02020603050405020304" pitchFamily="18" charset="0"/>
                <a:cs typeface="Times New Roman" panose="02020603050405020304" pitchFamily="18" charset="0"/>
              </a:rPr>
              <a:t>是可行叶节点，一个可行解，价值为</a:t>
            </a:r>
            <a:r>
              <a:rPr lang="en-US" altLang="zh-CN" sz="2000" dirty="0">
                <a:latin typeface="Times New Roman" panose="02020603050405020304" pitchFamily="18" charset="0"/>
                <a:cs typeface="Times New Roman" panose="02020603050405020304" pitchFamily="18" charset="0"/>
              </a:rPr>
              <a:t>45</a:t>
            </a:r>
            <a:r>
              <a:rPr lang="zh-CN" altLang="en-US" sz="2000" dirty="0">
                <a:latin typeface="Times New Roman" panose="02020603050405020304" pitchFamily="18" charset="0"/>
                <a:cs typeface="Times New Roman" panose="02020603050405020304" pitchFamily="18" charset="0"/>
              </a:rPr>
              <a:t>。</a:t>
            </a:r>
          </a:p>
        </p:txBody>
      </p:sp>
      <p:pic>
        <p:nvPicPr>
          <p:cNvPr id="4" name="Picture 7" descr="t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74406" y="891575"/>
            <a:ext cx="4048125" cy="20478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内容占位符 2"/>
          <p:cNvSpPr txBox="1"/>
          <p:nvPr/>
        </p:nvSpPr>
        <p:spPr>
          <a:xfrm>
            <a:off x="403450" y="3156155"/>
            <a:ext cx="3893248" cy="2920181"/>
          </a:xfrm>
          <a:prstGeom prst="rect">
            <a:avLst/>
          </a:prstGeom>
        </p:spPr>
        <p:txBody>
          <a:bodyPr/>
          <a:lstStyle>
            <a:lvl1pPr marL="326390" indent="-326390" algn="l" rtl="0" eaLnBrk="1" fontAlgn="base" hangingPunct="1">
              <a:spcBef>
                <a:spcPct val="20000"/>
              </a:spcBef>
              <a:spcAft>
                <a:spcPct val="0"/>
              </a:spcAft>
              <a:buChar char="•"/>
              <a:defRPr sz="3050" kern="1200">
                <a:solidFill>
                  <a:schemeClr val="tx1"/>
                </a:solidFill>
                <a:latin typeface="黑体" panose="02010609060101010101" pitchFamily="49" charset="-122"/>
                <a:ea typeface="黑体" panose="02010609060101010101" pitchFamily="49" charset="-122"/>
                <a:cs typeface="+mn-cs"/>
              </a:defRPr>
            </a:lvl1pPr>
            <a:lvl2pPr marL="707390" lvl="1" indent="-272415" algn="l" rtl="0" eaLnBrk="1" fontAlgn="base" hangingPunct="1">
              <a:spcBef>
                <a:spcPct val="20000"/>
              </a:spcBef>
              <a:spcAft>
                <a:spcPct val="0"/>
              </a:spcAft>
              <a:buChar char="–"/>
              <a:defRPr sz="2665" kern="1200">
                <a:solidFill>
                  <a:schemeClr val="tx1"/>
                </a:solidFill>
                <a:latin typeface="微软雅黑" panose="020B0503020204020204" pitchFamily="34" charset="-122"/>
                <a:ea typeface="微软雅黑" panose="020B0503020204020204" pitchFamily="34" charset="-122"/>
                <a:cs typeface="+mn-cs"/>
              </a:defRPr>
            </a:lvl2pPr>
            <a:lvl3pPr marL="1088390" lvl="2" indent="-217805" algn="l" rtl="0" eaLnBrk="1" fontAlgn="base" hangingPunct="1">
              <a:spcBef>
                <a:spcPct val="20000"/>
              </a:spcBef>
              <a:spcAft>
                <a:spcPct val="0"/>
              </a:spcAft>
              <a:buChar char="•"/>
              <a:defRPr sz="2285" kern="1200">
                <a:solidFill>
                  <a:schemeClr val="tx1"/>
                </a:solidFill>
                <a:latin typeface="新宋体" panose="02010609030101010101" pitchFamily="49" charset="-122"/>
                <a:ea typeface="新宋体" panose="02010609030101010101" pitchFamily="49" charset="-122"/>
                <a:cs typeface="+mn-cs"/>
              </a:defRPr>
            </a:lvl3pPr>
            <a:lvl4pPr marL="1524000" lvl="3" indent="-217805" algn="l" rtl="0" eaLnBrk="1" fontAlgn="base" hangingPunct="1">
              <a:spcBef>
                <a:spcPct val="20000"/>
              </a:spcBef>
              <a:spcAft>
                <a:spcPct val="0"/>
              </a:spcAft>
              <a:buChar char="–"/>
              <a:defRPr sz="1905" kern="1200">
                <a:solidFill>
                  <a:schemeClr val="tx1"/>
                </a:solidFill>
                <a:latin typeface="+mn-lt"/>
                <a:ea typeface="+mn-ea"/>
                <a:cs typeface="+mn-cs"/>
              </a:defRPr>
            </a:lvl4pPr>
            <a:lvl5pPr marL="1959610" lvl="4" indent="-217805" algn="l" rtl="0" eaLnBrk="1" fontAlgn="base" hangingPunct="1">
              <a:spcBef>
                <a:spcPct val="20000"/>
              </a:spcBef>
              <a:spcAft>
                <a:spcPct val="0"/>
              </a:spcAft>
              <a:buChar char="»"/>
              <a:defRPr sz="1905" kern="1200">
                <a:solidFill>
                  <a:schemeClr val="tx1"/>
                </a:solidFill>
                <a:latin typeface="+mn-lt"/>
                <a:ea typeface="+mn-ea"/>
                <a:cs typeface="+mn-cs"/>
              </a:defRPr>
            </a:lvl5pPr>
            <a:lvl6pPr marL="2395220" lvl="5" indent="-217805" algn="l" defTabSz="870585" eaLnBrk="1" fontAlgn="base" latinLnBrk="0" hangingPunct="1">
              <a:spcBef>
                <a:spcPct val="20000"/>
              </a:spcBef>
              <a:spcAft>
                <a:spcPct val="0"/>
              </a:spcAft>
              <a:buChar char="»"/>
              <a:defRPr sz="1905" b="0" i="0" u="none" kern="1200" baseline="0">
                <a:solidFill>
                  <a:schemeClr val="tx1"/>
                </a:solidFill>
                <a:latin typeface="+mn-lt"/>
                <a:ea typeface="+mn-ea"/>
                <a:cs typeface="+mn-cs"/>
              </a:defRPr>
            </a:lvl6pPr>
            <a:lvl7pPr marL="2830195" lvl="6" indent="-217805" algn="l" defTabSz="870585" eaLnBrk="1" fontAlgn="base" latinLnBrk="0" hangingPunct="1">
              <a:spcBef>
                <a:spcPct val="20000"/>
              </a:spcBef>
              <a:spcAft>
                <a:spcPct val="0"/>
              </a:spcAft>
              <a:buChar char="»"/>
              <a:defRPr sz="1905" b="0" i="0" u="none" kern="1200" baseline="0">
                <a:solidFill>
                  <a:schemeClr val="tx1"/>
                </a:solidFill>
                <a:latin typeface="+mn-lt"/>
                <a:ea typeface="+mn-ea"/>
                <a:cs typeface="+mn-cs"/>
              </a:defRPr>
            </a:lvl7pPr>
            <a:lvl8pPr marL="3265805" lvl="7" indent="-217805" algn="l" defTabSz="870585" eaLnBrk="1" fontAlgn="base" latinLnBrk="0" hangingPunct="1">
              <a:spcBef>
                <a:spcPct val="20000"/>
              </a:spcBef>
              <a:spcAft>
                <a:spcPct val="0"/>
              </a:spcAft>
              <a:buChar char="»"/>
              <a:defRPr sz="1905" b="0" i="0" u="none" kern="1200" baseline="0">
                <a:solidFill>
                  <a:schemeClr val="tx1"/>
                </a:solidFill>
                <a:latin typeface="+mn-lt"/>
                <a:ea typeface="+mn-ea"/>
                <a:cs typeface="+mn-cs"/>
              </a:defRPr>
            </a:lvl8pPr>
            <a:lvl9pPr marL="3701415" lvl="8" indent="-217805" algn="l" defTabSz="870585" eaLnBrk="1" fontAlgn="base" latinLnBrk="0" hangingPunct="1">
              <a:spcBef>
                <a:spcPct val="20000"/>
              </a:spcBef>
              <a:spcAft>
                <a:spcPct val="0"/>
              </a:spcAft>
              <a:buChar char="»"/>
              <a:defRPr sz="1905" b="0" i="0" u="none" kern="1200" baseline="0">
                <a:solidFill>
                  <a:schemeClr val="tx1"/>
                </a:solidFill>
                <a:latin typeface="+mn-lt"/>
                <a:ea typeface="+mn-ea"/>
                <a:cs typeface="+mn-cs"/>
              </a:defRPr>
            </a:lvl9pPr>
          </a:lstStyle>
          <a:p>
            <a:pPr marL="0" indent="0">
              <a:lnSpc>
                <a:spcPct val="150000"/>
              </a:lnSpc>
              <a:spcBef>
                <a:spcPts val="0"/>
              </a:spcBef>
              <a:buFontTx/>
              <a:buNone/>
            </a:pPr>
            <a:r>
              <a:rPr lang="en-US" altLang="zh-CN" sz="3200" b="1" dirty="0">
                <a:latin typeface="Times New Roman" panose="02020603050405020304" pitchFamily="18" charset="0"/>
                <a:cs typeface="Times New Roman" panose="02020603050405020304" pitchFamily="18" charset="0"/>
              </a:rPr>
              <a:t>N=3</a:t>
            </a:r>
          </a:p>
          <a:p>
            <a:pPr marL="0" indent="0">
              <a:lnSpc>
                <a:spcPct val="150000"/>
              </a:lnSpc>
              <a:spcBef>
                <a:spcPts val="0"/>
              </a:spcBef>
              <a:buFontTx/>
              <a:buNone/>
            </a:pPr>
            <a:r>
              <a:rPr lang="en-US" altLang="zh-CN" sz="3200" b="1" dirty="0">
                <a:latin typeface="Times New Roman" panose="02020603050405020304" pitchFamily="18" charset="0"/>
                <a:cs typeface="Times New Roman" panose="02020603050405020304" pitchFamily="18" charset="0"/>
              </a:rPr>
              <a:t>w = [16, 15, 15] </a:t>
            </a:r>
          </a:p>
          <a:p>
            <a:pPr marL="0" indent="0">
              <a:lnSpc>
                <a:spcPct val="150000"/>
              </a:lnSpc>
              <a:spcBef>
                <a:spcPts val="0"/>
              </a:spcBef>
              <a:buFontTx/>
              <a:buNone/>
            </a:pPr>
            <a:r>
              <a:rPr lang="en-US" altLang="zh-CN" sz="3200" b="1" dirty="0">
                <a:latin typeface="Times New Roman" panose="02020603050405020304" pitchFamily="18" charset="0"/>
                <a:cs typeface="Times New Roman" panose="02020603050405020304" pitchFamily="18" charset="0"/>
              </a:rPr>
              <a:t>v= [45, 25, 25] </a:t>
            </a:r>
          </a:p>
          <a:p>
            <a:pPr marL="0" indent="0">
              <a:lnSpc>
                <a:spcPct val="150000"/>
              </a:lnSpc>
              <a:spcBef>
                <a:spcPts val="0"/>
              </a:spcBef>
              <a:buFontTx/>
              <a:buNone/>
            </a:pPr>
            <a:r>
              <a:rPr lang="en-US" altLang="zh-CN" sz="3200" b="1" dirty="0">
                <a:latin typeface="Times New Roman" panose="02020603050405020304" pitchFamily="18" charset="0"/>
                <a:cs typeface="Times New Roman" panose="02020603050405020304" pitchFamily="18" charset="0"/>
              </a:rPr>
              <a:t>c=30</a:t>
            </a:r>
            <a:endParaRPr lang="zh-CN" altLang="en-US" sz="3200" b="1" dirty="0">
              <a:latin typeface="Times New Roman" panose="02020603050405020304" pitchFamily="18" charset="0"/>
              <a:cs typeface="Times New Roman" panose="02020603050405020304" pitchFamily="18" charset="0"/>
            </a:endParaRPr>
          </a:p>
        </p:txBody>
      </p:sp>
      <p:sp>
        <p:nvSpPr>
          <p:cNvPr id="7" name="矩形 6"/>
          <p:cNvSpPr/>
          <p:nvPr/>
        </p:nvSpPr>
        <p:spPr>
          <a:xfrm>
            <a:off x="1111045" y="1582994"/>
            <a:ext cx="2910349" cy="363793"/>
          </a:xfrm>
          <a:prstGeom prst="rect">
            <a:avLst/>
          </a:prstGeom>
          <a:solidFill>
            <a:srgbClr val="0000FF">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814052" y="1981595"/>
            <a:ext cx="2570380" cy="363793"/>
          </a:xfrm>
          <a:prstGeom prst="rect">
            <a:avLst/>
          </a:prstGeom>
          <a:solidFill>
            <a:srgbClr val="0000FF">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dirty="0"/>
              <a:t>0-1 Knapsack problem</a:t>
            </a:r>
          </a:p>
        </p:txBody>
      </p:sp>
      <p:sp>
        <p:nvSpPr>
          <p:cNvPr id="3" name="内容占位符 2"/>
          <p:cNvSpPr>
            <a:spLocks noGrp="1"/>
          </p:cNvSpPr>
          <p:nvPr>
            <p:ph idx="1"/>
          </p:nvPr>
        </p:nvSpPr>
        <p:spPr>
          <a:xfrm>
            <a:off x="5152103" y="891575"/>
            <a:ext cx="6747013" cy="5349166"/>
          </a:xfrm>
        </p:spPr>
        <p:txBody>
          <a:bodyPr/>
          <a:lstStyle/>
          <a:p>
            <a:pPr marL="0" indent="0" algn="just">
              <a:lnSpc>
                <a:spcPct val="150000"/>
              </a:lnSpc>
              <a:spcBef>
                <a:spcPts val="0"/>
              </a:spcBef>
              <a:buNone/>
            </a:pPr>
            <a:r>
              <a:rPr lang="zh-CN" altLang="en-US" sz="2800" b="1" dirty="0">
                <a:latin typeface="Times New Roman" panose="02020603050405020304" pitchFamily="18" charset="0"/>
                <a:cs typeface="Times New Roman" panose="02020603050405020304" pitchFamily="18" charset="0"/>
                <a:sym typeface="+mn-ea"/>
              </a:rPr>
              <a:t>Priority queue branch and bound method</a:t>
            </a:r>
            <a:endParaRPr lang="en-US" altLang="zh-CN" sz="2800" b="1" dirty="0">
              <a:latin typeface="Times New Roman" panose="02020603050405020304" pitchFamily="18" charset="0"/>
              <a:cs typeface="Times New Roman" panose="02020603050405020304" pitchFamily="18" charset="0"/>
            </a:endParaRPr>
          </a:p>
          <a:p>
            <a:pPr marL="457200" indent="-457200" algn="just">
              <a:lnSpc>
                <a:spcPct val="150000"/>
              </a:lnSpc>
              <a:spcBef>
                <a:spcPts val="0"/>
              </a:spcBef>
              <a:buFont typeface="Wingdings" panose="05000000000000000000" pitchFamily="2" charset="2"/>
              <a:buAutoNum type="arabicParenBoth" startAt="6"/>
            </a:pPr>
            <a:r>
              <a:rPr lang="zh-CN" altLang="en-US" sz="2000" dirty="0">
                <a:latin typeface="Times New Roman" panose="02020603050405020304" pitchFamily="18" charset="0"/>
                <a:cs typeface="Times New Roman" panose="02020603050405020304" pitchFamily="18" charset="0"/>
              </a:rPr>
              <a:t>此时堆中，只剩下一个活结点</a:t>
            </a:r>
            <a:r>
              <a:rPr lang="en-US" altLang="zh-CN" sz="2000" dirty="0">
                <a:latin typeface="Times New Roman" panose="02020603050405020304" pitchFamily="18" charset="0"/>
                <a:cs typeface="Times New Roman" panose="02020603050405020304" pitchFamily="18" charset="0"/>
              </a:rPr>
              <a:t>C</a:t>
            </a:r>
            <a:r>
              <a:rPr lang="zh-CN" altLang="en-US" sz="2000" dirty="0">
                <a:latin typeface="Times New Roman" panose="02020603050405020304" pitchFamily="18" charset="0"/>
                <a:cs typeface="Times New Roman" panose="02020603050405020304" pitchFamily="18" charset="0"/>
              </a:rPr>
              <a:t>，成为当前扩展结点，</a:t>
            </a:r>
            <a:r>
              <a:rPr lang="en-US" altLang="zh-CN" sz="2000" dirty="0">
                <a:latin typeface="Times New Roman" panose="02020603050405020304" pitchFamily="18" charset="0"/>
                <a:cs typeface="Times New Roman" panose="02020603050405020304" pitchFamily="18" charset="0"/>
              </a:rPr>
              <a:t>2</a:t>
            </a:r>
            <a:r>
              <a:rPr lang="zh-CN" altLang="en-US" sz="2000" dirty="0">
                <a:latin typeface="Times New Roman" panose="02020603050405020304" pitchFamily="18" charset="0"/>
                <a:cs typeface="Times New Roman" panose="02020603050405020304" pitchFamily="18" charset="0"/>
              </a:rPr>
              <a:t>个儿子</a:t>
            </a:r>
            <a:r>
              <a:rPr lang="en-US" altLang="zh-CN" sz="2000" dirty="0">
                <a:latin typeface="Times New Roman" panose="02020603050405020304" pitchFamily="18" charset="0"/>
                <a:cs typeface="Times New Roman" panose="02020603050405020304" pitchFamily="18" charset="0"/>
              </a:rPr>
              <a:t>F</a:t>
            </a:r>
            <a:r>
              <a:rPr lang="zh-CN" altLang="en-US" sz="2000" dirty="0">
                <a:latin typeface="Times New Roman" panose="02020603050405020304" pitchFamily="18" charset="0"/>
                <a:cs typeface="Times New Roman" panose="02020603050405020304" pitchFamily="18" charset="0"/>
              </a:rPr>
              <a:t>和</a:t>
            </a:r>
            <a:r>
              <a:rPr lang="en-US" altLang="zh-CN" sz="2000" dirty="0">
                <a:latin typeface="Times New Roman" panose="02020603050405020304" pitchFamily="18" charset="0"/>
                <a:cs typeface="Times New Roman" panose="02020603050405020304" pitchFamily="18" charset="0"/>
              </a:rPr>
              <a:t>G</a:t>
            </a:r>
            <a:r>
              <a:rPr lang="zh-CN" altLang="en-US" sz="2000" dirty="0">
                <a:latin typeface="Times New Roman" panose="02020603050405020304" pitchFamily="18" charset="0"/>
                <a:cs typeface="Times New Roman" panose="02020603050405020304" pitchFamily="18" charset="0"/>
              </a:rPr>
              <a:t>均为可行结点，插入到堆中</a:t>
            </a:r>
            <a:endParaRPr lang="en-US" altLang="zh-CN" sz="2000" dirty="0">
              <a:latin typeface="Times New Roman" panose="02020603050405020304" pitchFamily="18" charset="0"/>
              <a:cs typeface="Times New Roman" panose="02020603050405020304" pitchFamily="18" charset="0"/>
            </a:endParaRPr>
          </a:p>
          <a:p>
            <a:pPr marL="457200" indent="-457200" algn="just">
              <a:lnSpc>
                <a:spcPct val="150000"/>
              </a:lnSpc>
              <a:spcBef>
                <a:spcPts val="0"/>
              </a:spcBef>
              <a:buFont typeface="Wingdings" panose="05000000000000000000" pitchFamily="2" charset="2"/>
              <a:buAutoNum type="arabicParenBoth" startAt="6"/>
            </a:pPr>
            <a:r>
              <a:rPr lang="zh-CN" altLang="en-US" sz="2000" dirty="0">
                <a:latin typeface="Times New Roman" panose="02020603050405020304" pitchFamily="18" charset="0"/>
                <a:cs typeface="Times New Roman" panose="02020603050405020304" pitchFamily="18" charset="0"/>
              </a:rPr>
              <a:t>结点</a:t>
            </a:r>
            <a:r>
              <a:rPr lang="en-US" altLang="zh-CN" sz="2000" dirty="0">
                <a:latin typeface="Times New Roman" panose="02020603050405020304" pitchFamily="18" charset="0"/>
                <a:cs typeface="Times New Roman" panose="02020603050405020304" pitchFamily="18" charset="0"/>
              </a:rPr>
              <a:t>F</a:t>
            </a:r>
            <a:r>
              <a:rPr lang="zh-CN" altLang="en-US" sz="2000" dirty="0">
                <a:latin typeface="Times New Roman" panose="02020603050405020304" pitchFamily="18" charset="0"/>
                <a:cs typeface="Times New Roman" panose="02020603050405020304" pitchFamily="18" charset="0"/>
              </a:rPr>
              <a:t>的价值为</a:t>
            </a:r>
            <a:r>
              <a:rPr lang="en-US" altLang="zh-CN" sz="2000" dirty="0">
                <a:latin typeface="Times New Roman" panose="02020603050405020304" pitchFamily="18" charset="0"/>
                <a:cs typeface="Times New Roman" panose="02020603050405020304" pitchFamily="18" charset="0"/>
              </a:rPr>
              <a:t>25</a:t>
            </a:r>
            <a:r>
              <a:rPr lang="zh-CN" altLang="en-US" sz="2000" dirty="0">
                <a:latin typeface="Times New Roman" panose="02020603050405020304" pitchFamily="18" charset="0"/>
                <a:cs typeface="Times New Roman" panose="02020603050405020304" pitchFamily="18" charset="0"/>
              </a:rPr>
              <a:t>，是堆中最大的元素，成为下一个扩展结点，结点</a:t>
            </a:r>
            <a:r>
              <a:rPr lang="en-US" altLang="zh-CN" sz="2000" dirty="0">
                <a:latin typeface="Times New Roman" panose="02020603050405020304" pitchFamily="18" charset="0"/>
                <a:cs typeface="Times New Roman" panose="02020603050405020304" pitchFamily="18" charset="0"/>
              </a:rPr>
              <a:t>L</a:t>
            </a:r>
            <a:r>
              <a:rPr lang="zh-CN" altLang="en-US" sz="2000" dirty="0">
                <a:latin typeface="Times New Roman" panose="02020603050405020304" pitchFamily="18" charset="0"/>
                <a:cs typeface="Times New Roman" panose="02020603050405020304" pitchFamily="18" charset="0"/>
              </a:rPr>
              <a:t>和</a:t>
            </a:r>
            <a:r>
              <a:rPr lang="en-US" altLang="zh-CN" sz="2000" dirty="0">
                <a:latin typeface="Times New Roman" panose="02020603050405020304" pitchFamily="18" charset="0"/>
                <a:cs typeface="Times New Roman" panose="02020603050405020304" pitchFamily="18" charset="0"/>
              </a:rPr>
              <a:t>M</a:t>
            </a:r>
            <a:r>
              <a:rPr lang="zh-CN" altLang="en-US" sz="2000" dirty="0">
                <a:latin typeface="Times New Roman" panose="02020603050405020304" pitchFamily="18" charset="0"/>
                <a:cs typeface="Times New Roman" panose="02020603050405020304" pitchFamily="18" charset="0"/>
              </a:rPr>
              <a:t>均为叶结点，</a:t>
            </a:r>
            <a:r>
              <a:rPr lang="en-US" altLang="zh-CN" sz="2000" dirty="0">
                <a:latin typeface="Times New Roman" panose="02020603050405020304" pitchFamily="18" charset="0"/>
                <a:cs typeface="Times New Roman" panose="02020603050405020304" pitchFamily="18" charset="0"/>
              </a:rPr>
              <a:t>L</a:t>
            </a:r>
            <a:r>
              <a:rPr lang="zh-CN" altLang="en-US" sz="2000" dirty="0">
                <a:latin typeface="Times New Roman" panose="02020603050405020304" pitchFamily="18" charset="0"/>
                <a:cs typeface="Times New Roman" panose="02020603050405020304" pitchFamily="18" charset="0"/>
              </a:rPr>
              <a:t>对应最优解</a:t>
            </a:r>
            <a:r>
              <a:rPr lang="en-US" altLang="zh-CN" sz="2000" dirty="0">
                <a:latin typeface="Times New Roman" panose="02020603050405020304" pitchFamily="18" charset="0"/>
                <a:cs typeface="Times New Roman" panose="02020603050405020304" pitchFamily="18" charset="0"/>
              </a:rPr>
              <a:t>50</a:t>
            </a: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M</a:t>
            </a:r>
            <a:r>
              <a:rPr lang="zh-CN" altLang="en-US" sz="2000" dirty="0">
                <a:latin typeface="Times New Roman" panose="02020603050405020304" pitchFamily="18" charset="0"/>
                <a:cs typeface="Times New Roman" panose="02020603050405020304" pitchFamily="18" charset="0"/>
              </a:rPr>
              <a:t>对应可行解</a:t>
            </a:r>
            <a:r>
              <a:rPr lang="en-US" altLang="zh-CN" sz="2000" dirty="0">
                <a:latin typeface="Times New Roman" panose="02020603050405020304" pitchFamily="18" charset="0"/>
                <a:cs typeface="Times New Roman" panose="02020603050405020304" pitchFamily="18" charset="0"/>
              </a:rPr>
              <a:t>25.</a:t>
            </a:r>
          </a:p>
          <a:p>
            <a:pPr marL="457200" indent="-457200" algn="just">
              <a:lnSpc>
                <a:spcPct val="150000"/>
              </a:lnSpc>
              <a:spcBef>
                <a:spcPts val="0"/>
              </a:spcBef>
              <a:buFont typeface="Wingdings" panose="05000000000000000000" pitchFamily="2" charset="2"/>
              <a:buAutoNum type="arabicParenBoth" startAt="6"/>
            </a:pPr>
            <a:r>
              <a:rPr lang="zh-CN" altLang="en-US" sz="2000" dirty="0">
                <a:latin typeface="Times New Roman" panose="02020603050405020304" pitchFamily="18" charset="0"/>
                <a:cs typeface="Times New Roman" panose="02020603050405020304" pitchFamily="18" charset="0"/>
              </a:rPr>
              <a:t>最后结点</a:t>
            </a:r>
            <a:r>
              <a:rPr lang="en-US" altLang="zh-CN" sz="2000" dirty="0">
                <a:latin typeface="Times New Roman" panose="02020603050405020304" pitchFamily="18" charset="0"/>
                <a:cs typeface="Times New Roman" panose="02020603050405020304" pitchFamily="18" charset="0"/>
              </a:rPr>
              <a:t>G</a:t>
            </a:r>
            <a:r>
              <a:rPr lang="zh-CN" altLang="en-US" sz="2000" dirty="0">
                <a:latin typeface="Times New Roman" panose="02020603050405020304" pitchFamily="18" charset="0"/>
                <a:cs typeface="Times New Roman" panose="02020603050405020304" pitchFamily="18" charset="0"/>
              </a:rPr>
              <a:t>成为扩展结点，其儿子为</a:t>
            </a:r>
            <a:r>
              <a:rPr lang="en-US" altLang="zh-CN" sz="2000" dirty="0">
                <a:latin typeface="Times New Roman" panose="02020603050405020304" pitchFamily="18" charset="0"/>
                <a:cs typeface="Times New Roman" panose="02020603050405020304" pitchFamily="18" charset="0"/>
              </a:rPr>
              <a:t>N</a:t>
            </a:r>
            <a:r>
              <a:rPr lang="zh-CN" altLang="en-US" sz="2000" dirty="0">
                <a:latin typeface="Times New Roman" panose="02020603050405020304" pitchFamily="18" charset="0"/>
                <a:cs typeface="Times New Roman" panose="02020603050405020304" pitchFamily="18" charset="0"/>
              </a:rPr>
              <a:t>和</a:t>
            </a:r>
            <a:r>
              <a:rPr lang="en-US" altLang="zh-CN" sz="2000" dirty="0">
                <a:latin typeface="Times New Roman" panose="02020603050405020304" pitchFamily="18" charset="0"/>
                <a:cs typeface="Times New Roman" panose="02020603050405020304" pitchFamily="18" charset="0"/>
              </a:rPr>
              <a:t>O</a:t>
            </a:r>
            <a:r>
              <a:rPr lang="zh-CN" altLang="en-US" sz="2000" dirty="0">
                <a:latin typeface="Times New Roman" panose="02020603050405020304" pitchFamily="18" charset="0"/>
                <a:cs typeface="Times New Roman" panose="02020603050405020304" pitchFamily="18" charset="0"/>
              </a:rPr>
              <a:t>，价值分别为</a:t>
            </a:r>
            <a:r>
              <a:rPr lang="en-US" altLang="zh-CN" sz="2000" dirty="0">
                <a:latin typeface="Times New Roman" panose="02020603050405020304" pitchFamily="18" charset="0"/>
                <a:cs typeface="Times New Roman" panose="02020603050405020304" pitchFamily="18" charset="0"/>
              </a:rPr>
              <a:t>25</a:t>
            </a:r>
            <a:r>
              <a:rPr lang="zh-CN" altLang="en-US" sz="2000" dirty="0">
                <a:latin typeface="Times New Roman" panose="02020603050405020304" pitchFamily="18" charset="0"/>
                <a:cs typeface="Times New Roman" panose="02020603050405020304" pitchFamily="18" charset="0"/>
              </a:rPr>
              <a:t>和</a:t>
            </a:r>
            <a:r>
              <a:rPr lang="en-US" altLang="zh-CN" sz="2000" dirty="0">
                <a:latin typeface="Times New Roman" panose="02020603050405020304" pitchFamily="18" charset="0"/>
                <a:cs typeface="Times New Roman" panose="02020603050405020304" pitchFamily="18" charset="0"/>
              </a:rPr>
              <a:t>0</a:t>
            </a:r>
            <a:r>
              <a:rPr lang="zh-CN" altLang="en-US" sz="2000" dirty="0">
                <a:latin typeface="Times New Roman" panose="02020603050405020304" pitchFamily="18" charset="0"/>
                <a:cs typeface="Times New Roman" panose="02020603050405020304" pitchFamily="18" charset="0"/>
              </a:rPr>
              <a:t>，接下来存储活结点的堆已空。</a:t>
            </a:r>
            <a:endParaRPr lang="en-US" altLang="zh-CN" sz="2000" dirty="0">
              <a:latin typeface="Times New Roman" panose="02020603050405020304" pitchFamily="18" charset="0"/>
              <a:cs typeface="Times New Roman" panose="02020603050405020304" pitchFamily="18" charset="0"/>
            </a:endParaRPr>
          </a:p>
          <a:p>
            <a:pPr marL="457200" indent="-457200" algn="just">
              <a:lnSpc>
                <a:spcPct val="150000"/>
              </a:lnSpc>
              <a:spcBef>
                <a:spcPts val="0"/>
              </a:spcBef>
              <a:buFont typeface="Wingdings" panose="05000000000000000000" pitchFamily="2" charset="2"/>
              <a:buAutoNum type="arabicParenBoth" startAt="6"/>
            </a:pPr>
            <a:endParaRPr lang="zh-CN" altLang="en-US" sz="2000" dirty="0">
              <a:latin typeface="Times New Roman" panose="02020603050405020304" pitchFamily="18" charset="0"/>
              <a:cs typeface="Times New Roman" panose="02020603050405020304" pitchFamily="18" charset="0"/>
            </a:endParaRPr>
          </a:p>
        </p:txBody>
      </p:sp>
      <p:pic>
        <p:nvPicPr>
          <p:cNvPr id="4" name="Picture 7" descr="t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74406" y="891575"/>
            <a:ext cx="4048125" cy="20478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内容占位符 2"/>
          <p:cNvSpPr txBox="1"/>
          <p:nvPr/>
        </p:nvSpPr>
        <p:spPr>
          <a:xfrm>
            <a:off x="403450" y="3156155"/>
            <a:ext cx="3893248" cy="2920181"/>
          </a:xfrm>
          <a:prstGeom prst="rect">
            <a:avLst/>
          </a:prstGeom>
        </p:spPr>
        <p:txBody>
          <a:bodyPr/>
          <a:lstStyle>
            <a:lvl1pPr marL="326390" indent="-326390" algn="l" rtl="0" eaLnBrk="1" fontAlgn="base" hangingPunct="1">
              <a:spcBef>
                <a:spcPct val="20000"/>
              </a:spcBef>
              <a:spcAft>
                <a:spcPct val="0"/>
              </a:spcAft>
              <a:buChar char="•"/>
              <a:defRPr sz="3050" kern="1200">
                <a:solidFill>
                  <a:schemeClr val="tx1"/>
                </a:solidFill>
                <a:latin typeface="黑体" panose="02010609060101010101" pitchFamily="49" charset="-122"/>
                <a:ea typeface="黑体" panose="02010609060101010101" pitchFamily="49" charset="-122"/>
                <a:cs typeface="+mn-cs"/>
              </a:defRPr>
            </a:lvl1pPr>
            <a:lvl2pPr marL="707390" lvl="1" indent="-272415" algn="l" rtl="0" eaLnBrk="1" fontAlgn="base" hangingPunct="1">
              <a:spcBef>
                <a:spcPct val="20000"/>
              </a:spcBef>
              <a:spcAft>
                <a:spcPct val="0"/>
              </a:spcAft>
              <a:buChar char="–"/>
              <a:defRPr sz="2665" kern="1200">
                <a:solidFill>
                  <a:schemeClr val="tx1"/>
                </a:solidFill>
                <a:latin typeface="微软雅黑" panose="020B0503020204020204" pitchFamily="34" charset="-122"/>
                <a:ea typeface="微软雅黑" panose="020B0503020204020204" pitchFamily="34" charset="-122"/>
                <a:cs typeface="+mn-cs"/>
              </a:defRPr>
            </a:lvl2pPr>
            <a:lvl3pPr marL="1088390" lvl="2" indent="-217805" algn="l" rtl="0" eaLnBrk="1" fontAlgn="base" hangingPunct="1">
              <a:spcBef>
                <a:spcPct val="20000"/>
              </a:spcBef>
              <a:spcAft>
                <a:spcPct val="0"/>
              </a:spcAft>
              <a:buChar char="•"/>
              <a:defRPr sz="2285" kern="1200">
                <a:solidFill>
                  <a:schemeClr val="tx1"/>
                </a:solidFill>
                <a:latin typeface="新宋体" panose="02010609030101010101" pitchFamily="49" charset="-122"/>
                <a:ea typeface="新宋体" panose="02010609030101010101" pitchFamily="49" charset="-122"/>
                <a:cs typeface="+mn-cs"/>
              </a:defRPr>
            </a:lvl3pPr>
            <a:lvl4pPr marL="1524000" lvl="3" indent="-217805" algn="l" rtl="0" eaLnBrk="1" fontAlgn="base" hangingPunct="1">
              <a:spcBef>
                <a:spcPct val="20000"/>
              </a:spcBef>
              <a:spcAft>
                <a:spcPct val="0"/>
              </a:spcAft>
              <a:buChar char="–"/>
              <a:defRPr sz="1905" kern="1200">
                <a:solidFill>
                  <a:schemeClr val="tx1"/>
                </a:solidFill>
                <a:latin typeface="+mn-lt"/>
                <a:ea typeface="+mn-ea"/>
                <a:cs typeface="+mn-cs"/>
              </a:defRPr>
            </a:lvl4pPr>
            <a:lvl5pPr marL="1959610" lvl="4" indent="-217805" algn="l" rtl="0" eaLnBrk="1" fontAlgn="base" hangingPunct="1">
              <a:spcBef>
                <a:spcPct val="20000"/>
              </a:spcBef>
              <a:spcAft>
                <a:spcPct val="0"/>
              </a:spcAft>
              <a:buChar char="»"/>
              <a:defRPr sz="1905" kern="1200">
                <a:solidFill>
                  <a:schemeClr val="tx1"/>
                </a:solidFill>
                <a:latin typeface="+mn-lt"/>
                <a:ea typeface="+mn-ea"/>
                <a:cs typeface="+mn-cs"/>
              </a:defRPr>
            </a:lvl5pPr>
            <a:lvl6pPr marL="2395220" lvl="5" indent="-217805" algn="l" defTabSz="870585" eaLnBrk="1" fontAlgn="base" latinLnBrk="0" hangingPunct="1">
              <a:spcBef>
                <a:spcPct val="20000"/>
              </a:spcBef>
              <a:spcAft>
                <a:spcPct val="0"/>
              </a:spcAft>
              <a:buChar char="»"/>
              <a:defRPr sz="1905" b="0" i="0" u="none" kern="1200" baseline="0">
                <a:solidFill>
                  <a:schemeClr val="tx1"/>
                </a:solidFill>
                <a:latin typeface="+mn-lt"/>
                <a:ea typeface="+mn-ea"/>
                <a:cs typeface="+mn-cs"/>
              </a:defRPr>
            </a:lvl6pPr>
            <a:lvl7pPr marL="2830195" lvl="6" indent="-217805" algn="l" defTabSz="870585" eaLnBrk="1" fontAlgn="base" latinLnBrk="0" hangingPunct="1">
              <a:spcBef>
                <a:spcPct val="20000"/>
              </a:spcBef>
              <a:spcAft>
                <a:spcPct val="0"/>
              </a:spcAft>
              <a:buChar char="»"/>
              <a:defRPr sz="1905" b="0" i="0" u="none" kern="1200" baseline="0">
                <a:solidFill>
                  <a:schemeClr val="tx1"/>
                </a:solidFill>
                <a:latin typeface="+mn-lt"/>
                <a:ea typeface="+mn-ea"/>
                <a:cs typeface="+mn-cs"/>
              </a:defRPr>
            </a:lvl7pPr>
            <a:lvl8pPr marL="3265805" lvl="7" indent="-217805" algn="l" defTabSz="870585" eaLnBrk="1" fontAlgn="base" latinLnBrk="0" hangingPunct="1">
              <a:spcBef>
                <a:spcPct val="20000"/>
              </a:spcBef>
              <a:spcAft>
                <a:spcPct val="0"/>
              </a:spcAft>
              <a:buChar char="»"/>
              <a:defRPr sz="1905" b="0" i="0" u="none" kern="1200" baseline="0">
                <a:solidFill>
                  <a:schemeClr val="tx1"/>
                </a:solidFill>
                <a:latin typeface="+mn-lt"/>
                <a:ea typeface="+mn-ea"/>
                <a:cs typeface="+mn-cs"/>
              </a:defRPr>
            </a:lvl8pPr>
            <a:lvl9pPr marL="3701415" lvl="8" indent="-217805" algn="l" defTabSz="870585" eaLnBrk="1" fontAlgn="base" latinLnBrk="0" hangingPunct="1">
              <a:spcBef>
                <a:spcPct val="20000"/>
              </a:spcBef>
              <a:spcAft>
                <a:spcPct val="0"/>
              </a:spcAft>
              <a:buChar char="»"/>
              <a:defRPr sz="1905" b="0" i="0" u="none" kern="1200" baseline="0">
                <a:solidFill>
                  <a:schemeClr val="tx1"/>
                </a:solidFill>
                <a:latin typeface="+mn-lt"/>
                <a:ea typeface="+mn-ea"/>
                <a:cs typeface="+mn-cs"/>
              </a:defRPr>
            </a:lvl9pPr>
          </a:lstStyle>
          <a:p>
            <a:pPr marL="0" indent="0">
              <a:lnSpc>
                <a:spcPct val="150000"/>
              </a:lnSpc>
              <a:spcBef>
                <a:spcPts val="0"/>
              </a:spcBef>
              <a:buFontTx/>
              <a:buNone/>
            </a:pPr>
            <a:r>
              <a:rPr lang="en-US" altLang="zh-CN" sz="3200" b="1" dirty="0">
                <a:latin typeface="Times New Roman" panose="02020603050405020304" pitchFamily="18" charset="0"/>
                <a:cs typeface="Times New Roman" panose="02020603050405020304" pitchFamily="18" charset="0"/>
              </a:rPr>
              <a:t>N=3</a:t>
            </a:r>
          </a:p>
          <a:p>
            <a:pPr marL="0" indent="0">
              <a:lnSpc>
                <a:spcPct val="150000"/>
              </a:lnSpc>
              <a:spcBef>
                <a:spcPts val="0"/>
              </a:spcBef>
              <a:buFontTx/>
              <a:buNone/>
            </a:pPr>
            <a:r>
              <a:rPr lang="en-US" altLang="zh-CN" sz="3200" b="1" dirty="0">
                <a:latin typeface="Times New Roman" panose="02020603050405020304" pitchFamily="18" charset="0"/>
                <a:cs typeface="Times New Roman" panose="02020603050405020304" pitchFamily="18" charset="0"/>
              </a:rPr>
              <a:t>w = [16, 15, 15] </a:t>
            </a:r>
          </a:p>
          <a:p>
            <a:pPr marL="0" indent="0">
              <a:lnSpc>
                <a:spcPct val="150000"/>
              </a:lnSpc>
              <a:spcBef>
                <a:spcPts val="0"/>
              </a:spcBef>
              <a:buFontTx/>
              <a:buNone/>
            </a:pPr>
            <a:r>
              <a:rPr lang="en-US" altLang="zh-CN" sz="3200" b="1" dirty="0">
                <a:latin typeface="Times New Roman" panose="02020603050405020304" pitchFamily="18" charset="0"/>
                <a:cs typeface="Times New Roman" panose="02020603050405020304" pitchFamily="18" charset="0"/>
              </a:rPr>
              <a:t>v= [45, 25, 25] </a:t>
            </a:r>
          </a:p>
          <a:p>
            <a:pPr marL="0" indent="0">
              <a:lnSpc>
                <a:spcPct val="150000"/>
              </a:lnSpc>
              <a:spcBef>
                <a:spcPts val="0"/>
              </a:spcBef>
              <a:buFontTx/>
              <a:buNone/>
            </a:pPr>
            <a:r>
              <a:rPr lang="en-US" altLang="zh-CN" sz="3200" b="1" dirty="0">
                <a:latin typeface="Times New Roman" panose="02020603050405020304" pitchFamily="18" charset="0"/>
                <a:cs typeface="Times New Roman" panose="02020603050405020304" pitchFamily="18" charset="0"/>
              </a:rPr>
              <a:t>c=30</a:t>
            </a:r>
            <a:endParaRPr lang="zh-CN" altLang="en-US" sz="3200" b="1" dirty="0">
              <a:latin typeface="Times New Roman" panose="02020603050405020304" pitchFamily="18" charset="0"/>
              <a:cs typeface="Times New Roman" panose="02020603050405020304" pitchFamily="18" charset="0"/>
            </a:endParaRPr>
          </a:p>
        </p:txBody>
      </p:sp>
      <p:sp>
        <p:nvSpPr>
          <p:cNvPr id="7" name="矩形 6"/>
          <p:cNvSpPr/>
          <p:nvPr/>
        </p:nvSpPr>
        <p:spPr>
          <a:xfrm>
            <a:off x="1111045" y="1582994"/>
            <a:ext cx="2910349" cy="363793"/>
          </a:xfrm>
          <a:prstGeom prst="rect">
            <a:avLst/>
          </a:prstGeom>
          <a:solidFill>
            <a:srgbClr val="0000FF">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814052" y="1981595"/>
            <a:ext cx="2570380" cy="363793"/>
          </a:xfrm>
          <a:prstGeom prst="rect">
            <a:avLst/>
          </a:prstGeom>
          <a:solidFill>
            <a:srgbClr val="0000FF">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theme/theme1.xml><?xml version="1.0" encoding="utf-8"?>
<a:theme xmlns:a="http://schemas.openxmlformats.org/drawingml/2006/main" name="自定义设计方案">
  <a:themeElements>
    <a:clrScheme name="">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EF"/>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自定义设计方案 1">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F0"/>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定义设计方案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算法1模板</Template>
  <TotalTime>208</TotalTime>
  <Words>1965</Words>
  <Application>Microsoft Office PowerPoint</Application>
  <PresentationFormat>宽屏</PresentationFormat>
  <Paragraphs>186</Paragraphs>
  <Slides>24</Slides>
  <Notes>4</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24</vt:i4>
      </vt:variant>
    </vt:vector>
  </HeadingPairs>
  <TitlesOfParts>
    <vt:vector size="34" baseType="lpstr">
      <vt:lpstr>等线</vt:lpstr>
      <vt:lpstr>黑体</vt:lpstr>
      <vt:lpstr>华文隶书</vt:lpstr>
      <vt:lpstr>微软雅黑</vt:lpstr>
      <vt:lpstr>新宋体</vt:lpstr>
      <vt:lpstr>Arial</vt:lpstr>
      <vt:lpstr>Symbol</vt:lpstr>
      <vt:lpstr>Times New Roman</vt:lpstr>
      <vt:lpstr>Wingdings</vt:lpstr>
      <vt:lpstr>自定义设计方案</vt:lpstr>
      <vt:lpstr>Branch and Bound method</vt:lpstr>
      <vt:lpstr>Branch and bound method</vt:lpstr>
      <vt:lpstr>Concepts related to combinatorial optimization problems</vt:lpstr>
      <vt:lpstr>The basic idea of branch and bound method</vt:lpstr>
      <vt:lpstr>The basic idea of branch and bound method</vt:lpstr>
      <vt:lpstr>Two common branch and bound methods</vt:lpstr>
      <vt:lpstr>0-1 Knapsack problem</vt:lpstr>
      <vt:lpstr>0-1 Knapsack problem</vt:lpstr>
      <vt:lpstr>0-1 Knapsack problem</vt:lpstr>
      <vt:lpstr>0-1 Knapsack problem</vt:lpstr>
      <vt:lpstr>PowerPoint 演示文稿</vt:lpstr>
      <vt:lpstr>PowerPoint 演示文稿</vt:lpstr>
      <vt:lpstr>PowerPoint 演示文稿</vt:lpstr>
      <vt:lpstr>The salesman problem</vt:lpstr>
      <vt:lpstr>The salesman problem</vt:lpstr>
      <vt:lpstr>The salesman problem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算法设计与分析</dc:title>
  <dc:creator>huxufei</dc:creator>
  <cp:lastModifiedBy>XiaoChen Pan</cp:lastModifiedBy>
  <cp:revision>1764</cp:revision>
  <dcterms:created xsi:type="dcterms:W3CDTF">2022-10-19T08:24:15Z</dcterms:created>
  <dcterms:modified xsi:type="dcterms:W3CDTF">2026-04-21T20:17:55Z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B7A9A75307AF4BDC6BD24B635967571E</vt:lpwstr>
  </property>
  <property fmtid="{D5CDD505-2E9C-101B-9397-08002B2CF9AE}" pid="3" name="KSOProductBuildVer">
    <vt:lpwstr>1033-4.6.1.7467</vt:lpwstr>
  </property>
</Properties>
</file>