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30" r:id="rId2"/>
    <p:sldId id="333" r:id="rId3"/>
    <p:sldId id="376" r:id="rId4"/>
    <p:sldId id="365" r:id="rId5"/>
    <p:sldId id="366" r:id="rId6"/>
    <p:sldId id="367" r:id="rId7"/>
    <p:sldId id="324" r:id="rId8"/>
    <p:sldId id="368" r:id="rId9"/>
    <p:sldId id="369" r:id="rId10"/>
    <p:sldId id="370" r:id="rId11"/>
    <p:sldId id="377" r:id="rId12"/>
    <p:sldId id="378" r:id="rId13"/>
    <p:sldId id="379" r:id="rId14"/>
    <p:sldId id="371" r:id="rId15"/>
    <p:sldId id="372" r:id="rId16"/>
    <p:sldId id="373" r:id="rId17"/>
    <p:sldId id="380" r:id="rId18"/>
    <p:sldId id="381" r:id="rId19"/>
    <p:sldId id="382" r:id="rId20"/>
    <p:sldId id="334" r:id="rId21"/>
    <p:sldId id="335" r:id="rId22"/>
    <p:sldId id="336" r:id="rId23"/>
    <p:sldId id="337" r:id="rId24"/>
    <p:sldId id="33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5" autoAdjust="0"/>
    <p:restoredTop sz="86447" autoAdjust="0"/>
  </p:normalViewPr>
  <p:slideViewPr>
    <p:cSldViewPr snapToGrid="0">
      <p:cViewPr varScale="1">
        <p:scale>
          <a:sx n="81" d="100"/>
          <a:sy n="81" d="100"/>
        </p:scale>
        <p:origin x="38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a:latin typeface="Times New Roman" panose="02020603050405020304" pitchFamily="18" charset="0"/>
                <a:cs typeface="Times New Roman" panose="02020603050405020304" pitchFamily="18" charset="0"/>
              </a:rPr>
              <a:t>队列式分支限界法与广度优先搜索方法极为相似</a:t>
            </a:r>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a:latin typeface="Times New Roman" panose="02020603050405020304" pitchFamily="18" charset="0"/>
                <a:cs typeface="Times New Roman" panose="02020603050405020304" pitchFamily="18" charset="0"/>
              </a:rPr>
              <a:t>队列式分支限界法与广度优先搜索方法极为相似</a:t>
            </a:r>
            <a:endParaRPr lang="zh-CN" altLang="en-US"/>
          </a:p>
        </p:txBody>
      </p:sp>
      <p:sp>
        <p:nvSpPr>
          <p:cNvPr id="4" name="灯片编号占位符 3"/>
          <p:cNvSpPr>
            <a:spLocks noGrp="1"/>
          </p:cNvSpPr>
          <p:nvPr>
            <p:ph type="sldNum" sz="quarter" idx="10"/>
          </p:nvPr>
        </p:nvSpPr>
        <p:spPr/>
        <p:txBody>
          <a:bodyPr/>
          <a:lstStyle/>
          <a:p>
            <a:fld id="{D8989500-7B95-4046-BB03-4F180CD4BD80}"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a:latin typeface="Times New Roman" panose="02020603050405020304" pitchFamily="18" charset="0"/>
                <a:cs typeface="Times New Roman" panose="02020603050405020304" pitchFamily="18" charset="0"/>
              </a:rPr>
              <a:t>队列式分支限界法与广度优先搜索方法极为相似</a:t>
            </a:r>
            <a:endParaRPr lang="zh-CN" altLang="en-US"/>
          </a:p>
        </p:txBody>
      </p:sp>
      <p:sp>
        <p:nvSpPr>
          <p:cNvPr id="4" name="灯片编号占位符 3"/>
          <p:cNvSpPr>
            <a:spLocks noGrp="1"/>
          </p:cNvSpPr>
          <p:nvPr>
            <p:ph type="sldNum" sz="quarter" idx="10"/>
          </p:nvPr>
        </p:nvSpPr>
        <p:spPr/>
        <p:txBody>
          <a:bodyPr/>
          <a:lstStyle/>
          <a:p>
            <a:fld id="{D8989500-7B95-4046-BB03-4F180CD4BD80}"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黄色表示达不到最优解，没必要继续搜索，蓝色表示不可行解，棕色为最好的解</a:t>
            </a:r>
          </a:p>
        </p:txBody>
      </p:sp>
      <p:sp>
        <p:nvSpPr>
          <p:cNvPr id="4" name="灯片编号占位符 3"/>
          <p:cNvSpPr>
            <a:spLocks noGrp="1"/>
          </p:cNvSpPr>
          <p:nvPr>
            <p:ph type="sldNum" sz="quarter" idx="10"/>
          </p:nvPr>
        </p:nvSpPr>
        <p:spPr/>
        <p:txBody>
          <a:bodyPr/>
          <a:lstStyle/>
          <a:p>
            <a:fld id="{D8989500-7B95-4046-BB03-4F180CD4BD80}"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2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第</a:t>
            </a:r>
            <a:r>
              <a:rPr lang="en-US" altLang="zh-CN" dirty="0"/>
              <a:t>6</a:t>
            </a:r>
            <a:r>
              <a:rPr lang="zh-CN" altLang="en-US" dirty="0"/>
              <a:t>章 分支限界法</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背包问题</a:t>
            </a:r>
          </a:p>
        </p:txBody>
      </p:sp>
      <p:sp>
        <p:nvSpPr>
          <p:cNvPr id="3" name="内容占位符 2"/>
          <p:cNvSpPr>
            <a:spLocks noGrp="1"/>
          </p:cNvSpPr>
          <p:nvPr>
            <p:ph idx="1"/>
          </p:nvPr>
        </p:nvSpPr>
        <p:spPr/>
        <p:txBody>
          <a:bodyPr/>
          <a:lstStyle/>
          <a:p>
            <a:pPr marL="0" indent="0">
              <a:lnSpc>
                <a:spcPct val="150000"/>
              </a:lnSpc>
              <a:buNone/>
            </a:pPr>
            <a:r>
              <a:rPr lang="zh-CN" altLang="en-US" dirty="0"/>
              <a:t>增加剪枝函数</a:t>
            </a:r>
            <a:r>
              <a:rPr lang="en-US" altLang="zh-CN" dirty="0"/>
              <a:t>(</a:t>
            </a:r>
            <a:r>
              <a:rPr lang="zh-CN" altLang="en-US" sz="2800" dirty="0"/>
              <a:t>代价函数</a:t>
            </a:r>
            <a:r>
              <a:rPr lang="en-US" altLang="zh-CN" dirty="0"/>
              <a:t>)</a:t>
            </a:r>
            <a:r>
              <a:rPr lang="zh-CN" altLang="en-US" dirty="0"/>
              <a:t>加速搜索：</a:t>
            </a:r>
            <a:endParaRPr lang="en-US" altLang="zh-CN" dirty="0"/>
          </a:p>
          <a:p>
            <a:pPr marL="0" indent="0" algn="just">
              <a:lnSpc>
                <a:spcPct val="150000"/>
              </a:lnSpc>
              <a:spcBef>
                <a:spcPts val="600"/>
              </a:spcBef>
              <a:spcAft>
                <a:spcPts val="600"/>
              </a:spcAft>
              <a:buNone/>
            </a:pPr>
            <a:r>
              <a:rPr lang="zh-CN" altLang="en-US" sz="2000" dirty="0"/>
              <a:t>计算位置在搜索树的结点。极大化问题是以该点为根的子树所有可行解的值的上界</a:t>
            </a:r>
            <a:r>
              <a:rPr lang="en-US" altLang="zh-CN" sz="2000" b="1" dirty="0"/>
              <a:t>( </a:t>
            </a:r>
            <a:r>
              <a:rPr lang="zh-CN" altLang="en-US" sz="2000" dirty="0"/>
              <a:t>极小化问题为下界）界的意思是：当前得到可行解的目标函数的最大值</a:t>
            </a:r>
            <a:r>
              <a:rPr lang="en-US" altLang="zh-CN" sz="2000" b="1" dirty="0"/>
              <a:t>(</a:t>
            </a:r>
            <a:r>
              <a:rPr lang="zh-CN" altLang="en-US" sz="2000" dirty="0"/>
              <a:t>极小化问题相反）</a:t>
            </a:r>
          </a:p>
          <a:p>
            <a:pPr marL="0" indent="0" algn="just">
              <a:lnSpc>
                <a:spcPct val="150000"/>
              </a:lnSpc>
              <a:spcBef>
                <a:spcPts val="600"/>
              </a:spcBef>
              <a:buNone/>
            </a:pPr>
            <a:r>
              <a:rPr lang="zh-CN" altLang="en-US" sz="2400" dirty="0"/>
              <a:t>（</a:t>
            </a:r>
            <a:r>
              <a:rPr lang="en-US" altLang="zh-CN" sz="2400" dirty="0"/>
              <a:t>1</a:t>
            </a:r>
            <a:r>
              <a:rPr lang="zh-CN" altLang="en-US" sz="2400" dirty="0"/>
              <a:t>）给一个函数，该函数能够给出每个可行结点相应子树可能获得的最大价值上界，如果这个上界，不会比当前的最优值更大，说明子树中不含问题的最优解，则可剪去。</a:t>
            </a:r>
            <a:endParaRPr lang="en-US" altLang="zh-CN" sz="2400" dirty="0"/>
          </a:p>
          <a:p>
            <a:pPr marL="0" indent="0" algn="just">
              <a:lnSpc>
                <a:spcPct val="150000"/>
              </a:lnSpc>
              <a:spcBef>
                <a:spcPts val="600"/>
              </a:spcBef>
              <a:buNone/>
            </a:pPr>
            <a:r>
              <a:rPr lang="zh-CN" altLang="en-US" sz="2400" dirty="0"/>
              <a:t>（</a:t>
            </a:r>
            <a:r>
              <a:rPr lang="en-US" altLang="zh-CN" sz="2400" dirty="0"/>
              <a:t>2</a:t>
            </a:r>
            <a:r>
              <a:rPr lang="zh-CN" altLang="en-US" sz="2400" dirty="0"/>
              <a:t>）另一方面，可以将上界函数确定的每个结点的上界值为优先级，以该优先级的非递增抽取当前扩展结点。</a:t>
            </a:r>
            <a:endParaRPr lang="en-US" altLang="zh-CN" sz="2400" dirty="0"/>
          </a:p>
          <a:p>
            <a:pPr marL="0" indent="0">
              <a:lnSpc>
                <a:spcPct val="150000"/>
              </a:lnSpc>
              <a:buNone/>
            </a:pPr>
            <a:endParaRPr lang="zh-CN"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02290" y="1112354"/>
            <a:ext cx="5926517" cy="4592707"/>
          </a:xfrm>
          <a:prstGeom prst="rect">
            <a:avLst/>
          </a:prstGeom>
        </p:spPr>
      </p:pic>
      <p:pic>
        <p:nvPicPr>
          <p:cNvPr id="5" name="图片 4"/>
          <p:cNvPicPr>
            <a:picLocks noChangeAspect="1"/>
          </p:cNvPicPr>
          <p:nvPr/>
        </p:nvPicPr>
        <p:blipFill rotWithShape="1">
          <a:blip r:embed="rId3"/>
          <a:srcRect l="4331" b="-624"/>
          <a:stretch>
            <a:fillRect/>
          </a:stretch>
        </p:blipFill>
        <p:spPr>
          <a:xfrm>
            <a:off x="6271591" y="1426472"/>
            <a:ext cx="5996214" cy="41692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rotWithShape="1">
          <a:blip r:embed="rId2"/>
          <a:srcRect r="4051"/>
          <a:stretch>
            <a:fillRect/>
          </a:stretch>
        </p:blipFill>
        <p:spPr>
          <a:xfrm>
            <a:off x="109331" y="1188142"/>
            <a:ext cx="6217548" cy="4716685"/>
          </a:xfrm>
          <a:prstGeom prst="rect">
            <a:avLst/>
          </a:prstGeom>
        </p:spPr>
      </p:pic>
      <p:pic>
        <p:nvPicPr>
          <p:cNvPr id="5" name="图片 4"/>
          <p:cNvPicPr>
            <a:picLocks noChangeAspect="1"/>
          </p:cNvPicPr>
          <p:nvPr/>
        </p:nvPicPr>
        <p:blipFill>
          <a:blip r:embed="rId3"/>
          <a:stretch>
            <a:fillRect/>
          </a:stretch>
        </p:blipFill>
        <p:spPr>
          <a:xfrm>
            <a:off x="6129553" y="1610140"/>
            <a:ext cx="5963056" cy="3240000"/>
          </a:xfrm>
          <a:prstGeom prst="rect">
            <a:avLst/>
          </a:prstGeom>
        </p:spPr>
      </p:pic>
      <p:sp>
        <p:nvSpPr>
          <p:cNvPr id="6" name="云形标注 5"/>
          <p:cNvSpPr/>
          <p:nvPr/>
        </p:nvSpPr>
        <p:spPr>
          <a:xfrm>
            <a:off x="6231835" y="983974"/>
            <a:ext cx="2693504" cy="626166"/>
          </a:xfrm>
          <a:prstGeom prst="cloudCallout">
            <a:avLst>
              <a:gd name="adj1" fmla="val -17658"/>
              <a:gd name="adj2" fmla="val 227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已装入物品的价值</a:t>
            </a:r>
          </a:p>
        </p:txBody>
      </p:sp>
      <p:sp>
        <p:nvSpPr>
          <p:cNvPr id="7" name="云形标注 6"/>
          <p:cNvSpPr/>
          <p:nvPr/>
        </p:nvSpPr>
        <p:spPr>
          <a:xfrm>
            <a:off x="9111081" y="983974"/>
            <a:ext cx="2981528" cy="626166"/>
          </a:xfrm>
          <a:prstGeom prst="cloudCallout">
            <a:avLst>
              <a:gd name="adj1" fmla="val -17658"/>
              <a:gd name="adj2" fmla="val 227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背包剩余重量*剩余物品最大价值</a:t>
            </a:r>
          </a:p>
        </p:txBody>
      </p:sp>
      <p:sp>
        <p:nvSpPr>
          <p:cNvPr id="8" name="线形标注 1 7"/>
          <p:cNvSpPr/>
          <p:nvPr/>
        </p:nvSpPr>
        <p:spPr>
          <a:xfrm>
            <a:off x="9111081" y="5192148"/>
            <a:ext cx="2567397" cy="568316"/>
          </a:xfrm>
          <a:prstGeom prst="borderCallout1">
            <a:avLst>
              <a:gd name="adj1" fmla="val 18750"/>
              <a:gd name="adj2" fmla="val -8333"/>
              <a:gd name="adj3" fmla="val -223489"/>
              <a:gd name="adj4" fmla="val -6738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dirty="0"/>
              <a:t>说明存在一个物品可以放进去，不能放入</a:t>
            </a:r>
          </a:p>
        </p:txBody>
      </p:sp>
      <p:sp>
        <p:nvSpPr>
          <p:cNvPr id="9" name="圆角矩形 8"/>
          <p:cNvSpPr/>
          <p:nvPr/>
        </p:nvSpPr>
        <p:spPr>
          <a:xfrm>
            <a:off x="6129553" y="4154970"/>
            <a:ext cx="1550505" cy="815009"/>
          </a:xfrm>
          <a:prstGeom prst="round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0" y="657388"/>
            <a:ext cx="7200000" cy="5620000"/>
          </a:xfrm>
          <a:prstGeom prst="rect">
            <a:avLst/>
          </a:prstGeom>
        </p:spPr>
      </p:pic>
      <p:sp>
        <p:nvSpPr>
          <p:cNvPr id="5" name="文本框 4"/>
          <p:cNvSpPr txBox="1"/>
          <p:nvPr/>
        </p:nvSpPr>
        <p:spPr>
          <a:xfrm>
            <a:off x="7376258" y="2126973"/>
            <a:ext cx="4815742" cy="3416320"/>
          </a:xfrm>
          <a:prstGeom prst="rect">
            <a:avLst/>
          </a:prstGeom>
          <a:noFill/>
        </p:spPr>
        <p:txBody>
          <a:bodyPr wrap="none" rtlCol="0">
            <a:spAutoFit/>
          </a:bodyPr>
          <a:lstStyle/>
          <a:p>
            <a:pPr marL="457200" indent="-457200">
              <a:lnSpc>
                <a:spcPct val="200000"/>
              </a:lnSpc>
              <a:buFont typeface="Wingdings" panose="05000000000000000000" pitchFamily="2" charset="2"/>
              <a:buChar char="Ø"/>
            </a:pPr>
            <a:r>
              <a:rPr lang="zh-CN" altLang="en-US" sz="3600" b="1" dirty="0">
                <a:latin typeface="黑体" panose="02010609060101010101" pitchFamily="49" charset="-122"/>
                <a:ea typeface="黑体" panose="02010609060101010101" pitchFamily="49" charset="-122"/>
              </a:rPr>
              <a:t>深度优先</a:t>
            </a:r>
            <a:endParaRPr lang="en-US" altLang="zh-CN" sz="3600" b="1" dirty="0">
              <a:latin typeface="黑体" panose="02010609060101010101" pitchFamily="49" charset="-122"/>
              <a:ea typeface="黑体" panose="02010609060101010101" pitchFamily="49" charset="-122"/>
            </a:endParaRPr>
          </a:p>
          <a:p>
            <a:pPr marL="457200" indent="-457200">
              <a:lnSpc>
                <a:spcPct val="200000"/>
              </a:lnSpc>
              <a:buFont typeface="Wingdings" panose="05000000000000000000" pitchFamily="2" charset="2"/>
              <a:buChar char="Ø"/>
            </a:pPr>
            <a:r>
              <a:rPr lang="zh-CN" altLang="en-US" sz="3600" b="1" dirty="0">
                <a:latin typeface="黑体" panose="02010609060101010101" pitchFamily="49" charset="-122"/>
                <a:ea typeface="黑体" panose="02010609060101010101" pitchFamily="49" charset="-122"/>
              </a:rPr>
              <a:t>队列式分支限界</a:t>
            </a:r>
            <a:endParaRPr lang="en-US" altLang="zh-CN" sz="3600" b="1" dirty="0">
              <a:latin typeface="黑体" panose="02010609060101010101" pitchFamily="49" charset="-122"/>
              <a:ea typeface="黑体" panose="02010609060101010101" pitchFamily="49" charset="-122"/>
            </a:endParaRPr>
          </a:p>
          <a:p>
            <a:pPr marL="457200" indent="-457200">
              <a:lnSpc>
                <a:spcPct val="200000"/>
              </a:lnSpc>
              <a:buFont typeface="Wingdings" panose="05000000000000000000" pitchFamily="2" charset="2"/>
              <a:buChar char="Ø"/>
            </a:pPr>
            <a:r>
              <a:rPr lang="zh-CN" altLang="en-US" sz="3600" b="1" dirty="0">
                <a:latin typeface="黑体" panose="02010609060101010101" pitchFamily="49" charset="-122"/>
                <a:ea typeface="黑体" panose="02010609060101010101" pitchFamily="49" charset="-122"/>
              </a:rPr>
              <a:t>优先队列式分支限界</a:t>
            </a:r>
          </a:p>
        </p:txBody>
      </p:sp>
      <p:sp>
        <p:nvSpPr>
          <p:cNvPr id="6" name="云形标注 5"/>
          <p:cNvSpPr/>
          <p:nvPr/>
        </p:nvSpPr>
        <p:spPr>
          <a:xfrm>
            <a:off x="7255565" y="1447304"/>
            <a:ext cx="1490869" cy="526774"/>
          </a:xfrm>
          <a:prstGeom prst="cloudCallout">
            <a:avLst>
              <a:gd name="adj1" fmla="val -80833"/>
              <a:gd name="adj2" fmla="val 75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rPr>
              <a:t>上界</a:t>
            </a:r>
          </a:p>
        </p:txBody>
      </p:sp>
      <p:sp>
        <p:nvSpPr>
          <p:cNvPr id="7" name="文本框 6"/>
          <p:cNvSpPr txBox="1"/>
          <p:nvPr/>
        </p:nvSpPr>
        <p:spPr>
          <a:xfrm>
            <a:off x="0" y="1902551"/>
            <a:ext cx="2661306" cy="646331"/>
          </a:xfrm>
          <a:prstGeom prst="rect">
            <a:avLst/>
          </a:prstGeom>
          <a:noFill/>
        </p:spPr>
        <p:txBody>
          <a:bodyPr wrap="none" rtlCol="0">
            <a:spAutoFit/>
          </a:bodyPr>
          <a:lstStyle/>
          <a:p>
            <a:pPr algn="ctr"/>
            <a:r>
              <a:rPr lang="en-US" altLang="zh-CN" b="1" dirty="0">
                <a:solidFill>
                  <a:srgbClr val="FF0000"/>
                </a:solidFill>
              </a:rPr>
              <a:t>1</a:t>
            </a:r>
            <a:r>
              <a:rPr lang="zh-CN" altLang="en-US" b="1" dirty="0">
                <a:solidFill>
                  <a:srgbClr val="FF0000"/>
                </a:solidFill>
              </a:rPr>
              <a:t>号物品，相对于</a:t>
            </a:r>
            <a:r>
              <a:rPr lang="en-US" altLang="zh-CN" b="1" dirty="0">
                <a:solidFill>
                  <a:srgbClr val="FF0000"/>
                </a:solidFill>
              </a:rPr>
              <a:t>10</a:t>
            </a:r>
            <a:r>
              <a:rPr lang="zh-CN" altLang="en-US" b="1" dirty="0">
                <a:solidFill>
                  <a:srgbClr val="FF0000"/>
                </a:solidFill>
              </a:rPr>
              <a:t>来说</a:t>
            </a:r>
            <a:endParaRPr lang="en-US" altLang="zh-CN" b="1" dirty="0">
              <a:solidFill>
                <a:srgbClr val="FF0000"/>
              </a:solidFill>
            </a:endParaRPr>
          </a:p>
          <a:p>
            <a:pPr algn="ctr"/>
            <a:r>
              <a:rPr lang="zh-CN" altLang="en-US" b="1" dirty="0">
                <a:solidFill>
                  <a:srgbClr val="FF0000"/>
                </a:solidFill>
              </a:rPr>
              <a:t>最多能装</a:t>
            </a:r>
            <a:r>
              <a:rPr lang="en-US" altLang="zh-CN" b="1" dirty="0">
                <a:solidFill>
                  <a:srgbClr val="FF0000"/>
                </a:solidFill>
              </a:rPr>
              <a:t>1</a:t>
            </a:r>
            <a:r>
              <a:rPr lang="zh-CN" altLang="en-US" b="1" dirty="0">
                <a:solidFill>
                  <a:srgbClr val="FF0000"/>
                </a:solidFill>
              </a:rPr>
              <a:t>个</a:t>
            </a:r>
          </a:p>
        </p:txBody>
      </p:sp>
      <p:sp>
        <p:nvSpPr>
          <p:cNvPr id="8" name="文本框 7"/>
          <p:cNvSpPr txBox="1"/>
          <p:nvPr/>
        </p:nvSpPr>
        <p:spPr>
          <a:xfrm>
            <a:off x="331375" y="3193270"/>
            <a:ext cx="2621230" cy="369332"/>
          </a:xfrm>
          <a:prstGeom prst="rect">
            <a:avLst/>
          </a:prstGeom>
          <a:noFill/>
        </p:spPr>
        <p:txBody>
          <a:bodyPr wrap="none" rtlCol="0">
            <a:spAutoFit/>
          </a:bodyPr>
          <a:lstStyle/>
          <a:p>
            <a:r>
              <a:rPr lang="en-US" altLang="zh-CN" b="1" dirty="0">
                <a:solidFill>
                  <a:srgbClr val="FF0000"/>
                </a:solidFill>
              </a:rPr>
              <a:t>2</a:t>
            </a:r>
            <a:r>
              <a:rPr lang="zh-CN" altLang="en-US" b="1" dirty="0">
                <a:solidFill>
                  <a:srgbClr val="FF0000"/>
                </a:solidFill>
              </a:rPr>
              <a:t>号物品，最多能装</a:t>
            </a:r>
            <a:r>
              <a:rPr lang="en-US" altLang="zh-CN" b="1" dirty="0">
                <a:solidFill>
                  <a:srgbClr val="FF0000"/>
                </a:solidFill>
              </a:rPr>
              <a:t>2</a:t>
            </a:r>
            <a:r>
              <a:rPr lang="zh-CN" altLang="en-US" b="1" dirty="0">
                <a:solidFill>
                  <a:srgbClr val="FF0000"/>
                </a:solidFill>
              </a:rPr>
              <a:t>个</a:t>
            </a:r>
          </a:p>
        </p:txBody>
      </p:sp>
      <p:sp>
        <p:nvSpPr>
          <p:cNvPr id="10" name="矩形 9"/>
          <p:cNvSpPr/>
          <p:nvPr/>
        </p:nvSpPr>
        <p:spPr>
          <a:xfrm>
            <a:off x="6082748" y="5543293"/>
            <a:ext cx="606287" cy="61896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1" name="矩形 10"/>
          <p:cNvSpPr/>
          <p:nvPr/>
        </p:nvSpPr>
        <p:spPr>
          <a:xfrm>
            <a:off x="5195266" y="5661645"/>
            <a:ext cx="6781386" cy="530915"/>
          </a:xfrm>
          <a:prstGeom prst="rect">
            <a:avLst/>
          </a:prstGeom>
        </p:spPr>
        <p:txBody>
          <a:bodyPr wrap="square">
            <a:spAutoFit/>
          </a:bodyPr>
          <a:lstStyle/>
          <a:p>
            <a:endParaRPr lang="zh-CN" altLang="en-US" sz="1050" b="1" dirty="0">
              <a:solidFill>
                <a:srgbClr val="FF0000"/>
              </a:solidFill>
              <a:latin typeface="黑体" panose="02010609060101010101" pitchFamily="49" charset="-122"/>
              <a:ea typeface="黑体" panose="02010609060101010101" pitchFamily="49" charset="-122"/>
            </a:endParaRPr>
          </a:p>
          <a:p>
            <a:r>
              <a:rPr lang="zh-CN" altLang="en-US" b="1" dirty="0">
                <a:solidFill>
                  <a:srgbClr val="FF0000"/>
                </a:solidFill>
                <a:latin typeface="黑体" panose="02010609060101010101" pitchFamily="49" charset="-122"/>
                <a:ea typeface="黑体" panose="02010609060101010101" pitchFamily="49" charset="-122"/>
              </a:rPr>
              <a:t>对极大化问题父结点代价不小于子结点的代价</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极小化问题相反</a:t>
            </a:r>
            <a:r>
              <a:rPr lang="en-US" altLang="zh-CN" b="1" dirty="0">
                <a:solidFill>
                  <a:srgbClr val="FF0000"/>
                </a:solidFill>
                <a:latin typeface="黑体" panose="02010609060101010101" pitchFamily="49" charset="-122"/>
                <a:ea typeface="黑体" panose="02010609060101010101" pitchFamily="49" charset="-122"/>
              </a:rPr>
              <a:t>)</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12" name="文本框 11"/>
          <p:cNvSpPr txBox="1"/>
          <p:nvPr/>
        </p:nvSpPr>
        <p:spPr>
          <a:xfrm>
            <a:off x="1350691" y="4365997"/>
            <a:ext cx="2621230" cy="369332"/>
          </a:xfrm>
          <a:prstGeom prst="rect">
            <a:avLst/>
          </a:prstGeom>
          <a:noFill/>
        </p:spPr>
        <p:txBody>
          <a:bodyPr wrap="none" rtlCol="0">
            <a:spAutoFit/>
          </a:bodyPr>
          <a:lstStyle/>
          <a:p>
            <a:r>
              <a:rPr lang="en-US" altLang="zh-CN" b="1" dirty="0">
                <a:solidFill>
                  <a:srgbClr val="FF0000"/>
                </a:solidFill>
              </a:rPr>
              <a:t>3</a:t>
            </a:r>
            <a:r>
              <a:rPr lang="zh-CN" altLang="en-US" b="1" dirty="0">
                <a:solidFill>
                  <a:srgbClr val="FF0000"/>
                </a:solidFill>
              </a:rPr>
              <a:t>号物品，最多能装</a:t>
            </a:r>
            <a:r>
              <a:rPr lang="en-US" altLang="zh-CN" b="1" dirty="0">
                <a:solidFill>
                  <a:srgbClr val="FF0000"/>
                </a:solidFill>
              </a:rPr>
              <a:t>3</a:t>
            </a:r>
            <a:r>
              <a:rPr lang="zh-CN" altLang="en-US" b="1" dirty="0">
                <a:solidFill>
                  <a:srgbClr val="FF0000"/>
                </a:solidFill>
              </a:rPr>
              <a:t>个</a:t>
            </a:r>
          </a:p>
        </p:txBody>
      </p:sp>
      <p:sp>
        <p:nvSpPr>
          <p:cNvPr id="13" name="文本框 12"/>
          <p:cNvSpPr txBox="1"/>
          <p:nvPr/>
        </p:nvSpPr>
        <p:spPr>
          <a:xfrm>
            <a:off x="331375" y="5216346"/>
            <a:ext cx="2517424" cy="369332"/>
          </a:xfrm>
          <a:prstGeom prst="rect">
            <a:avLst/>
          </a:prstGeom>
          <a:noFill/>
        </p:spPr>
        <p:txBody>
          <a:bodyPr wrap="square" rtlCol="0">
            <a:spAutoFit/>
          </a:bodyPr>
          <a:lstStyle/>
          <a:p>
            <a:r>
              <a:rPr lang="en-US" altLang="zh-CN" b="1" dirty="0">
                <a:solidFill>
                  <a:srgbClr val="FF0000"/>
                </a:solidFill>
              </a:rPr>
              <a:t>4</a:t>
            </a:r>
            <a:r>
              <a:rPr lang="zh-CN" altLang="en-US" b="1" dirty="0">
                <a:solidFill>
                  <a:srgbClr val="FF0000"/>
                </a:solidFill>
              </a:rPr>
              <a:t>号物品，最多能装</a:t>
            </a:r>
            <a:r>
              <a:rPr lang="en-US" altLang="zh-CN" b="1" dirty="0">
                <a:solidFill>
                  <a:srgbClr val="FF0000"/>
                </a:solidFill>
              </a:rPr>
              <a:t>5</a:t>
            </a:r>
            <a:r>
              <a:rPr lang="zh-CN" altLang="en-US" b="1" dirty="0">
                <a:solidFill>
                  <a:srgbClr val="FF0000"/>
                </a:solidFill>
              </a:rPr>
              <a:t>个</a:t>
            </a:r>
          </a:p>
        </p:txBody>
      </p:sp>
      <p:sp>
        <p:nvSpPr>
          <p:cNvPr id="14" name="下箭头 13"/>
          <p:cNvSpPr/>
          <p:nvPr/>
        </p:nvSpPr>
        <p:spPr>
          <a:xfrm>
            <a:off x="5961569" y="4209443"/>
            <a:ext cx="638327" cy="626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427289" y="4953960"/>
            <a:ext cx="1800493" cy="369332"/>
          </a:xfrm>
          <a:prstGeom prst="rect">
            <a:avLst/>
          </a:prstGeom>
          <a:noFill/>
        </p:spPr>
        <p:txBody>
          <a:bodyPr wrap="none" rtlCol="0">
            <a:spAutoFit/>
          </a:bodyPr>
          <a:lstStyle/>
          <a:p>
            <a:r>
              <a:rPr lang="zh-CN" altLang="en-US" dirty="0"/>
              <a:t>不需要再搜索了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货郎问题</a:t>
            </a:r>
          </a:p>
        </p:txBody>
      </p:sp>
      <p:sp>
        <p:nvSpPr>
          <p:cNvPr id="6" name="内容占位符 2"/>
          <p:cNvSpPr txBox="1"/>
          <p:nvPr/>
        </p:nvSpPr>
        <p:spPr>
          <a:xfrm>
            <a:off x="5152103" y="891575"/>
            <a:ext cx="6747013" cy="5349166"/>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gn="just">
              <a:lnSpc>
                <a:spcPct val="150000"/>
              </a:lnSpc>
              <a:spcBef>
                <a:spcPts val="0"/>
              </a:spcBef>
              <a:buFontTx/>
              <a:buNone/>
            </a:pPr>
            <a:r>
              <a:rPr lang="zh-CN" altLang="en-US" sz="3200" b="1" dirty="0">
                <a:latin typeface="Times New Roman" panose="02020603050405020304" pitchFamily="18" charset="0"/>
                <a:cs typeface="Times New Roman" panose="02020603050405020304" pitchFamily="18" charset="0"/>
              </a:rPr>
              <a:t>队列式分支限界法（</a:t>
            </a:r>
            <a:r>
              <a:rPr lang="en-US" altLang="zh-CN" sz="3200" b="1" dirty="0">
                <a:latin typeface="Times New Roman" panose="02020603050405020304" pitchFamily="18" charset="0"/>
                <a:cs typeface="Times New Roman" panose="02020603050405020304" pitchFamily="18" charset="0"/>
              </a:rPr>
              <a:t>FIFO</a:t>
            </a:r>
            <a:r>
              <a:rPr lang="zh-CN" altLang="en-US"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zh-CN" altLang="en-US" sz="2000" dirty="0">
                <a:latin typeface="Times New Roman" panose="02020603050405020304" pitchFamily="18" charset="0"/>
                <a:cs typeface="Times New Roman" panose="02020603050405020304" pitchFamily="18" charset="0"/>
              </a:rPr>
              <a:t>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作为初始扩展结点，活结点队列为空，其儿子结点</a:t>
            </a:r>
            <a:r>
              <a:rPr lang="en-US" altLang="zh-CN" sz="2000" dirty="0">
                <a:latin typeface="Times New Roman" panose="02020603050405020304" pitchFamily="18" charset="0"/>
                <a:cs typeface="Times New Roman" panose="02020603050405020304" pitchFamily="18" charset="0"/>
              </a:rPr>
              <a:t>C, D, E</a:t>
            </a:r>
            <a:r>
              <a:rPr lang="zh-CN" altLang="en-US" sz="2000" dirty="0">
                <a:latin typeface="Times New Roman" panose="02020603050405020304" pitchFamily="18" charset="0"/>
                <a:cs typeface="Times New Roman" panose="02020603050405020304" pitchFamily="18" charset="0"/>
              </a:rPr>
              <a:t>均为可行结点，它们被加入到活结点队列中，并舍去当前结点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为下一个扩展结点，以此生成</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，加入到队列中，然后</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分别作为扩展结点，将其儿子结点，</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H</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依次放入扩展结点。</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为下一个扩展结点。。。。。。。</a:t>
            </a:r>
          </a:p>
        </p:txBody>
      </p:sp>
      <p:pic>
        <p:nvPicPr>
          <p:cNvPr id="26" name="Picture 6" descr="t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59" y="891575"/>
            <a:ext cx="4489205" cy="338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椭圆 26"/>
          <p:cNvSpPr/>
          <p:nvPr/>
        </p:nvSpPr>
        <p:spPr>
          <a:xfrm>
            <a:off x="1427674" y="4743992"/>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1</a:t>
            </a:r>
            <a:endParaRPr lang="zh-CN" altLang="en-US" dirty="0"/>
          </a:p>
        </p:txBody>
      </p:sp>
      <p:sp>
        <p:nvSpPr>
          <p:cNvPr id="28" name="椭圆 27"/>
          <p:cNvSpPr/>
          <p:nvPr/>
        </p:nvSpPr>
        <p:spPr>
          <a:xfrm>
            <a:off x="3394125" y="4743992"/>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2</a:t>
            </a:r>
            <a:endParaRPr lang="zh-CN" altLang="en-US" dirty="0"/>
          </a:p>
        </p:txBody>
      </p:sp>
      <p:sp>
        <p:nvSpPr>
          <p:cNvPr id="29" name="椭圆 28"/>
          <p:cNvSpPr/>
          <p:nvPr/>
        </p:nvSpPr>
        <p:spPr>
          <a:xfrm>
            <a:off x="3394125" y="5752177"/>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30" name="椭圆 29"/>
          <p:cNvSpPr/>
          <p:nvPr/>
        </p:nvSpPr>
        <p:spPr>
          <a:xfrm>
            <a:off x="1427674" y="5752177"/>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3</a:t>
            </a:r>
            <a:endParaRPr lang="zh-CN" altLang="en-US" dirty="0"/>
          </a:p>
        </p:txBody>
      </p:sp>
      <p:cxnSp>
        <p:nvCxnSpPr>
          <p:cNvPr id="32" name="直接连接符 31"/>
          <p:cNvCxnSpPr>
            <a:stCxn id="27" idx="6"/>
            <a:endCxn id="28" idx="2"/>
          </p:cNvCxnSpPr>
          <p:nvPr/>
        </p:nvCxnSpPr>
        <p:spPr>
          <a:xfrm>
            <a:off x="1802812" y="4931561"/>
            <a:ext cx="1591313" cy="0"/>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a:off x="1802812" y="5939746"/>
            <a:ext cx="1591313" cy="0"/>
          </a:xfrm>
          <a:prstGeom prst="line">
            <a:avLst/>
          </a:prstGeom>
        </p:spPr>
        <p:style>
          <a:lnRef idx="1">
            <a:schemeClr val="dk1"/>
          </a:lnRef>
          <a:fillRef idx="0">
            <a:schemeClr val="dk1"/>
          </a:fillRef>
          <a:effectRef idx="0">
            <a:schemeClr val="dk1"/>
          </a:effectRef>
          <a:fontRef idx="minor">
            <a:schemeClr val="tx1"/>
          </a:fontRef>
        </p:style>
      </p:cxnSp>
      <p:cxnSp>
        <p:nvCxnSpPr>
          <p:cNvPr id="35" name="直接连接符 34"/>
          <p:cNvCxnSpPr>
            <a:stCxn id="28" idx="4"/>
            <a:endCxn id="29" idx="0"/>
          </p:cNvCxnSpPr>
          <p:nvPr/>
        </p:nvCxnSpPr>
        <p:spPr>
          <a:xfrm>
            <a:off x="3581694" y="5119130"/>
            <a:ext cx="0" cy="633047"/>
          </a:xfrm>
          <a:prstGeom prst="line">
            <a:avLst/>
          </a:prstGeom>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a:off x="1588771" y="5119129"/>
            <a:ext cx="0" cy="633047"/>
          </a:xfrm>
          <a:prstGeom prst="line">
            <a:avLst/>
          </a:prstGeom>
        </p:spPr>
        <p:style>
          <a:lnRef idx="1">
            <a:schemeClr val="dk1"/>
          </a:lnRef>
          <a:fillRef idx="0">
            <a:schemeClr val="dk1"/>
          </a:fillRef>
          <a:effectRef idx="0">
            <a:schemeClr val="dk1"/>
          </a:effectRef>
          <a:fontRef idx="minor">
            <a:schemeClr val="tx1"/>
          </a:fontRef>
        </p:style>
      </p:cxnSp>
      <p:cxnSp>
        <p:nvCxnSpPr>
          <p:cNvPr id="38" name="直接连接符 37"/>
          <p:cNvCxnSpPr>
            <a:stCxn id="27" idx="5"/>
            <a:endCxn id="29" idx="1"/>
          </p:cNvCxnSpPr>
          <p:nvPr/>
        </p:nvCxnSpPr>
        <p:spPr>
          <a:xfrm>
            <a:off x="1747874" y="5064192"/>
            <a:ext cx="1701189" cy="742923"/>
          </a:xfrm>
          <a:prstGeom prst="line">
            <a:avLst/>
          </a:prstGeom>
        </p:spPr>
        <p:style>
          <a:lnRef idx="1">
            <a:schemeClr val="dk1"/>
          </a:lnRef>
          <a:fillRef idx="0">
            <a:schemeClr val="dk1"/>
          </a:fillRef>
          <a:effectRef idx="0">
            <a:schemeClr val="dk1"/>
          </a:effectRef>
          <a:fontRef idx="minor">
            <a:schemeClr val="tx1"/>
          </a:fontRef>
        </p:style>
      </p:cxnSp>
      <p:cxnSp>
        <p:nvCxnSpPr>
          <p:cNvPr id="40" name="直接连接符 39"/>
          <p:cNvCxnSpPr>
            <a:stCxn id="30" idx="7"/>
            <a:endCxn id="28" idx="3"/>
          </p:cNvCxnSpPr>
          <p:nvPr/>
        </p:nvCxnSpPr>
        <p:spPr>
          <a:xfrm flipV="1">
            <a:off x="1747874" y="5064192"/>
            <a:ext cx="1701189" cy="742923"/>
          </a:xfrm>
          <a:prstGeom prst="line">
            <a:avLst/>
          </a:prstGeom>
        </p:spPr>
        <p:style>
          <a:lnRef idx="1">
            <a:schemeClr val="dk1"/>
          </a:lnRef>
          <a:fillRef idx="0">
            <a:schemeClr val="dk1"/>
          </a:fillRef>
          <a:effectRef idx="0">
            <a:schemeClr val="dk1"/>
          </a:effectRef>
          <a:fontRef idx="minor">
            <a:schemeClr val="tx1"/>
          </a:fontRef>
        </p:style>
      </p:cxnSp>
      <p:sp>
        <p:nvSpPr>
          <p:cNvPr id="41" name="文本框 40"/>
          <p:cNvSpPr txBox="1"/>
          <p:nvPr/>
        </p:nvSpPr>
        <p:spPr>
          <a:xfrm>
            <a:off x="2528475" y="4559326"/>
            <a:ext cx="441146" cy="369332"/>
          </a:xfrm>
          <a:prstGeom prst="rect">
            <a:avLst/>
          </a:prstGeom>
          <a:noFill/>
        </p:spPr>
        <p:txBody>
          <a:bodyPr wrap="none" rtlCol="0">
            <a:spAutoFit/>
          </a:bodyPr>
          <a:lstStyle/>
          <a:p>
            <a:r>
              <a:rPr lang="en-US" altLang="zh-CN" dirty="0"/>
              <a:t>30</a:t>
            </a:r>
            <a:endParaRPr lang="zh-CN" altLang="en-US" dirty="0"/>
          </a:p>
        </p:txBody>
      </p:sp>
      <p:sp>
        <p:nvSpPr>
          <p:cNvPr id="42" name="文本框 41"/>
          <p:cNvSpPr txBox="1"/>
          <p:nvPr/>
        </p:nvSpPr>
        <p:spPr>
          <a:xfrm>
            <a:off x="3572548" y="5289228"/>
            <a:ext cx="441146" cy="369332"/>
          </a:xfrm>
          <a:prstGeom prst="rect">
            <a:avLst/>
          </a:prstGeom>
          <a:noFill/>
        </p:spPr>
        <p:txBody>
          <a:bodyPr wrap="none" rtlCol="0">
            <a:spAutoFit/>
          </a:bodyPr>
          <a:lstStyle/>
          <a:p>
            <a:r>
              <a:rPr lang="en-US" altLang="zh-CN" dirty="0"/>
              <a:t>10</a:t>
            </a:r>
            <a:endParaRPr lang="zh-CN" altLang="en-US" dirty="0"/>
          </a:p>
        </p:txBody>
      </p:sp>
      <p:sp>
        <p:nvSpPr>
          <p:cNvPr id="43" name="文本框 42"/>
          <p:cNvSpPr txBox="1"/>
          <p:nvPr/>
        </p:nvSpPr>
        <p:spPr>
          <a:xfrm>
            <a:off x="2660555" y="5029096"/>
            <a:ext cx="312906" cy="369332"/>
          </a:xfrm>
          <a:prstGeom prst="rect">
            <a:avLst/>
          </a:prstGeom>
          <a:noFill/>
        </p:spPr>
        <p:txBody>
          <a:bodyPr wrap="none" rtlCol="0">
            <a:spAutoFit/>
          </a:bodyPr>
          <a:lstStyle/>
          <a:p>
            <a:r>
              <a:rPr lang="en-US" altLang="zh-CN" dirty="0"/>
              <a:t>5</a:t>
            </a:r>
            <a:endParaRPr lang="zh-CN" altLang="en-US" dirty="0"/>
          </a:p>
        </p:txBody>
      </p:sp>
      <p:sp>
        <p:nvSpPr>
          <p:cNvPr id="44" name="文本框 43"/>
          <p:cNvSpPr txBox="1"/>
          <p:nvPr/>
        </p:nvSpPr>
        <p:spPr>
          <a:xfrm>
            <a:off x="3096946" y="5390108"/>
            <a:ext cx="312906" cy="369332"/>
          </a:xfrm>
          <a:prstGeom prst="rect">
            <a:avLst/>
          </a:prstGeom>
          <a:noFill/>
        </p:spPr>
        <p:txBody>
          <a:bodyPr wrap="none" rtlCol="0">
            <a:spAutoFit/>
          </a:bodyPr>
          <a:lstStyle/>
          <a:p>
            <a:r>
              <a:rPr lang="en-US" altLang="zh-CN" dirty="0"/>
              <a:t>4</a:t>
            </a:r>
            <a:endParaRPr lang="zh-CN" altLang="en-US" dirty="0"/>
          </a:p>
        </p:txBody>
      </p:sp>
      <p:sp>
        <p:nvSpPr>
          <p:cNvPr id="45" name="文本框 44"/>
          <p:cNvSpPr txBox="1"/>
          <p:nvPr/>
        </p:nvSpPr>
        <p:spPr>
          <a:xfrm>
            <a:off x="2436142" y="6045924"/>
            <a:ext cx="441146" cy="369332"/>
          </a:xfrm>
          <a:prstGeom prst="rect">
            <a:avLst/>
          </a:prstGeom>
          <a:noFill/>
        </p:spPr>
        <p:txBody>
          <a:bodyPr wrap="none" rtlCol="0">
            <a:spAutoFit/>
          </a:bodyPr>
          <a:lstStyle/>
          <a:p>
            <a:r>
              <a:rPr lang="en-US" altLang="zh-CN" dirty="0"/>
              <a:t>20</a:t>
            </a:r>
            <a:endParaRPr lang="zh-CN" altLang="en-US" dirty="0"/>
          </a:p>
        </p:txBody>
      </p:sp>
      <p:sp>
        <p:nvSpPr>
          <p:cNvPr id="46" name="文本框 45"/>
          <p:cNvSpPr txBox="1"/>
          <p:nvPr/>
        </p:nvSpPr>
        <p:spPr>
          <a:xfrm>
            <a:off x="1147624" y="5250986"/>
            <a:ext cx="374521" cy="369332"/>
          </a:xfrm>
          <a:prstGeom prst="rect">
            <a:avLst/>
          </a:prstGeom>
          <a:noFill/>
        </p:spPr>
        <p:txBody>
          <a:bodyPr wrap="square" rtlCol="0">
            <a:spAutoFit/>
          </a:bodyPr>
          <a:lstStyle/>
          <a:p>
            <a:r>
              <a:rPr lang="en-US" altLang="zh-CN" dirty="0"/>
              <a:t>6</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货郎问题</a:t>
            </a:r>
          </a:p>
        </p:txBody>
      </p:sp>
      <p:sp>
        <p:nvSpPr>
          <p:cNvPr id="6" name="内容占位符 2"/>
          <p:cNvSpPr txBox="1"/>
          <p:nvPr/>
        </p:nvSpPr>
        <p:spPr>
          <a:xfrm>
            <a:off x="5152103" y="891575"/>
            <a:ext cx="6747013" cy="5349166"/>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gn="just">
              <a:lnSpc>
                <a:spcPct val="150000"/>
              </a:lnSpc>
              <a:spcBef>
                <a:spcPts val="0"/>
              </a:spcBef>
              <a:buNone/>
            </a:pPr>
            <a:r>
              <a:rPr lang="zh-CN" altLang="en-US" sz="3200" b="1" dirty="0">
                <a:latin typeface="Times New Roman" panose="02020603050405020304" pitchFamily="18" charset="0"/>
                <a:cs typeface="Times New Roman" panose="02020603050405020304" pitchFamily="18" charset="0"/>
              </a:rPr>
              <a:t>优先队列式分支限界法</a:t>
            </a:r>
            <a:endParaRPr lang="en-US" altLang="zh-CN" sz="32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zh-CN" altLang="en-US" sz="2000" dirty="0">
                <a:latin typeface="Times New Roman" panose="02020603050405020304" pitchFamily="18" charset="0"/>
                <a:cs typeface="Times New Roman" panose="02020603050405020304" pitchFamily="18" charset="0"/>
              </a:rPr>
              <a:t>极小堆来存储活结点表，其优先级是结点的当前费用。</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Tx/>
              <a:buAutoNum type="arabicParenBoth"/>
            </a:pPr>
            <a:r>
              <a:rPr lang="zh-CN" altLang="en-US" sz="2000" dirty="0">
                <a:latin typeface="Times New Roman" panose="02020603050405020304" pitchFamily="18" charset="0"/>
                <a:cs typeface="Times New Roman" panose="02020603050405020304" pitchFamily="18" charset="0"/>
              </a:rPr>
              <a:t>算法还是从结点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和空优先队列开始，结点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扩展，三个子儿子</a:t>
            </a:r>
            <a:r>
              <a:rPr lang="en-US" altLang="zh-CN" sz="2000" dirty="0">
                <a:latin typeface="Times New Roman" panose="02020603050405020304" pitchFamily="18" charset="0"/>
                <a:cs typeface="Times New Roman" panose="02020603050405020304" pitchFamily="18" charset="0"/>
              </a:rPr>
              <a:t>C D</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依次放入队列中，</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是堆中具有最小当前费用（</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）的结点，所以处在堆顶位置，其儿子结点</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被插入到当前堆中，其费用分别是</a:t>
            </a:r>
            <a:r>
              <a:rPr lang="en-US" altLang="zh-CN" sz="2000" dirty="0">
                <a:latin typeface="Times New Roman" panose="02020603050405020304" pitchFamily="18" charset="0"/>
                <a:cs typeface="Times New Roman" panose="02020603050405020304" pitchFamily="18" charset="0"/>
              </a:rPr>
              <a:t>14</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24</a:t>
            </a:r>
          </a:p>
          <a:p>
            <a:pPr marL="457200" indent="-457200" algn="just">
              <a:lnSpc>
                <a:spcPct val="150000"/>
              </a:lnSpc>
              <a:spcBef>
                <a:spcPts val="0"/>
              </a:spcBef>
              <a:buFontTx/>
              <a:buAutoNum type="arabicParenBoth"/>
            </a:pPr>
            <a:r>
              <a:rPr lang="zh-CN" altLang="en-US" sz="2000" dirty="0">
                <a:latin typeface="Times New Roman" panose="02020603050405020304" pitchFamily="18" charset="0"/>
                <a:cs typeface="Times New Roman" panose="02020603050405020304" pitchFamily="18" charset="0"/>
              </a:rPr>
              <a:t>下一个，堆顶的元素为</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，它成为下一个扩展结点，两个儿子</a:t>
            </a:r>
            <a:r>
              <a:rPr lang="en-US" altLang="zh-CN" sz="2000" dirty="0">
                <a:latin typeface="Times New Roman" panose="02020603050405020304" pitchFamily="18" charset="0"/>
                <a:cs typeface="Times New Roman" panose="02020603050405020304" pitchFamily="18" charset="0"/>
              </a:rPr>
              <a:t>H</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，加入到堆中，此时堆中还有元素，</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H</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，在这些结点中，</a:t>
            </a:r>
            <a:r>
              <a:rPr lang="en-US" altLang="zh-CN" sz="2000" dirty="0">
                <a:latin typeface="Times New Roman" panose="02020603050405020304" pitchFamily="18" charset="0"/>
                <a:cs typeface="Times New Roman" panose="02020603050405020304" pitchFamily="18" charset="0"/>
              </a:rPr>
              <a:t>H</a:t>
            </a:r>
            <a:r>
              <a:rPr lang="zh-CN" altLang="en-US" sz="2000" dirty="0">
                <a:latin typeface="Times New Roman" panose="02020603050405020304" pitchFamily="18" charset="0"/>
                <a:cs typeface="Times New Roman" panose="02020603050405020304" pitchFamily="18" charset="0"/>
              </a:rPr>
              <a:t>具有最小费用，成为下一个扩展结点，。。。。。</a:t>
            </a:r>
          </a:p>
        </p:txBody>
      </p:sp>
      <p:sp>
        <p:nvSpPr>
          <p:cNvPr id="26" name="椭圆 25"/>
          <p:cNvSpPr/>
          <p:nvPr/>
        </p:nvSpPr>
        <p:spPr>
          <a:xfrm>
            <a:off x="1427674" y="4743992"/>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1</a:t>
            </a:r>
            <a:endParaRPr lang="zh-CN" altLang="en-US" dirty="0"/>
          </a:p>
        </p:txBody>
      </p:sp>
      <p:sp>
        <p:nvSpPr>
          <p:cNvPr id="27" name="椭圆 26"/>
          <p:cNvSpPr/>
          <p:nvPr/>
        </p:nvSpPr>
        <p:spPr>
          <a:xfrm>
            <a:off x="3394125" y="4743992"/>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2</a:t>
            </a:r>
            <a:endParaRPr lang="zh-CN" altLang="en-US" dirty="0"/>
          </a:p>
        </p:txBody>
      </p:sp>
      <p:sp>
        <p:nvSpPr>
          <p:cNvPr id="28" name="椭圆 27"/>
          <p:cNvSpPr/>
          <p:nvPr/>
        </p:nvSpPr>
        <p:spPr>
          <a:xfrm>
            <a:off x="3394125" y="5752177"/>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29" name="椭圆 28"/>
          <p:cNvSpPr/>
          <p:nvPr/>
        </p:nvSpPr>
        <p:spPr>
          <a:xfrm>
            <a:off x="1427674" y="5752177"/>
            <a:ext cx="375138" cy="3751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3</a:t>
            </a:r>
            <a:endParaRPr lang="zh-CN" altLang="en-US" dirty="0"/>
          </a:p>
        </p:txBody>
      </p:sp>
      <p:cxnSp>
        <p:nvCxnSpPr>
          <p:cNvPr id="30" name="直接连接符 29"/>
          <p:cNvCxnSpPr>
            <a:stCxn id="26" idx="6"/>
            <a:endCxn id="27" idx="2"/>
          </p:cNvCxnSpPr>
          <p:nvPr/>
        </p:nvCxnSpPr>
        <p:spPr>
          <a:xfrm>
            <a:off x="1802812" y="4931561"/>
            <a:ext cx="1591313"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连接符 30"/>
          <p:cNvCxnSpPr/>
          <p:nvPr/>
        </p:nvCxnSpPr>
        <p:spPr>
          <a:xfrm>
            <a:off x="1802812" y="5939746"/>
            <a:ext cx="1591313" cy="0"/>
          </a:xfrm>
          <a:prstGeom prst="line">
            <a:avLst/>
          </a:prstGeom>
        </p:spPr>
        <p:style>
          <a:lnRef idx="1">
            <a:schemeClr val="dk1"/>
          </a:lnRef>
          <a:fillRef idx="0">
            <a:schemeClr val="dk1"/>
          </a:fillRef>
          <a:effectRef idx="0">
            <a:schemeClr val="dk1"/>
          </a:effectRef>
          <a:fontRef idx="minor">
            <a:schemeClr val="tx1"/>
          </a:fontRef>
        </p:style>
      </p:cxnSp>
      <p:cxnSp>
        <p:nvCxnSpPr>
          <p:cNvPr id="32" name="直接连接符 31"/>
          <p:cNvCxnSpPr>
            <a:stCxn id="27" idx="4"/>
            <a:endCxn id="28" idx="0"/>
          </p:cNvCxnSpPr>
          <p:nvPr/>
        </p:nvCxnSpPr>
        <p:spPr>
          <a:xfrm>
            <a:off x="3581694" y="5119130"/>
            <a:ext cx="0" cy="633047"/>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a:off x="1588771" y="5119129"/>
            <a:ext cx="0" cy="633047"/>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p:cNvCxnSpPr>
            <a:stCxn id="26" idx="5"/>
            <a:endCxn id="28" idx="1"/>
          </p:cNvCxnSpPr>
          <p:nvPr/>
        </p:nvCxnSpPr>
        <p:spPr>
          <a:xfrm>
            <a:off x="1747874" y="5064192"/>
            <a:ext cx="1701189" cy="742923"/>
          </a:xfrm>
          <a:prstGeom prst="line">
            <a:avLst/>
          </a:prstGeom>
        </p:spPr>
        <p:style>
          <a:lnRef idx="1">
            <a:schemeClr val="dk1"/>
          </a:lnRef>
          <a:fillRef idx="0">
            <a:schemeClr val="dk1"/>
          </a:fillRef>
          <a:effectRef idx="0">
            <a:schemeClr val="dk1"/>
          </a:effectRef>
          <a:fontRef idx="minor">
            <a:schemeClr val="tx1"/>
          </a:fontRef>
        </p:style>
      </p:cxnSp>
      <p:cxnSp>
        <p:nvCxnSpPr>
          <p:cNvPr id="35" name="直接连接符 34"/>
          <p:cNvCxnSpPr>
            <a:stCxn id="29" idx="7"/>
            <a:endCxn id="27" idx="3"/>
          </p:cNvCxnSpPr>
          <p:nvPr/>
        </p:nvCxnSpPr>
        <p:spPr>
          <a:xfrm flipV="1">
            <a:off x="1747874" y="5064192"/>
            <a:ext cx="1701189" cy="742923"/>
          </a:xfrm>
          <a:prstGeom prst="line">
            <a:avLst/>
          </a:prstGeom>
        </p:spPr>
        <p:style>
          <a:lnRef idx="1">
            <a:schemeClr val="dk1"/>
          </a:lnRef>
          <a:fillRef idx="0">
            <a:schemeClr val="dk1"/>
          </a:fillRef>
          <a:effectRef idx="0">
            <a:schemeClr val="dk1"/>
          </a:effectRef>
          <a:fontRef idx="minor">
            <a:schemeClr val="tx1"/>
          </a:fontRef>
        </p:style>
      </p:cxnSp>
      <p:sp>
        <p:nvSpPr>
          <p:cNvPr id="36" name="文本框 35"/>
          <p:cNvSpPr txBox="1"/>
          <p:nvPr/>
        </p:nvSpPr>
        <p:spPr>
          <a:xfrm>
            <a:off x="2528475" y="4559326"/>
            <a:ext cx="441146" cy="369332"/>
          </a:xfrm>
          <a:prstGeom prst="rect">
            <a:avLst/>
          </a:prstGeom>
          <a:noFill/>
        </p:spPr>
        <p:txBody>
          <a:bodyPr wrap="none" rtlCol="0">
            <a:spAutoFit/>
          </a:bodyPr>
          <a:lstStyle/>
          <a:p>
            <a:r>
              <a:rPr lang="en-US" altLang="zh-CN" dirty="0"/>
              <a:t>30</a:t>
            </a:r>
            <a:endParaRPr lang="zh-CN" altLang="en-US" dirty="0"/>
          </a:p>
        </p:txBody>
      </p:sp>
      <p:sp>
        <p:nvSpPr>
          <p:cNvPr id="37" name="文本框 36"/>
          <p:cNvSpPr txBox="1"/>
          <p:nvPr/>
        </p:nvSpPr>
        <p:spPr>
          <a:xfrm>
            <a:off x="3572548" y="5289228"/>
            <a:ext cx="441146" cy="369332"/>
          </a:xfrm>
          <a:prstGeom prst="rect">
            <a:avLst/>
          </a:prstGeom>
          <a:noFill/>
        </p:spPr>
        <p:txBody>
          <a:bodyPr wrap="none" rtlCol="0">
            <a:spAutoFit/>
          </a:bodyPr>
          <a:lstStyle/>
          <a:p>
            <a:r>
              <a:rPr lang="en-US" altLang="zh-CN" dirty="0"/>
              <a:t>10</a:t>
            </a:r>
            <a:endParaRPr lang="zh-CN" altLang="en-US" dirty="0"/>
          </a:p>
        </p:txBody>
      </p:sp>
      <p:sp>
        <p:nvSpPr>
          <p:cNvPr id="38" name="文本框 37"/>
          <p:cNvSpPr txBox="1"/>
          <p:nvPr/>
        </p:nvSpPr>
        <p:spPr>
          <a:xfrm>
            <a:off x="2660555" y="5029096"/>
            <a:ext cx="312906" cy="369332"/>
          </a:xfrm>
          <a:prstGeom prst="rect">
            <a:avLst/>
          </a:prstGeom>
          <a:noFill/>
        </p:spPr>
        <p:txBody>
          <a:bodyPr wrap="none" rtlCol="0">
            <a:spAutoFit/>
          </a:bodyPr>
          <a:lstStyle/>
          <a:p>
            <a:r>
              <a:rPr lang="en-US" altLang="zh-CN" dirty="0"/>
              <a:t>5</a:t>
            </a:r>
            <a:endParaRPr lang="zh-CN" altLang="en-US" dirty="0"/>
          </a:p>
        </p:txBody>
      </p:sp>
      <p:sp>
        <p:nvSpPr>
          <p:cNvPr id="39" name="文本框 38"/>
          <p:cNvSpPr txBox="1"/>
          <p:nvPr/>
        </p:nvSpPr>
        <p:spPr>
          <a:xfrm>
            <a:off x="3096946" y="5390108"/>
            <a:ext cx="312906" cy="369332"/>
          </a:xfrm>
          <a:prstGeom prst="rect">
            <a:avLst/>
          </a:prstGeom>
          <a:noFill/>
        </p:spPr>
        <p:txBody>
          <a:bodyPr wrap="none" rtlCol="0">
            <a:spAutoFit/>
          </a:bodyPr>
          <a:lstStyle/>
          <a:p>
            <a:r>
              <a:rPr lang="en-US" altLang="zh-CN" dirty="0"/>
              <a:t>4</a:t>
            </a:r>
            <a:endParaRPr lang="zh-CN" altLang="en-US" dirty="0"/>
          </a:p>
        </p:txBody>
      </p:sp>
      <p:sp>
        <p:nvSpPr>
          <p:cNvPr id="40" name="文本框 39"/>
          <p:cNvSpPr txBox="1"/>
          <p:nvPr/>
        </p:nvSpPr>
        <p:spPr>
          <a:xfrm>
            <a:off x="2436142" y="6045924"/>
            <a:ext cx="441146" cy="369332"/>
          </a:xfrm>
          <a:prstGeom prst="rect">
            <a:avLst/>
          </a:prstGeom>
          <a:noFill/>
        </p:spPr>
        <p:txBody>
          <a:bodyPr wrap="none" rtlCol="0">
            <a:spAutoFit/>
          </a:bodyPr>
          <a:lstStyle/>
          <a:p>
            <a:r>
              <a:rPr lang="en-US" altLang="zh-CN" dirty="0"/>
              <a:t>20</a:t>
            </a:r>
            <a:endParaRPr lang="zh-CN" altLang="en-US" dirty="0"/>
          </a:p>
        </p:txBody>
      </p:sp>
      <p:sp>
        <p:nvSpPr>
          <p:cNvPr id="41" name="文本框 40"/>
          <p:cNvSpPr txBox="1"/>
          <p:nvPr/>
        </p:nvSpPr>
        <p:spPr>
          <a:xfrm>
            <a:off x="1147624" y="5250986"/>
            <a:ext cx="374521" cy="369332"/>
          </a:xfrm>
          <a:prstGeom prst="rect">
            <a:avLst/>
          </a:prstGeom>
          <a:noFill/>
        </p:spPr>
        <p:txBody>
          <a:bodyPr wrap="square" rtlCol="0">
            <a:spAutoFit/>
          </a:bodyPr>
          <a:lstStyle/>
          <a:p>
            <a:r>
              <a:rPr lang="en-US" altLang="zh-CN" dirty="0"/>
              <a:t>6</a:t>
            </a:r>
            <a:endParaRPr lang="zh-CN" altLang="en-US" dirty="0"/>
          </a:p>
        </p:txBody>
      </p:sp>
      <p:pic>
        <p:nvPicPr>
          <p:cNvPr id="42" name="Picture 6" descr="t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59" y="891575"/>
            <a:ext cx="4489205" cy="338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货郎问题</a:t>
            </a:r>
          </a:p>
        </p:txBody>
      </p:sp>
      <p:sp>
        <p:nvSpPr>
          <p:cNvPr id="3" name="内容占位符 2"/>
          <p:cNvSpPr>
            <a:spLocks noGrp="1"/>
          </p:cNvSpPr>
          <p:nvPr>
            <p:ph idx="1"/>
          </p:nvPr>
        </p:nvSpPr>
        <p:spPr/>
        <p:txBody>
          <a:bodyPr/>
          <a:lstStyle/>
          <a:p>
            <a:pPr marL="0" indent="0" algn="just">
              <a:lnSpc>
                <a:spcPct val="150000"/>
              </a:lnSpc>
              <a:buNone/>
            </a:pPr>
            <a:r>
              <a:rPr lang="zh-CN" altLang="en-US" dirty="0"/>
              <a:t>可用限界函数在搜索中裁剪子树：</a:t>
            </a:r>
            <a:endParaRPr lang="en-US" altLang="zh-CN" dirty="0"/>
          </a:p>
          <a:p>
            <a:pPr marL="0" indent="0" algn="just">
              <a:lnSpc>
                <a:spcPct val="150000"/>
              </a:lnSpc>
              <a:buNone/>
            </a:pPr>
            <a:r>
              <a:rPr lang="zh-CN" altLang="en-US" dirty="0"/>
              <a:t>（</a:t>
            </a:r>
            <a:r>
              <a:rPr lang="en-US" altLang="zh-CN" dirty="0"/>
              <a:t>1</a:t>
            </a:r>
            <a:r>
              <a:rPr lang="zh-CN" altLang="en-US" dirty="0"/>
              <a:t>）当前剪枝函数，是当前结点扩展后得到的最小费用的下界，如果在当前扩展结点处，这个下界不比当前最优值更小，则剪去以该结点为根的子树。</a:t>
            </a:r>
            <a:endParaRPr lang="en-US" altLang="zh-CN" dirty="0"/>
          </a:p>
          <a:p>
            <a:pPr marL="0" indent="0" algn="just">
              <a:lnSpc>
                <a:spcPct val="150000"/>
              </a:lnSpc>
              <a:buNone/>
            </a:pPr>
            <a:r>
              <a:rPr lang="zh-CN" altLang="en-US" dirty="0"/>
              <a:t>（</a:t>
            </a:r>
            <a:r>
              <a:rPr lang="en-US" altLang="zh-CN" dirty="0"/>
              <a:t>2</a:t>
            </a:r>
            <a:r>
              <a:rPr lang="zh-CN" altLang="en-US" dirty="0"/>
              <a:t>）另一方面，可以每个结点的下界作为优先级，依非减序从活结点优先队列中抽取下一个扩展结点。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248685" y="1229969"/>
            <a:ext cx="5400000" cy="3785567"/>
          </a:xfrm>
          <a:prstGeom prst="rect">
            <a:avLst/>
          </a:prstGeom>
        </p:spPr>
      </p:pic>
      <p:pic>
        <p:nvPicPr>
          <p:cNvPr id="5" name="图片 4"/>
          <p:cNvPicPr>
            <a:picLocks noChangeAspect="1"/>
          </p:cNvPicPr>
          <p:nvPr/>
        </p:nvPicPr>
        <p:blipFill>
          <a:blip r:embed="rId3"/>
          <a:stretch>
            <a:fillRect/>
          </a:stretch>
        </p:blipFill>
        <p:spPr>
          <a:xfrm>
            <a:off x="6165520" y="975692"/>
            <a:ext cx="5815227" cy="4550465"/>
          </a:xfrm>
          <a:prstGeom prst="rect">
            <a:avLst/>
          </a:prstGeom>
        </p:spPr>
      </p:pic>
      <p:sp>
        <p:nvSpPr>
          <p:cNvPr id="6" name="云形标注 5"/>
          <p:cNvSpPr/>
          <p:nvPr/>
        </p:nvSpPr>
        <p:spPr>
          <a:xfrm>
            <a:off x="7156174" y="5590095"/>
            <a:ext cx="3448878" cy="745435"/>
          </a:xfrm>
          <a:prstGeom prst="cloudCallout">
            <a:avLst>
              <a:gd name="adj1" fmla="val 7739"/>
              <a:gd name="adj2" fmla="val -2531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第</a:t>
            </a:r>
            <a:r>
              <a:rPr lang="en-US" altLang="zh-CN" dirty="0"/>
              <a:t>k</a:t>
            </a:r>
            <a:r>
              <a:rPr lang="zh-CN" altLang="en-US" dirty="0"/>
              <a:t>个城市到第</a:t>
            </a:r>
            <a:r>
              <a:rPr lang="en-US" altLang="zh-CN" dirty="0"/>
              <a:t>k+1</a:t>
            </a:r>
            <a:r>
              <a:rPr lang="zh-CN" altLang="en-US" dirty="0"/>
              <a:t>个城市的最小边长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32616" y="1097529"/>
            <a:ext cx="6045041" cy="49828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5616953" y="954158"/>
            <a:ext cx="6516799" cy="5283891"/>
          </a:xfrm>
          <a:prstGeom prst="rect">
            <a:avLst/>
          </a:prstGeom>
        </p:spPr>
      </p:pic>
      <p:pic>
        <p:nvPicPr>
          <p:cNvPr id="5" name="图片 4"/>
          <p:cNvPicPr>
            <a:picLocks noChangeAspect="1"/>
          </p:cNvPicPr>
          <p:nvPr/>
        </p:nvPicPr>
        <p:blipFill>
          <a:blip r:embed="rId3"/>
          <a:stretch>
            <a:fillRect/>
          </a:stretch>
        </p:blipFill>
        <p:spPr>
          <a:xfrm>
            <a:off x="97867" y="954158"/>
            <a:ext cx="5519086" cy="48502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回溯法</a:t>
            </a:r>
          </a:p>
        </p:txBody>
      </p:sp>
      <p:sp>
        <p:nvSpPr>
          <p:cNvPr id="3" name="内容占位符 2"/>
          <p:cNvSpPr>
            <a:spLocks noGrp="1"/>
          </p:cNvSpPr>
          <p:nvPr>
            <p:ph idx="1"/>
          </p:nvPr>
        </p:nvSpPr>
        <p:spPr/>
        <p:txBody>
          <a:bodyPr/>
          <a:lstStyle/>
          <a:p>
            <a:pPr>
              <a:lnSpc>
                <a:spcPct val="130000"/>
              </a:lnSpc>
              <a:buFont typeface="Wingdings" panose="05000000000000000000" pitchFamily="2" charset="2"/>
              <a:buChar char="Ø"/>
            </a:pPr>
            <a:r>
              <a:rPr lang="zh-CN" altLang="en-US" sz="3200" dirty="0"/>
              <a:t>理解分支限界法的剪枝搜索策略。</a:t>
            </a:r>
          </a:p>
          <a:p>
            <a:pPr>
              <a:lnSpc>
                <a:spcPct val="130000"/>
              </a:lnSpc>
              <a:buFont typeface="Wingdings" panose="05000000000000000000" pitchFamily="2" charset="2"/>
              <a:buChar char="Ø"/>
            </a:pPr>
            <a:r>
              <a:rPr lang="zh-CN" altLang="en-US" sz="3200" dirty="0"/>
              <a:t>掌握分支限界法的算法框架</a:t>
            </a:r>
          </a:p>
          <a:p>
            <a:pPr marL="0" indent="0">
              <a:lnSpc>
                <a:spcPct val="130000"/>
              </a:lnSpc>
              <a:buNone/>
            </a:pPr>
            <a:r>
              <a:rPr lang="zh-CN" altLang="en-US" sz="3200" dirty="0"/>
              <a:t>（</a:t>
            </a:r>
            <a:r>
              <a:rPr lang="en-US" altLang="zh-CN" sz="3200" dirty="0"/>
              <a:t>1</a:t>
            </a:r>
            <a:r>
              <a:rPr lang="zh-CN" altLang="en-US" sz="3200" dirty="0"/>
              <a:t>）队列式</a:t>
            </a:r>
            <a:r>
              <a:rPr lang="en-US" altLang="zh-CN" sz="3200" dirty="0"/>
              <a:t>(FIFO)</a:t>
            </a:r>
            <a:r>
              <a:rPr lang="zh-CN" altLang="en-US" sz="3200" dirty="0"/>
              <a:t>分支限界法；</a:t>
            </a:r>
          </a:p>
          <a:p>
            <a:pPr marL="0" indent="0">
              <a:lnSpc>
                <a:spcPct val="130000"/>
              </a:lnSpc>
              <a:buNone/>
            </a:pPr>
            <a:r>
              <a:rPr lang="zh-CN" altLang="en-US" sz="3200" dirty="0"/>
              <a:t>（</a:t>
            </a:r>
            <a:r>
              <a:rPr lang="en-US" altLang="zh-CN" sz="3200" dirty="0"/>
              <a:t>2</a:t>
            </a:r>
            <a:r>
              <a:rPr lang="zh-CN" altLang="en-US" sz="3200" dirty="0"/>
              <a:t>）优先队列式分支限界法；</a:t>
            </a:r>
            <a:endParaRPr lang="en-US" altLang="zh-CN" sz="3200" dirty="0"/>
          </a:p>
          <a:p>
            <a:pPr>
              <a:lnSpc>
                <a:spcPct val="130000"/>
              </a:lnSpc>
              <a:buFont typeface="Wingdings" panose="05000000000000000000" pitchFamily="2" charset="2"/>
              <a:buChar char="Ø"/>
            </a:pPr>
            <a:r>
              <a:rPr lang="zh-CN" altLang="en-US" sz="3200" dirty="0"/>
              <a:t>通过应用范例学习分支限界法的设计策略。</a:t>
            </a:r>
          </a:p>
          <a:p>
            <a:pPr marL="0" indent="0">
              <a:lnSpc>
                <a:spcPct val="130000"/>
              </a:lnSpc>
              <a:buNone/>
            </a:pPr>
            <a:r>
              <a:rPr lang="zh-CN" altLang="en-US" sz="3200" dirty="0"/>
              <a:t>（</a:t>
            </a:r>
            <a:r>
              <a:rPr lang="en-US" altLang="zh-CN" sz="3200" dirty="0"/>
              <a:t>1</a:t>
            </a:r>
            <a:r>
              <a:rPr lang="zh-CN" altLang="en-US" sz="3200" dirty="0"/>
              <a:t>）</a:t>
            </a:r>
            <a:r>
              <a:rPr lang="en-US" altLang="zh-CN" sz="3200" dirty="0"/>
              <a:t>0-1</a:t>
            </a:r>
            <a:r>
              <a:rPr lang="zh-CN" altLang="en-US" sz="3200" dirty="0"/>
              <a:t>背包问题；（</a:t>
            </a:r>
            <a:r>
              <a:rPr lang="en-US" altLang="zh-CN" sz="3200" dirty="0"/>
              <a:t>2</a:t>
            </a:r>
            <a:r>
              <a:rPr lang="zh-CN" altLang="en-US" sz="3200" dirty="0"/>
              <a:t>）旅行售货员问题；</a:t>
            </a:r>
            <a:endParaRPr lang="en-US" altLang="zh-CN" sz="3200" dirty="0"/>
          </a:p>
          <a:p>
            <a:pPr marL="0" indent="0">
              <a:lnSpc>
                <a:spcPct val="130000"/>
              </a:lnSpc>
              <a:buNone/>
            </a:pPr>
            <a:endParaRPr lang="zh-CN" altLang="en-US" sz="3200" dirty="0">
              <a:sym typeface="Symbol" panose="05050102010706020507" pitchFamily="18" charset="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nSpc>
                <a:spcPct val="150000"/>
              </a:lnSpc>
              <a:spcBef>
                <a:spcPts val="0"/>
              </a:spcBef>
              <a:buClr>
                <a:srgbClr val="000099"/>
              </a:buClr>
              <a:buNone/>
            </a:pPr>
            <a:r>
              <a:rPr lang="zh-CN" altLang="en-US" sz="3200" dirty="0"/>
              <a:t>分支限界法按</a:t>
            </a:r>
            <a:r>
              <a:rPr lang="zh-CN" altLang="en-US" sz="3200" dirty="0">
                <a:solidFill>
                  <a:srgbClr val="FF3300"/>
                </a:solidFill>
              </a:rPr>
              <a:t>广度优先策略或最小耗费优先（最大效益）策略</a:t>
            </a:r>
            <a:r>
              <a:rPr lang="zh-CN" altLang="en-US" sz="3200" dirty="0"/>
              <a:t>搜索问题的解空间树，在搜索过程中，对待处理的结点根据</a:t>
            </a:r>
            <a:r>
              <a:rPr lang="zh-CN" altLang="en-US" sz="3200" dirty="0">
                <a:solidFill>
                  <a:srgbClr val="0000FF"/>
                </a:solidFill>
              </a:rPr>
              <a:t>限界函数</a:t>
            </a:r>
            <a:r>
              <a:rPr lang="zh-CN" altLang="en-US" sz="3200" dirty="0"/>
              <a:t>估算目标函数的可能取值，从中选取使目标函数取得极值（极大或极小）的结点</a:t>
            </a:r>
            <a:r>
              <a:rPr lang="zh-CN" altLang="en-US" sz="3200" u="sng" dirty="0">
                <a:solidFill>
                  <a:srgbClr val="660066"/>
                </a:solidFill>
              </a:rPr>
              <a:t>优先</a:t>
            </a:r>
            <a:r>
              <a:rPr lang="zh-CN" altLang="en-US" sz="3200" dirty="0"/>
              <a:t>进行</a:t>
            </a:r>
            <a:r>
              <a:rPr lang="zh-CN" altLang="en-US" sz="3200" dirty="0">
                <a:solidFill>
                  <a:srgbClr val="0000FF"/>
                </a:solidFill>
              </a:rPr>
              <a:t>广度优先搜索或</a:t>
            </a:r>
            <a:r>
              <a:rPr lang="zh-CN" altLang="en-US" sz="3200" dirty="0">
                <a:solidFill>
                  <a:srgbClr val="FF3300"/>
                </a:solidFill>
              </a:rPr>
              <a:t>最小耗费优先（最大效益）搜索</a:t>
            </a:r>
            <a:r>
              <a:rPr lang="zh-CN" altLang="en-US" sz="3200" dirty="0"/>
              <a:t>，从而不断</a:t>
            </a:r>
            <a:r>
              <a:rPr lang="zh-CN" altLang="en-US" sz="3200" dirty="0">
                <a:solidFill>
                  <a:srgbClr val="0000FF"/>
                </a:solidFill>
              </a:rPr>
              <a:t>调整搜索方向</a:t>
            </a:r>
            <a:r>
              <a:rPr lang="zh-CN" altLang="en-US" sz="3200" dirty="0"/>
              <a:t>，尽快找到问题的解。</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lnSpc>
                <a:spcPct val="150000"/>
              </a:lnSpc>
              <a:spcBef>
                <a:spcPts val="0"/>
              </a:spcBef>
              <a:buClr>
                <a:srgbClr val="000099"/>
              </a:buClr>
              <a:buNone/>
            </a:pPr>
            <a:r>
              <a:rPr lang="zh-CN" altLang="en-US" sz="3100" dirty="0"/>
              <a:t>确定一个</a:t>
            </a:r>
            <a:r>
              <a:rPr lang="zh-CN" altLang="en-US" sz="3100" dirty="0">
                <a:solidFill>
                  <a:srgbClr val="FF3300"/>
                </a:solidFill>
              </a:rPr>
              <a:t>合理的限界函数</a:t>
            </a:r>
            <a:r>
              <a:rPr lang="zh-CN" altLang="en-US" sz="3100" dirty="0"/>
              <a:t>，并根据限界函数确定目标函数的</a:t>
            </a:r>
            <a:r>
              <a:rPr lang="zh-CN" altLang="en-US" sz="3100" dirty="0">
                <a:solidFill>
                  <a:srgbClr val="0000FF"/>
                </a:solidFill>
              </a:rPr>
              <a:t>界</a:t>
            </a:r>
            <a:r>
              <a:rPr lang="en-US" altLang="zh-CN" sz="3100" dirty="0">
                <a:solidFill>
                  <a:srgbClr val="0000FF"/>
                </a:solidFill>
              </a:rPr>
              <a:t>[down, up]</a:t>
            </a:r>
            <a:r>
              <a:rPr lang="zh-CN" altLang="en-US" sz="3100" dirty="0"/>
              <a:t>。按照</a:t>
            </a:r>
            <a:r>
              <a:rPr lang="zh-CN" altLang="en-US" sz="3100" dirty="0">
                <a:solidFill>
                  <a:srgbClr val="FF3300"/>
                </a:solidFill>
              </a:rPr>
              <a:t>广度优先策略或最小耗费优先（最大效益）策略</a:t>
            </a:r>
            <a:r>
              <a:rPr lang="zh-CN" altLang="en-US" sz="3100" dirty="0"/>
              <a:t>搜索问题的解空间树，在分支结点上，依次扩展该结点的所有孩子结点，分别估算这些孩子结点的目标函数的可能取值，某孩子结点的目标函数的可能取值</a:t>
            </a:r>
            <a:r>
              <a:rPr lang="zh-CN" altLang="en-US" sz="3100" dirty="0">
                <a:solidFill>
                  <a:srgbClr val="0066CC"/>
                </a:solidFill>
              </a:rPr>
              <a:t>超出目标函数的界</a:t>
            </a:r>
            <a:r>
              <a:rPr lang="zh-CN" altLang="en-US" sz="3100" dirty="0"/>
              <a:t>，则将其</a:t>
            </a:r>
            <a:r>
              <a:rPr lang="zh-CN" altLang="en-US" sz="3100" dirty="0">
                <a:solidFill>
                  <a:srgbClr val="0066CC"/>
                </a:solidFill>
              </a:rPr>
              <a:t>丢弃</a:t>
            </a:r>
            <a:r>
              <a:rPr lang="zh-CN" altLang="en-US" sz="3100" dirty="0"/>
              <a:t>；否则，将其</a:t>
            </a:r>
            <a:r>
              <a:rPr lang="zh-CN" altLang="en-US" sz="3100" dirty="0">
                <a:solidFill>
                  <a:srgbClr val="0066CC"/>
                </a:solidFill>
              </a:rPr>
              <a:t>加入待处理结点表</a:t>
            </a:r>
            <a:r>
              <a:rPr lang="zh-CN" altLang="en-US" sz="3100" dirty="0"/>
              <a:t>中。依次从表中</a:t>
            </a:r>
            <a:r>
              <a:rPr lang="zh-CN" altLang="en-US" sz="3100" dirty="0">
                <a:solidFill>
                  <a:srgbClr val="0066CC"/>
                </a:solidFill>
              </a:rPr>
              <a:t>选取</a:t>
            </a:r>
            <a:r>
              <a:rPr lang="zh-CN" altLang="en-US" sz="3100" dirty="0"/>
              <a:t>使目标函数</a:t>
            </a:r>
            <a:r>
              <a:rPr lang="zh-CN" altLang="en-US" sz="3100" dirty="0">
                <a:solidFill>
                  <a:srgbClr val="0066CC"/>
                </a:solidFill>
              </a:rPr>
              <a:t>取得极值的结点</a:t>
            </a:r>
            <a:r>
              <a:rPr lang="zh-CN" altLang="en-US" sz="3100" dirty="0"/>
              <a:t>成为</a:t>
            </a:r>
            <a:r>
              <a:rPr lang="zh-CN" altLang="en-US" sz="3100" dirty="0">
                <a:solidFill>
                  <a:srgbClr val="0066CC"/>
                </a:solidFill>
              </a:rPr>
              <a:t>当前扩展结点</a:t>
            </a:r>
            <a:r>
              <a:rPr lang="zh-CN" altLang="en-US" sz="3100" dirty="0"/>
              <a:t>，重复上述过程，直至找到最优解。</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lnSpc>
                <a:spcPct val="150000"/>
              </a:lnSpc>
              <a:spcBef>
                <a:spcPts val="0"/>
              </a:spcBef>
              <a:buClr>
                <a:srgbClr val="000099"/>
              </a:buClr>
              <a:buNone/>
            </a:pPr>
            <a:r>
              <a:rPr lang="zh-CN" altLang="en-US" sz="3200" dirty="0">
                <a:solidFill>
                  <a:srgbClr val="FF3300"/>
                </a:solidFill>
              </a:rPr>
              <a:t>如何确定合适的限界函数。</a:t>
            </a:r>
            <a:r>
              <a:rPr lang="zh-CN" altLang="en-US" sz="3200" dirty="0"/>
              <a:t>（提示：计算简单，减少搜索空间，不丢解）</a:t>
            </a:r>
          </a:p>
          <a:p>
            <a:pPr marL="0" indent="0" algn="just">
              <a:lnSpc>
                <a:spcPct val="150000"/>
              </a:lnSpc>
              <a:spcBef>
                <a:spcPts val="0"/>
              </a:spcBef>
              <a:buClr>
                <a:srgbClr val="000099"/>
              </a:buClr>
              <a:buNone/>
            </a:pPr>
            <a:r>
              <a:rPr lang="zh-CN" altLang="en-US" sz="3200" dirty="0">
                <a:solidFill>
                  <a:srgbClr val="FF3300"/>
                </a:solidFill>
              </a:rPr>
              <a:t>如何组织待处理结点表。</a:t>
            </a:r>
            <a:r>
              <a:rPr lang="zh-CN" altLang="en-US" sz="3200" dirty="0"/>
              <a:t>（提示：可以采用</a:t>
            </a:r>
            <a:r>
              <a:rPr lang="zh-CN" altLang="en-US" sz="3200" dirty="0">
                <a:solidFill>
                  <a:srgbClr val="0066CC"/>
                </a:solidFill>
              </a:rPr>
              <a:t>堆</a:t>
            </a:r>
            <a:r>
              <a:rPr lang="zh-CN" altLang="en-US" sz="3200" dirty="0"/>
              <a:t>的形式，也可以采用</a:t>
            </a:r>
            <a:r>
              <a:rPr lang="zh-CN" altLang="en-US" sz="3200" dirty="0">
                <a:solidFill>
                  <a:srgbClr val="0066CC"/>
                </a:solidFill>
              </a:rPr>
              <a:t>队列</a:t>
            </a:r>
            <a:r>
              <a:rPr lang="zh-CN" altLang="en-US" sz="3200" dirty="0"/>
              <a:t>的形式存储。）  </a:t>
            </a:r>
          </a:p>
          <a:p>
            <a:pPr marL="0" indent="0" algn="just">
              <a:lnSpc>
                <a:spcPct val="150000"/>
              </a:lnSpc>
              <a:spcBef>
                <a:spcPts val="0"/>
              </a:spcBef>
              <a:buClr>
                <a:srgbClr val="000099"/>
              </a:buClr>
              <a:buNone/>
            </a:pPr>
            <a:r>
              <a:rPr lang="zh-CN" altLang="en-US" sz="3200" dirty="0">
                <a:solidFill>
                  <a:srgbClr val="FF3300"/>
                </a:solidFill>
              </a:rPr>
              <a:t>如何确定最优解的各个分量。</a:t>
            </a:r>
            <a:r>
              <a:rPr lang="zh-CN" altLang="en-US" sz="3200" dirty="0"/>
              <a:t>（提示：</a:t>
            </a:r>
            <a:r>
              <a:rPr lang="zh-CN" altLang="en-US" sz="3200" dirty="0">
                <a:solidFill>
                  <a:srgbClr val="0066CC"/>
                </a:solidFill>
              </a:rPr>
              <a:t>跳跃式处理解</a:t>
            </a:r>
            <a:r>
              <a:rPr lang="zh-CN" altLang="en-US" sz="3200" dirty="0"/>
              <a:t>空树结点，必须</a:t>
            </a:r>
            <a:r>
              <a:rPr lang="zh-CN" altLang="en-US" sz="3200" dirty="0">
                <a:solidFill>
                  <a:srgbClr val="0066CC"/>
                </a:solidFill>
              </a:rPr>
              <a:t>保存</a:t>
            </a:r>
            <a:r>
              <a:rPr lang="zh-CN" altLang="en-US" sz="3200" dirty="0"/>
              <a:t>搜索过程中经过的</a:t>
            </a:r>
            <a:r>
              <a:rPr lang="zh-CN" altLang="en-US" sz="3200" dirty="0">
                <a:solidFill>
                  <a:srgbClr val="0066CC"/>
                </a:solidFill>
              </a:rPr>
              <a:t>路径信息</a:t>
            </a:r>
            <a:r>
              <a:rPr lang="zh-CN" altLang="en-US" sz="3200" dirty="0"/>
              <a:t>。</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lnSpc>
                <a:spcPct val="120000"/>
              </a:lnSpc>
              <a:spcBef>
                <a:spcPct val="50000"/>
              </a:spcBef>
              <a:buNone/>
            </a:pPr>
            <a:r>
              <a:rPr lang="zh-CN" altLang="en-US" sz="3200" dirty="0">
                <a:solidFill>
                  <a:schemeClr val="accent2"/>
                </a:solidFill>
              </a:rPr>
              <a:t>分支限界法</a:t>
            </a:r>
            <a:r>
              <a:rPr lang="zh-CN" altLang="en-US" sz="3200" dirty="0"/>
              <a:t>和</a:t>
            </a:r>
            <a:r>
              <a:rPr lang="zh-CN" altLang="en-US" sz="3200" dirty="0">
                <a:solidFill>
                  <a:schemeClr val="accent2"/>
                </a:solidFill>
              </a:rPr>
              <a:t>回溯法</a:t>
            </a:r>
            <a:r>
              <a:rPr lang="zh-CN" altLang="en-US" sz="3200" dirty="0">
                <a:solidFill>
                  <a:srgbClr val="CC3300"/>
                </a:solidFill>
              </a:rPr>
              <a:t>实际上都属于</a:t>
            </a:r>
            <a:r>
              <a:rPr lang="zh-CN" altLang="en-US" sz="3200" dirty="0">
                <a:solidFill>
                  <a:schemeClr val="accent2"/>
                </a:solidFill>
              </a:rPr>
              <a:t>蛮力穷举法</a:t>
            </a:r>
            <a:r>
              <a:rPr lang="zh-CN" altLang="en-US" sz="3200" dirty="0"/>
              <a:t>，当然不能指望它有很好的时间复杂性，遍历具有指数阶个结点的解空间树，在最坏情况下，时间复杂性肯定为</a:t>
            </a:r>
            <a:r>
              <a:rPr lang="zh-CN" altLang="en-US" sz="3200" u="sng" dirty="0">
                <a:solidFill>
                  <a:srgbClr val="CC3300"/>
                </a:solidFill>
              </a:rPr>
              <a:t>指数阶</a:t>
            </a:r>
            <a:r>
              <a:rPr lang="zh-CN" altLang="en-US" sz="3200" dirty="0"/>
              <a:t>。</a:t>
            </a:r>
          </a:p>
          <a:p>
            <a:pPr marL="0" indent="0" algn="just">
              <a:lnSpc>
                <a:spcPct val="120000"/>
              </a:lnSpc>
              <a:spcBef>
                <a:spcPct val="50000"/>
              </a:spcBef>
              <a:buNone/>
            </a:pPr>
            <a:r>
              <a:rPr lang="zh-CN" altLang="en-US" sz="3200" dirty="0"/>
              <a:t>与回溯法不同的是，分支限界法首先扩展解空间树中的上层结点，并采用限界函数，</a:t>
            </a:r>
            <a:r>
              <a:rPr lang="zh-CN" altLang="en-US" sz="3200" dirty="0">
                <a:solidFill>
                  <a:srgbClr val="FF3300"/>
                </a:solidFill>
              </a:rPr>
              <a:t>有利于实行大范围剪枝</a:t>
            </a:r>
            <a:r>
              <a:rPr lang="zh-CN" altLang="en-US" sz="3200" dirty="0"/>
              <a:t>，同时，</a:t>
            </a:r>
            <a:r>
              <a:rPr lang="zh-CN" altLang="en-US" sz="3200" dirty="0">
                <a:solidFill>
                  <a:srgbClr val="FF3300"/>
                </a:solidFill>
              </a:rPr>
              <a:t>根据限界函数不断调整搜索方向</a:t>
            </a:r>
            <a:r>
              <a:rPr lang="zh-CN" altLang="en-US" sz="3200" dirty="0"/>
              <a:t>，选择最有可能取得最优解的子树优先进行搜索。所以，如果选择了结点的合理扩展顺序以及设计了一个好的限界函数，分支界限法可以快速得到问题的解。</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2400" dirty="0"/>
              <a:t>分支限界法的较高效率是以</a:t>
            </a:r>
            <a:r>
              <a:rPr lang="zh-CN" altLang="en-US" sz="2400" dirty="0">
                <a:solidFill>
                  <a:srgbClr val="CC3300"/>
                </a:solidFill>
              </a:rPr>
              <a:t>付出一定代价</a:t>
            </a:r>
            <a:r>
              <a:rPr lang="zh-CN" altLang="en-US" sz="2400" dirty="0"/>
              <a:t>为基础的，其工作方式也造成了算法设计的复杂性。</a:t>
            </a:r>
            <a:r>
              <a:rPr lang="zh-CN" altLang="en-US" sz="2400" u="sng" dirty="0">
                <a:solidFill>
                  <a:srgbClr val="FF3300"/>
                </a:solidFill>
              </a:rPr>
              <a:t>首先，</a:t>
            </a:r>
            <a:r>
              <a:rPr lang="zh-CN" altLang="en-US" sz="2400" dirty="0"/>
              <a:t>一个更好的限界函数通常需要花费更多的时间计算相应的目标函数值，而且对于具体的问题实例，通常需要进行</a:t>
            </a:r>
            <a:r>
              <a:rPr lang="zh-CN" altLang="en-US" sz="2400" dirty="0">
                <a:solidFill>
                  <a:srgbClr val="0066CC"/>
                </a:solidFill>
              </a:rPr>
              <a:t>大量实验，才能确定一个好的限界函数</a:t>
            </a:r>
            <a:r>
              <a:rPr lang="zh-CN" altLang="en-US" sz="2400" dirty="0"/>
              <a:t>；</a:t>
            </a:r>
            <a:r>
              <a:rPr lang="zh-CN" altLang="en-US" sz="2400" u="sng" dirty="0">
                <a:solidFill>
                  <a:srgbClr val="FF3300"/>
                </a:solidFill>
              </a:rPr>
              <a:t>其次，</a:t>
            </a:r>
            <a:r>
              <a:rPr lang="zh-CN" altLang="en-US" sz="2400" dirty="0"/>
              <a:t>由于分支限界法对解空间树中结点的处理是跳跃式的，因此，在搜索到某个叶子结点得到最优值时，为了从该叶子结点求出对应的最优解中的各个分量，需要对每个扩展结点保存该结点到根结点的路径，或者在搜索过程中构建搜索经过的树结构，这使得算法的设计较为复杂；</a:t>
            </a:r>
            <a:r>
              <a:rPr lang="zh-CN" altLang="en-US" sz="2400" u="sng" dirty="0">
                <a:solidFill>
                  <a:srgbClr val="FF3300"/>
                </a:solidFill>
              </a:rPr>
              <a:t>再次，</a:t>
            </a:r>
            <a:r>
              <a:rPr lang="zh-CN" altLang="en-US" sz="2400" dirty="0"/>
              <a:t>算法要维护一个待处理结点表，并且需要在表中快速查找取得极值的结点，等等。这都需要较大的存储空间，在</a:t>
            </a:r>
            <a:r>
              <a:rPr lang="zh-CN" altLang="en-US" sz="2400" dirty="0">
                <a:solidFill>
                  <a:srgbClr val="FF3300"/>
                </a:solidFill>
              </a:rPr>
              <a:t>最坏情况</a:t>
            </a:r>
            <a:r>
              <a:rPr lang="zh-CN" altLang="en-US" sz="2400" dirty="0"/>
              <a:t>下，</a:t>
            </a:r>
            <a:r>
              <a:rPr lang="zh-CN" altLang="en-US" sz="2400" dirty="0">
                <a:solidFill>
                  <a:schemeClr val="accent2"/>
                </a:solidFill>
              </a:rPr>
              <a:t>分支限界法</a:t>
            </a:r>
            <a:r>
              <a:rPr lang="zh-CN" altLang="en-US" sz="2400" dirty="0"/>
              <a:t>需要的</a:t>
            </a:r>
            <a:r>
              <a:rPr lang="zh-CN" altLang="en-US" sz="2400" dirty="0">
                <a:solidFill>
                  <a:srgbClr val="FF3300"/>
                </a:solidFill>
              </a:rPr>
              <a:t>空间复杂性</a:t>
            </a:r>
            <a:r>
              <a:rPr lang="zh-CN" altLang="en-US" sz="2400" dirty="0"/>
              <a:t>是</a:t>
            </a:r>
            <a:r>
              <a:rPr lang="zh-CN" altLang="en-US" sz="2400" dirty="0">
                <a:solidFill>
                  <a:srgbClr val="FF3300"/>
                </a:solidFill>
              </a:rPr>
              <a:t>指数阶</a:t>
            </a:r>
            <a:r>
              <a:rPr lang="zh-CN" altLang="en-US"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组合优化问题的相关概念</a:t>
            </a:r>
            <a:br>
              <a:rPr lang="en-US" altLang="zh-CN" dirty="0"/>
            </a:br>
            <a:endParaRPr lang="zh-CN" altLang="en-US" dirty="0"/>
          </a:p>
        </p:txBody>
      </p:sp>
      <p:sp>
        <p:nvSpPr>
          <p:cNvPr id="3" name="内容占位符 2"/>
          <p:cNvSpPr>
            <a:spLocks noGrp="1"/>
          </p:cNvSpPr>
          <p:nvPr>
            <p:ph idx="1"/>
          </p:nvPr>
        </p:nvSpPr>
        <p:spPr/>
        <p:txBody>
          <a:bodyPr/>
          <a:lstStyle/>
          <a:p>
            <a:pPr marL="0" indent="0">
              <a:lnSpc>
                <a:spcPct val="150000"/>
              </a:lnSpc>
              <a:buNone/>
            </a:pPr>
            <a:r>
              <a:rPr lang="zh-CN" altLang="en-US" dirty="0"/>
              <a:t>目标函数（极大化或极小化）</a:t>
            </a:r>
          </a:p>
          <a:p>
            <a:pPr marL="0" indent="0">
              <a:lnSpc>
                <a:spcPct val="150000"/>
              </a:lnSpc>
              <a:buNone/>
            </a:pPr>
            <a:r>
              <a:rPr lang="zh-CN" altLang="en-US" dirty="0"/>
              <a:t>约束条件（解满足的条件）</a:t>
            </a:r>
            <a:endParaRPr lang="en-US" altLang="zh-CN" dirty="0"/>
          </a:p>
          <a:p>
            <a:pPr marL="0" indent="0">
              <a:lnSpc>
                <a:spcPct val="150000"/>
              </a:lnSpc>
              <a:buNone/>
            </a:pPr>
            <a:r>
              <a:rPr lang="zh-CN" altLang="en-US" dirty="0"/>
              <a:t>可行解</a:t>
            </a:r>
            <a:r>
              <a:rPr lang="en-US" altLang="zh-CN" b="1" dirty="0"/>
              <a:t>: </a:t>
            </a:r>
            <a:r>
              <a:rPr lang="zh-CN" altLang="en-US" dirty="0"/>
              <a:t>搜索空间满足约束条件的解</a:t>
            </a:r>
          </a:p>
          <a:p>
            <a:pPr marL="0" indent="0">
              <a:lnSpc>
                <a:spcPct val="150000"/>
              </a:lnSpc>
              <a:buNone/>
            </a:pPr>
            <a:r>
              <a:rPr lang="zh-CN" altLang="en-US" dirty="0"/>
              <a:t>最优解</a:t>
            </a:r>
            <a:r>
              <a:rPr lang="en-US" altLang="zh-CN" b="1" dirty="0"/>
              <a:t>: </a:t>
            </a:r>
            <a:r>
              <a:rPr lang="zh-CN" altLang="en-US" dirty="0"/>
              <a:t>使得目标函数达到极大</a:t>
            </a:r>
            <a:r>
              <a:rPr lang="en-US" altLang="zh-CN" b="1" dirty="0"/>
              <a:t>(</a:t>
            </a:r>
            <a:r>
              <a:rPr lang="zh-CN" altLang="en-US" dirty="0"/>
              <a:t>或极小</a:t>
            </a:r>
            <a:r>
              <a:rPr lang="en-US" altLang="zh-CN" b="1" dirty="0"/>
              <a:t>)</a:t>
            </a:r>
            <a:r>
              <a:rPr lang="zh-CN" altLang="en-US" dirty="0"/>
              <a:t>的可行解</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分支限界法的基本思想</a:t>
            </a:r>
            <a:endParaRPr lang="zh-CN" altLang="en-US" dirty="0"/>
          </a:p>
        </p:txBody>
      </p:sp>
      <p:sp>
        <p:nvSpPr>
          <p:cNvPr id="3" name="内容占位符 2"/>
          <p:cNvSpPr>
            <a:spLocks noGrp="1"/>
          </p:cNvSpPr>
          <p:nvPr>
            <p:ph idx="1"/>
          </p:nvPr>
        </p:nvSpPr>
        <p:spPr/>
        <p:txBody>
          <a:bodyPr/>
          <a:lstStyle/>
          <a:p>
            <a:pPr marL="0" indent="0" algn="just">
              <a:lnSpc>
                <a:spcPct val="150000"/>
              </a:lnSpc>
              <a:buNone/>
            </a:pPr>
            <a:r>
              <a:rPr lang="zh-CN" altLang="en-US" dirty="0"/>
              <a:t>（</a:t>
            </a:r>
            <a:r>
              <a:rPr lang="en-US" altLang="zh-CN" dirty="0"/>
              <a:t>1</a:t>
            </a:r>
            <a:r>
              <a:rPr lang="zh-CN" altLang="en-US" dirty="0"/>
              <a:t>）求解目标：</a:t>
            </a:r>
            <a:r>
              <a:rPr lang="zh-CN" altLang="en-US" dirty="0">
                <a:solidFill>
                  <a:srgbClr val="0000FF"/>
                </a:solidFill>
              </a:rPr>
              <a:t>回溯法的求解目标是找出解空间树中满足约束条件的所有解</a:t>
            </a:r>
            <a:r>
              <a:rPr lang="zh-CN" altLang="en-US" dirty="0"/>
              <a:t>，而</a:t>
            </a:r>
            <a:r>
              <a:rPr lang="zh-CN" altLang="en-US" dirty="0">
                <a:solidFill>
                  <a:srgbClr val="0000FF"/>
                </a:solidFill>
              </a:rPr>
              <a:t>分支限界法的求解目标则是找出满足约束条件的一个解，或是在满足约束条件的解中找出在某种意义下的最优解</a:t>
            </a:r>
            <a:r>
              <a:rPr lang="zh-CN" altLang="en-US" dirty="0"/>
              <a:t>。 </a:t>
            </a:r>
          </a:p>
          <a:p>
            <a:pPr marL="0" indent="0" algn="just">
              <a:lnSpc>
                <a:spcPct val="150000"/>
              </a:lnSpc>
              <a:buNone/>
            </a:pPr>
            <a:r>
              <a:rPr lang="zh-CN" altLang="en-US" dirty="0"/>
              <a:t>（</a:t>
            </a:r>
            <a:r>
              <a:rPr lang="en-US" altLang="zh-CN" dirty="0"/>
              <a:t>2</a:t>
            </a:r>
            <a:r>
              <a:rPr lang="zh-CN" altLang="en-US" dirty="0"/>
              <a:t>）搜索方式的不同：</a:t>
            </a:r>
            <a:r>
              <a:rPr lang="zh-CN" altLang="en-US" dirty="0">
                <a:solidFill>
                  <a:srgbClr val="0000FF"/>
                </a:solidFill>
              </a:rPr>
              <a:t>回溯法以深度优先的方式搜索解空间树</a:t>
            </a:r>
            <a:r>
              <a:rPr lang="zh-CN" altLang="en-US" dirty="0"/>
              <a:t>，而</a:t>
            </a:r>
            <a:r>
              <a:rPr lang="zh-CN" altLang="en-US" dirty="0">
                <a:solidFill>
                  <a:srgbClr val="0000FF"/>
                </a:solidFill>
              </a:rPr>
              <a:t>分支限界法则以广度优先或以最小耗费优先的方式搜索解空间树</a:t>
            </a:r>
            <a:r>
              <a:rPr lang="zh-CN" alt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分支限界法的基本思想</a:t>
            </a:r>
          </a:p>
        </p:txBody>
      </p:sp>
      <p:sp>
        <p:nvSpPr>
          <p:cNvPr id="3" name="内容占位符 2"/>
          <p:cNvSpPr>
            <a:spLocks noGrp="1"/>
          </p:cNvSpPr>
          <p:nvPr>
            <p:ph idx="1"/>
          </p:nvPr>
        </p:nvSpPr>
        <p:spPr/>
        <p:txBody>
          <a:bodyPr/>
          <a:lstStyle/>
          <a:p>
            <a:pPr marL="0" indent="0" algn="just">
              <a:lnSpc>
                <a:spcPct val="150000"/>
              </a:lnSpc>
              <a:buNone/>
            </a:pPr>
            <a:r>
              <a:rPr lang="zh-CN" altLang="en-US" dirty="0"/>
              <a:t>在</a:t>
            </a:r>
            <a:r>
              <a:rPr lang="zh-CN" altLang="en-US" dirty="0">
                <a:solidFill>
                  <a:srgbClr val="0000FF"/>
                </a:solidFill>
              </a:rPr>
              <a:t>分支限界法中，每一个活结点只有一次机会成为扩展结点</a:t>
            </a:r>
            <a:r>
              <a:rPr lang="zh-CN" altLang="en-US" dirty="0"/>
              <a:t>。</a:t>
            </a:r>
            <a:r>
              <a:rPr lang="zh-CN" altLang="en-US" dirty="0">
                <a:solidFill>
                  <a:srgbClr val="FF0000"/>
                </a:solidFill>
              </a:rPr>
              <a:t>活结点一旦成为扩展结点，就一次性产生其所有儿子结点。</a:t>
            </a:r>
            <a:r>
              <a:rPr lang="zh-CN" altLang="en-US" dirty="0"/>
              <a:t>在这些儿子结点中，</a:t>
            </a:r>
            <a:r>
              <a:rPr lang="zh-CN" altLang="en-US" dirty="0">
                <a:solidFill>
                  <a:srgbClr val="FF0000"/>
                </a:solidFill>
              </a:rPr>
              <a:t>导致不可行解或导致非最优解的儿子结点被舍弃</a:t>
            </a:r>
            <a:r>
              <a:rPr lang="zh-CN" altLang="en-US" dirty="0"/>
              <a:t>，其余儿子结点被加入活结点表中。</a:t>
            </a:r>
            <a:endParaRPr lang="en-US" altLang="zh-CN" dirty="0"/>
          </a:p>
          <a:p>
            <a:pPr marL="0" indent="0" algn="just">
              <a:lnSpc>
                <a:spcPct val="150000"/>
              </a:lnSpc>
              <a:buNone/>
            </a:pPr>
            <a:r>
              <a:rPr lang="zh-CN" altLang="en-US" dirty="0"/>
              <a:t>此后，从活结点表中取下一结点</a:t>
            </a:r>
            <a:r>
              <a:rPr lang="zh-CN" altLang="en-US" dirty="0">
                <a:solidFill>
                  <a:srgbClr val="FF0000"/>
                </a:solidFill>
              </a:rPr>
              <a:t>（计算一个函数值，称之为限界）</a:t>
            </a:r>
            <a:r>
              <a:rPr lang="zh-CN" altLang="en-US" dirty="0"/>
              <a:t>成为当前扩展结点（</a:t>
            </a:r>
            <a:r>
              <a:rPr lang="zh-CN" altLang="en-US" dirty="0">
                <a:solidFill>
                  <a:srgbClr val="FF0000"/>
                </a:solidFill>
              </a:rPr>
              <a:t>最有利的结点，向解空间中最优解的分支推进</a:t>
            </a:r>
            <a:r>
              <a:rPr lang="zh-CN" altLang="en-US" dirty="0"/>
              <a:t>），并重复上述结点扩展过程。这个过程一直持续到找到所需的解或活结点表为空时为止。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常见的两种分支限界法</a:t>
            </a:r>
          </a:p>
        </p:txBody>
      </p:sp>
      <p:sp>
        <p:nvSpPr>
          <p:cNvPr id="3" name="内容占位符 2"/>
          <p:cNvSpPr>
            <a:spLocks noGrp="1"/>
          </p:cNvSpPr>
          <p:nvPr>
            <p:ph idx="1"/>
          </p:nvPr>
        </p:nvSpPr>
        <p:spPr/>
        <p:txBody>
          <a:bodyPr/>
          <a:lstStyle/>
          <a:p>
            <a:pPr marL="0" indent="0" algn="just">
              <a:lnSpc>
                <a:spcPct val="150000"/>
              </a:lnSpc>
              <a:buNone/>
            </a:pPr>
            <a:r>
              <a:rPr lang="zh-CN" altLang="en-US" dirty="0"/>
              <a:t>（</a:t>
            </a:r>
            <a:r>
              <a:rPr lang="en-US" altLang="zh-CN" dirty="0"/>
              <a:t>1</a:t>
            </a:r>
            <a:r>
              <a:rPr lang="zh-CN" altLang="en-US" dirty="0"/>
              <a:t>）队列式</a:t>
            </a:r>
            <a:r>
              <a:rPr lang="en-US" altLang="zh-CN" dirty="0"/>
              <a:t>(FIFO)</a:t>
            </a:r>
            <a:r>
              <a:rPr lang="zh-CN" altLang="en-US" dirty="0"/>
              <a:t>分支限界法</a:t>
            </a:r>
          </a:p>
          <a:p>
            <a:pPr marL="0" indent="457200" algn="just">
              <a:lnSpc>
                <a:spcPct val="150000"/>
              </a:lnSpc>
              <a:buNone/>
            </a:pPr>
            <a:r>
              <a:rPr lang="zh-CN" altLang="en-US" dirty="0"/>
              <a:t>按照队列先进先出（</a:t>
            </a:r>
            <a:r>
              <a:rPr lang="en-US" altLang="zh-CN" dirty="0"/>
              <a:t>FIFO</a:t>
            </a:r>
            <a:r>
              <a:rPr lang="zh-CN" altLang="en-US" dirty="0"/>
              <a:t>）原则选取下一个节点为扩展节点。（</a:t>
            </a:r>
            <a:r>
              <a:rPr lang="en-US" altLang="zh-CN" dirty="0"/>
              <a:t>2</a:t>
            </a:r>
            <a:r>
              <a:rPr lang="zh-CN" altLang="en-US" dirty="0"/>
              <a:t>）优先队列式分支限界法</a:t>
            </a:r>
          </a:p>
          <a:p>
            <a:pPr marL="0" indent="457200" algn="just">
              <a:lnSpc>
                <a:spcPct val="150000"/>
              </a:lnSpc>
              <a:buNone/>
            </a:pPr>
            <a:r>
              <a:rPr lang="zh-CN" altLang="en-US" dirty="0"/>
              <a:t>按照优先队列中规定的优先级选取优先级最高的节点成为当前扩展节点。</a:t>
            </a:r>
          </a:p>
          <a:p>
            <a:pPr marL="0" indent="457200" algn="just">
              <a:lnSpc>
                <a:spcPct val="150000"/>
              </a:lnSpc>
              <a:buNone/>
            </a:pPr>
            <a:r>
              <a:rPr lang="zh-CN" alt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背包问题</a:t>
            </a:r>
          </a:p>
        </p:txBody>
      </p:sp>
      <p:sp>
        <p:nvSpPr>
          <p:cNvPr id="3" name="内容占位符 2"/>
          <p:cNvSpPr>
            <a:spLocks noGrp="1"/>
          </p:cNvSpPr>
          <p:nvPr>
            <p:ph idx="1"/>
          </p:nvPr>
        </p:nvSpPr>
        <p:spPr>
          <a:xfrm>
            <a:off x="5152103" y="891575"/>
            <a:ext cx="6747013" cy="5349166"/>
          </a:xfrm>
        </p:spPr>
        <p:txBody>
          <a:bodyPr/>
          <a:lstStyle/>
          <a:p>
            <a:pPr marL="0" indent="0" algn="just">
              <a:lnSpc>
                <a:spcPct val="150000"/>
              </a:lnSpc>
              <a:spcBef>
                <a:spcPts val="0"/>
              </a:spcBef>
              <a:buNone/>
            </a:pPr>
            <a:r>
              <a:rPr lang="zh-CN" altLang="en-US" sz="3200" b="1" dirty="0">
                <a:latin typeface="Times New Roman" panose="02020603050405020304" pitchFamily="18" charset="0"/>
                <a:cs typeface="Times New Roman" panose="02020603050405020304" pitchFamily="18" charset="0"/>
              </a:rPr>
              <a:t>队列式分支限界法（</a:t>
            </a:r>
            <a:r>
              <a:rPr lang="en-US" altLang="zh-CN" sz="3200" b="1" dirty="0">
                <a:latin typeface="Times New Roman" panose="02020603050405020304" pitchFamily="18" charset="0"/>
                <a:cs typeface="Times New Roman" panose="02020603050405020304" pitchFamily="18" charset="0"/>
              </a:rPr>
              <a:t>FIFO</a:t>
            </a:r>
            <a:r>
              <a:rPr lang="zh-CN" altLang="en-US"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算法从根节点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开始，初始时，活结点队列为空，</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时当前的扩展结点，结点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的两个儿子</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均为可行结点，按照从左往右顺序，放入活结点队列，并舍弃当前扩展结点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按照先进先出的原则，</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首先成为扩展结点，一次生成所有的儿子结点，但</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为不可行结点，保留</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，并加入活结点队列中，</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为当前扩展结点，一次性生产</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两个结点，放入队列中。</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以此搜索，得到</a:t>
            </a:r>
            <a:r>
              <a:rPr lang="en-US" altLang="zh-CN" sz="2000" dirty="0">
                <a:latin typeface="Times New Roman" panose="02020603050405020304" pitchFamily="18" charset="0"/>
                <a:cs typeface="Times New Roman" panose="02020603050405020304" pitchFamily="18" charset="0"/>
              </a:rPr>
              <a:t>L</a:t>
            </a:r>
            <a:r>
              <a:rPr lang="zh-CN" altLang="en-US" sz="2000" dirty="0">
                <a:latin typeface="Times New Roman" panose="02020603050405020304" pitchFamily="18" charset="0"/>
                <a:cs typeface="Times New Roman" panose="02020603050405020304" pitchFamily="18" charset="0"/>
              </a:rPr>
              <a:t>表示最优值</a:t>
            </a:r>
            <a:r>
              <a:rPr lang="en-US" altLang="zh-CN" sz="2000" dirty="0">
                <a:latin typeface="Times New Roman" panose="02020603050405020304" pitchFamily="18" charset="0"/>
                <a:cs typeface="Times New Roman" panose="02020603050405020304" pitchFamily="18" charset="0"/>
              </a:rPr>
              <a:t>50</a:t>
            </a:r>
            <a:r>
              <a:rPr lang="zh-CN" altLang="en-US" sz="2000" dirty="0">
                <a:latin typeface="Times New Roman" panose="02020603050405020304" pitchFamily="18" charset="0"/>
                <a:cs typeface="Times New Roman" panose="02020603050405020304" pitchFamily="18" charset="0"/>
              </a:rPr>
              <a:t>的解。</a:t>
            </a:r>
          </a:p>
        </p:txBody>
      </p:sp>
      <p:pic>
        <p:nvPicPr>
          <p:cNvPr id="4" name="Picture 7" descr="t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406" y="891575"/>
            <a:ext cx="4048125" cy="204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内容占位符 2"/>
          <p:cNvSpPr txBox="1"/>
          <p:nvPr/>
        </p:nvSpPr>
        <p:spPr>
          <a:xfrm>
            <a:off x="403450" y="3156155"/>
            <a:ext cx="3893248" cy="2920181"/>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N=3</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w = [16, 15, 15]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v= [45, 25, 25]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c=30</a:t>
            </a:r>
            <a:endParaRPr lang="zh-CN" altLang="en-US" sz="3200" b="1" dirty="0">
              <a:latin typeface="Times New Roman" panose="02020603050405020304" pitchFamily="18" charset="0"/>
              <a:cs typeface="Times New Roman" panose="02020603050405020304" pitchFamily="18" charset="0"/>
            </a:endParaRPr>
          </a:p>
        </p:txBody>
      </p:sp>
      <p:sp>
        <p:nvSpPr>
          <p:cNvPr id="7" name="矩形 6"/>
          <p:cNvSpPr/>
          <p:nvPr/>
        </p:nvSpPr>
        <p:spPr>
          <a:xfrm>
            <a:off x="1111045" y="1582994"/>
            <a:ext cx="2910349"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14052" y="1981595"/>
            <a:ext cx="2570380"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背包问题</a:t>
            </a:r>
          </a:p>
        </p:txBody>
      </p:sp>
      <p:sp>
        <p:nvSpPr>
          <p:cNvPr id="3" name="内容占位符 2"/>
          <p:cNvSpPr>
            <a:spLocks noGrp="1"/>
          </p:cNvSpPr>
          <p:nvPr>
            <p:ph idx="1"/>
          </p:nvPr>
        </p:nvSpPr>
        <p:spPr>
          <a:xfrm>
            <a:off x="5152103" y="891575"/>
            <a:ext cx="6747013" cy="5349166"/>
          </a:xfrm>
        </p:spPr>
        <p:txBody>
          <a:bodyPr/>
          <a:lstStyle/>
          <a:p>
            <a:pPr marL="0" indent="0" algn="just">
              <a:lnSpc>
                <a:spcPct val="150000"/>
              </a:lnSpc>
              <a:spcBef>
                <a:spcPts val="0"/>
              </a:spcBef>
              <a:buNone/>
            </a:pPr>
            <a:r>
              <a:rPr lang="zh-CN" altLang="en-US" sz="3200" b="1" dirty="0">
                <a:latin typeface="Times New Roman" panose="02020603050405020304" pitchFamily="18" charset="0"/>
                <a:cs typeface="Times New Roman" panose="02020603050405020304" pitchFamily="18" charset="0"/>
              </a:rPr>
              <a:t>优先队列式分支限界法</a:t>
            </a:r>
            <a:endParaRPr lang="en-US" altLang="zh-CN" sz="32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极大堆表示活结点表的优先队列；</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zh-CN" altLang="en-US" sz="2000" dirty="0">
                <a:latin typeface="Times New Roman" panose="02020603050405020304" pitchFamily="18" charset="0"/>
                <a:cs typeface="Times New Roman" panose="02020603050405020304" pitchFamily="18" charset="0"/>
              </a:rPr>
              <a:t>初始时堆为空，扩展结点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得到两个儿子结点，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，均为可行结点，加入到堆中，结点</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被舍弃。</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的当前价值为</a:t>
            </a:r>
            <a:r>
              <a:rPr lang="en-US" altLang="zh-CN" sz="2000" dirty="0">
                <a:latin typeface="Times New Roman" panose="02020603050405020304" pitchFamily="18" charset="0"/>
                <a:cs typeface="Times New Roman" panose="02020603050405020304" pitchFamily="18" charset="0"/>
              </a:rPr>
              <a:t>45</a:t>
            </a:r>
            <a:r>
              <a:rPr lang="zh-CN" altLang="en-US" sz="2000" dirty="0">
                <a:latin typeface="Times New Roman" panose="02020603050405020304" pitchFamily="18" charset="0"/>
                <a:cs typeface="Times New Roman" panose="02020603050405020304" pitchFamily="18" charset="0"/>
              </a:rPr>
              <a:t>，结点</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的当前价值为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，因为结点</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的价值大于结点</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的价值，所以</a:t>
            </a: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的价值是堆中最大元素，从而称为下一个扩展结点；</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AutoNum type="arabicParenBoth"/>
            </a:pP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扩展得到</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不是可行结点，舍去，</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是可行结点，放入堆中，</a:t>
            </a:r>
            <a:r>
              <a:rPr lang="en-US" altLang="zh-CN" sz="2000" dirty="0">
                <a:latin typeface="Times New Roman" panose="02020603050405020304" pitchFamily="18" charset="0"/>
                <a:cs typeface="Times New Roman" panose="02020603050405020304" pitchFamily="18" charset="0"/>
              </a:rPr>
              <a:t>E</a:t>
            </a:r>
            <a:r>
              <a:rPr lang="zh-CN" altLang="en-US" sz="2000" dirty="0">
                <a:latin typeface="Times New Roman" panose="02020603050405020304" pitchFamily="18" charset="0"/>
                <a:cs typeface="Times New Roman" panose="02020603050405020304" pitchFamily="18" charset="0"/>
              </a:rPr>
              <a:t>的价值为</a:t>
            </a:r>
            <a:r>
              <a:rPr lang="en-US" altLang="zh-CN" sz="2000" dirty="0">
                <a:latin typeface="Times New Roman" panose="02020603050405020304" pitchFamily="18" charset="0"/>
                <a:cs typeface="Times New Roman" panose="02020603050405020304" pitchFamily="18" charset="0"/>
              </a:rPr>
              <a:t>45</a:t>
            </a:r>
            <a:r>
              <a:rPr lang="zh-CN" altLang="en-US" sz="2000" dirty="0">
                <a:latin typeface="Times New Roman" panose="02020603050405020304" pitchFamily="18" charset="0"/>
                <a:cs typeface="Times New Roman" panose="02020603050405020304" pitchFamily="18" charset="0"/>
              </a:rPr>
              <a:t>，称为当前堆中的最大元素，因而成为下一个扩展结点，扩展得到</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是不可行结点，</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是可行叶节点，一个可行解，价值为</a:t>
            </a:r>
            <a:r>
              <a:rPr lang="en-US" altLang="zh-CN" sz="2000" dirty="0">
                <a:latin typeface="Times New Roman" panose="02020603050405020304" pitchFamily="18" charset="0"/>
                <a:cs typeface="Times New Roman" panose="02020603050405020304" pitchFamily="18" charset="0"/>
              </a:rPr>
              <a:t>45</a:t>
            </a:r>
            <a:r>
              <a:rPr lang="zh-CN" altLang="en-US" sz="2000" dirty="0">
                <a:latin typeface="Times New Roman" panose="02020603050405020304" pitchFamily="18" charset="0"/>
                <a:cs typeface="Times New Roman" panose="02020603050405020304" pitchFamily="18" charset="0"/>
              </a:rPr>
              <a:t>。</a:t>
            </a:r>
          </a:p>
        </p:txBody>
      </p:sp>
      <p:pic>
        <p:nvPicPr>
          <p:cNvPr id="4" name="Picture 7" descr="t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406" y="891575"/>
            <a:ext cx="4048125" cy="204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内容占位符 2"/>
          <p:cNvSpPr txBox="1"/>
          <p:nvPr/>
        </p:nvSpPr>
        <p:spPr>
          <a:xfrm>
            <a:off x="403450" y="3156155"/>
            <a:ext cx="3893248" cy="2920181"/>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N=3</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w = [16, 15, 15]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v= [45, 25, 25]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c=30</a:t>
            </a:r>
            <a:endParaRPr lang="zh-CN" altLang="en-US" sz="3200" b="1" dirty="0">
              <a:latin typeface="Times New Roman" panose="02020603050405020304" pitchFamily="18" charset="0"/>
              <a:cs typeface="Times New Roman" panose="02020603050405020304" pitchFamily="18" charset="0"/>
            </a:endParaRPr>
          </a:p>
        </p:txBody>
      </p:sp>
      <p:sp>
        <p:nvSpPr>
          <p:cNvPr id="7" name="矩形 6"/>
          <p:cNvSpPr/>
          <p:nvPr/>
        </p:nvSpPr>
        <p:spPr>
          <a:xfrm>
            <a:off x="1111045" y="1582994"/>
            <a:ext cx="2910349"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14052" y="1981595"/>
            <a:ext cx="2570380"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背包问题</a:t>
            </a:r>
          </a:p>
        </p:txBody>
      </p:sp>
      <p:sp>
        <p:nvSpPr>
          <p:cNvPr id="3" name="内容占位符 2"/>
          <p:cNvSpPr>
            <a:spLocks noGrp="1"/>
          </p:cNvSpPr>
          <p:nvPr>
            <p:ph idx="1"/>
          </p:nvPr>
        </p:nvSpPr>
        <p:spPr>
          <a:xfrm>
            <a:off x="5152103" y="891575"/>
            <a:ext cx="6747013" cy="5349166"/>
          </a:xfrm>
        </p:spPr>
        <p:txBody>
          <a:bodyPr/>
          <a:lstStyle/>
          <a:p>
            <a:pPr marL="0" indent="0" algn="just">
              <a:lnSpc>
                <a:spcPct val="150000"/>
              </a:lnSpc>
              <a:spcBef>
                <a:spcPts val="0"/>
              </a:spcBef>
              <a:buNone/>
            </a:pPr>
            <a:r>
              <a:rPr lang="zh-CN" altLang="en-US" sz="3200" b="1" dirty="0">
                <a:latin typeface="Times New Roman" panose="02020603050405020304" pitchFamily="18" charset="0"/>
                <a:cs typeface="Times New Roman" panose="02020603050405020304" pitchFamily="18" charset="0"/>
              </a:rPr>
              <a:t>优先队列式分支限界法</a:t>
            </a:r>
            <a:endParaRPr lang="en-US" altLang="zh-CN" sz="3200" b="1"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 typeface="Wingdings" panose="05000000000000000000" pitchFamily="2" charset="2"/>
              <a:buAutoNum type="arabicParenBoth" startAt="6"/>
            </a:pPr>
            <a:r>
              <a:rPr lang="zh-CN" altLang="en-US" sz="2000" dirty="0">
                <a:latin typeface="Times New Roman" panose="02020603050405020304" pitchFamily="18" charset="0"/>
                <a:cs typeface="Times New Roman" panose="02020603050405020304" pitchFamily="18" charset="0"/>
              </a:rPr>
              <a:t>此时堆中，只剩下一个活结点</a:t>
            </a: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，成为当前扩展结点，</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个儿子</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均为可行结点，插入到堆中</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 typeface="Wingdings" panose="05000000000000000000" pitchFamily="2" charset="2"/>
              <a:buAutoNum type="arabicParenBoth" startAt="6"/>
            </a:pPr>
            <a:r>
              <a:rPr lang="zh-CN" altLang="en-US" sz="2000" dirty="0">
                <a:latin typeface="Times New Roman" panose="02020603050405020304" pitchFamily="18" charset="0"/>
                <a:cs typeface="Times New Roman" panose="02020603050405020304" pitchFamily="18" charset="0"/>
              </a:rPr>
              <a:t>结点</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的价值为</a:t>
            </a:r>
            <a:r>
              <a:rPr lang="en-US" altLang="zh-CN" sz="2000" dirty="0">
                <a:latin typeface="Times New Roman" panose="02020603050405020304" pitchFamily="18" charset="0"/>
                <a:cs typeface="Times New Roman" panose="02020603050405020304" pitchFamily="18" charset="0"/>
              </a:rPr>
              <a:t>25</a:t>
            </a:r>
            <a:r>
              <a:rPr lang="zh-CN" altLang="en-US" sz="2000" dirty="0">
                <a:latin typeface="Times New Roman" panose="02020603050405020304" pitchFamily="18" charset="0"/>
                <a:cs typeface="Times New Roman" panose="02020603050405020304" pitchFamily="18" charset="0"/>
              </a:rPr>
              <a:t>，是堆中最大的元素，成为下一个扩展结点，结点</a:t>
            </a:r>
            <a:r>
              <a:rPr lang="en-US" altLang="zh-CN" sz="2000" dirty="0">
                <a:latin typeface="Times New Roman" panose="02020603050405020304" pitchFamily="18" charset="0"/>
                <a:cs typeface="Times New Roman" panose="02020603050405020304" pitchFamily="18" charset="0"/>
              </a:rPr>
              <a:t>L</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均为叶结点，</a:t>
            </a:r>
            <a:r>
              <a:rPr lang="en-US" altLang="zh-CN" sz="2000" dirty="0">
                <a:latin typeface="Times New Roman" panose="02020603050405020304" pitchFamily="18" charset="0"/>
                <a:cs typeface="Times New Roman" panose="02020603050405020304" pitchFamily="18" charset="0"/>
              </a:rPr>
              <a:t>L</a:t>
            </a:r>
            <a:r>
              <a:rPr lang="zh-CN" altLang="en-US" sz="2000" dirty="0">
                <a:latin typeface="Times New Roman" panose="02020603050405020304" pitchFamily="18" charset="0"/>
                <a:cs typeface="Times New Roman" panose="02020603050405020304" pitchFamily="18" charset="0"/>
              </a:rPr>
              <a:t>对应最优解</a:t>
            </a:r>
            <a:r>
              <a:rPr lang="en-US" altLang="zh-CN" sz="2000" dirty="0">
                <a:latin typeface="Times New Roman" panose="02020603050405020304" pitchFamily="18" charset="0"/>
                <a:cs typeface="Times New Roman" panose="02020603050405020304" pitchFamily="18" charset="0"/>
              </a:rPr>
              <a:t>50</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对应可行解</a:t>
            </a:r>
            <a:r>
              <a:rPr lang="en-US" altLang="zh-CN" sz="2000" dirty="0">
                <a:latin typeface="Times New Roman" panose="02020603050405020304" pitchFamily="18" charset="0"/>
                <a:cs typeface="Times New Roman" panose="02020603050405020304" pitchFamily="18" charset="0"/>
              </a:rPr>
              <a:t>25.</a:t>
            </a:r>
          </a:p>
          <a:p>
            <a:pPr marL="457200" indent="-457200" algn="just">
              <a:lnSpc>
                <a:spcPct val="150000"/>
              </a:lnSpc>
              <a:spcBef>
                <a:spcPts val="0"/>
              </a:spcBef>
              <a:buFont typeface="Wingdings" panose="05000000000000000000" pitchFamily="2" charset="2"/>
              <a:buAutoNum type="arabicParenBoth" startAt="6"/>
            </a:pPr>
            <a:r>
              <a:rPr lang="zh-CN" altLang="en-US" sz="2000" dirty="0">
                <a:latin typeface="Times New Roman" panose="02020603050405020304" pitchFamily="18" charset="0"/>
                <a:cs typeface="Times New Roman" panose="02020603050405020304" pitchFamily="18" charset="0"/>
              </a:rPr>
              <a:t>最后结点</a:t>
            </a:r>
            <a:r>
              <a:rPr lang="en-US" altLang="zh-CN" sz="2000"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成为扩展结点，其儿子为</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O</a:t>
            </a:r>
            <a:r>
              <a:rPr lang="zh-CN" altLang="en-US" sz="2000" dirty="0">
                <a:latin typeface="Times New Roman" panose="02020603050405020304" pitchFamily="18" charset="0"/>
                <a:cs typeface="Times New Roman" panose="02020603050405020304" pitchFamily="18" charset="0"/>
              </a:rPr>
              <a:t>，价值分别为</a:t>
            </a:r>
            <a:r>
              <a:rPr lang="en-US" altLang="zh-CN" sz="2000" dirty="0">
                <a:latin typeface="Times New Roman" panose="02020603050405020304" pitchFamily="18" charset="0"/>
                <a:cs typeface="Times New Roman" panose="02020603050405020304" pitchFamily="18" charset="0"/>
              </a:rPr>
              <a:t>25</a:t>
            </a:r>
            <a:r>
              <a:rPr lang="zh-CN" altLang="en-US" sz="2000" dirty="0">
                <a:latin typeface="Times New Roman" panose="02020603050405020304" pitchFamily="18" charset="0"/>
                <a:cs typeface="Times New Roman" panose="02020603050405020304" pitchFamily="18" charset="0"/>
              </a:rPr>
              <a:t>和</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，接下来存储活结点的堆已空。</a:t>
            </a:r>
            <a:endParaRPr lang="en-US" altLang="zh-CN" sz="2000" dirty="0">
              <a:latin typeface="Times New Roman" panose="02020603050405020304" pitchFamily="18" charset="0"/>
              <a:cs typeface="Times New Roman" panose="02020603050405020304" pitchFamily="18" charset="0"/>
            </a:endParaRPr>
          </a:p>
          <a:p>
            <a:pPr marL="457200" indent="-457200" algn="just">
              <a:lnSpc>
                <a:spcPct val="150000"/>
              </a:lnSpc>
              <a:spcBef>
                <a:spcPts val="0"/>
              </a:spcBef>
              <a:buFont typeface="Wingdings" panose="05000000000000000000" pitchFamily="2" charset="2"/>
              <a:buAutoNum type="arabicParenBoth" startAt="6"/>
            </a:pPr>
            <a:endParaRPr lang="zh-CN" altLang="en-US" sz="2000" dirty="0">
              <a:latin typeface="Times New Roman" panose="02020603050405020304" pitchFamily="18" charset="0"/>
              <a:cs typeface="Times New Roman" panose="02020603050405020304" pitchFamily="18" charset="0"/>
            </a:endParaRPr>
          </a:p>
        </p:txBody>
      </p:sp>
      <p:pic>
        <p:nvPicPr>
          <p:cNvPr id="4" name="Picture 7" descr="t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406" y="891575"/>
            <a:ext cx="4048125" cy="204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内容占位符 2"/>
          <p:cNvSpPr txBox="1"/>
          <p:nvPr/>
        </p:nvSpPr>
        <p:spPr>
          <a:xfrm>
            <a:off x="403450" y="3156155"/>
            <a:ext cx="3893248" cy="2920181"/>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N=3</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w = [16, 15, 15]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v= [45, 25, 25] </a:t>
            </a:r>
          </a:p>
          <a:p>
            <a:pPr marL="0" indent="0">
              <a:lnSpc>
                <a:spcPct val="150000"/>
              </a:lnSpc>
              <a:spcBef>
                <a:spcPts val="0"/>
              </a:spcBef>
              <a:buFontTx/>
              <a:buNone/>
            </a:pPr>
            <a:r>
              <a:rPr lang="en-US" altLang="zh-CN" sz="3200" b="1" dirty="0">
                <a:latin typeface="Times New Roman" panose="02020603050405020304" pitchFamily="18" charset="0"/>
                <a:cs typeface="Times New Roman" panose="02020603050405020304" pitchFamily="18" charset="0"/>
              </a:rPr>
              <a:t>c=30</a:t>
            </a:r>
            <a:endParaRPr lang="zh-CN" altLang="en-US" sz="3200" b="1" dirty="0">
              <a:latin typeface="Times New Roman" panose="02020603050405020304" pitchFamily="18" charset="0"/>
              <a:cs typeface="Times New Roman" panose="02020603050405020304" pitchFamily="18" charset="0"/>
            </a:endParaRPr>
          </a:p>
        </p:txBody>
      </p:sp>
      <p:sp>
        <p:nvSpPr>
          <p:cNvPr id="7" name="矩形 6"/>
          <p:cNvSpPr/>
          <p:nvPr/>
        </p:nvSpPr>
        <p:spPr>
          <a:xfrm>
            <a:off x="1111045" y="1582994"/>
            <a:ext cx="2910349"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14052" y="1981595"/>
            <a:ext cx="2570380" cy="363793"/>
          </a:xfrm>
          <a:prstGeom prst="rect">
            <a:avLst/>
          </a:prstGeom>
          <a:solidFill>
            <a:srgbClr val="0000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0</TotalTime>
  <Words>2174</Words>
  <Application>Microsoft Office PowerPoint</Application>
  <PresentationFormat>宽屏</PresentationFormat>
  <Paragraphs>123</Paragraphs>
  <Slides>24</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黑体</vt:lpstr>
      <vt:lpstr>华文隶书</vt:lpstr>
      <vt:lpstr>微软雅黑</vt:lpstr>
      <vt:lpstr>新宋体</vt:lpstr>
      <vt:lpstr>Arial</vt:lpstr>
      <vt:lpstr>Symbol</vt:lpstr>
      <vt:lpstr>Times New Roman</vt:lpstr>
      <vt:lpstr>Wingdings</vt:lpstr>
      <vt:lpstr>自定义设计方案</vt:lpstr>
      <vt:lpstr>第6章 分支限界法</vt:lpstr>
      <vt:lpstr>回溯法</vt:lpstr>
      <vt:lpstr>组合优化问题的相关概念 </vt:lpstr>
      <vt:lpstr>分支限界法的基本思想</vt:lpstr>
      <vt:lpstr>分支限界法的基本思想</vt:lpstr>
      <vt:lpstr>常见的两种分支限界法</vt:lpstr>
      <vt:lpstr>0-1背包问题</vt:lpstr>
      <vt:lpstr>0-1背包问题</vt:lpstr>
      <vt:lpstr>0-1背包问题</vt:lpstr>
      <vt:lpstr>0-1背包问题</vt:lpstr>
      <vt:lpstr>PowerPoint 演示文稿</vt:lpstr>
      <vt:lpstr>PowerPoint 演示文稿</vt:lpstr>
      <vt:lpstr>PowerPoint 演示文稿</vt:lpstr>
      <vt:lpstr>货郎问题</vt:lpstr>
      <vt:lpstr>货郎问题</vt:lpstr>
      <vt:lpstr>货郎问题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1716</cp:revision>
  <dcterms:created xsi:type="dcterms:W3CDTF">2022-10-19T06:55:25Z</dcterms:created>
  <dcterms:modified xsi:type="dcterms:W3CDTF">2026-04-27T14:34:21Z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EE3DB407BD0D62305D9F4F63C2EC9016</vt:lpwstr>
  </property>
  <property fmtid="{D5CDD505-2E9C-101B-9397-08002B2CF9AE}" pid="3" name="KSOProductBuildVer">
    <vt:lpwstr>1033-4.6.1.7467</vt:lpwstr>
  </property>
</Properties>
</file>