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30" r:id="rId2"/>
    <p:sldId id="331" r:id="rId3"/>
    <p:sldId id="333" r:id="rId4"/>
    <p:sldId id="363" r:id="rId5"/>
    <p:sldId id="324" r:id="rId6"/>
    <p:sldId id="325" r:id="rId7"/>
    <p:sldId id="327" r:id="rId8"/>
    <p:sldId id="326" r:id="rId9"/>
    <p:sldId id="328" r:id="rId10"/>
    <p:sldId id="329" r:id="rId11"/>
    <p:sldId id="347" r:id="rId12"/>
    <p:sldId id="332" r:id="rId13"/>
    <p:sldId id="334" r:id="rId14"/>
    <p:sldId id="335" r:id="rId15"/>
    <p:sldId id="362" r:id="rId16"/>
    <p:sldId id="336" r:id="rId17"/>
    <p:sldId id="338" r:id="rId18"/>
    <p:sldId id="357" r:id="rId19"/>
    <p:sldId id="358" r:id="rId20"/>
    <p:sldId id="359" r:id="rId21"/>
    <p:sldId id="360" r:id="rId22"/>
    <p:sldId id="361" r:id="rId23"/>
    <p:sldId id="339" r:id="rId24"/>
    <p:sldId id="356" r:id="rId25"/>
    <p:sldId id="342" r:id="rId26"/>
    <p:sldId id="349" r:id="rId27"/>
    <p:sldId id="343" r:id="rId28"/>
    <p:sldId id="344" r:id="rId29"/>
    <p:sldId id="345" r:id="rId30"/>
    <p:sldId id="348" r:id="rId31"/>
    <p:sldId id="34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5" autoAdjust="0"/>
    <p:restoredTop sz="86447" autoAdjust="0"/>
  </p:normalViewPr>
  <p:slideViewPr>
    <p:cSldViewPr snapToGrid="0">
      <p:cViewPr varScale="1">
        <p:scale>
          <a:sx n="140" d="100"/>
          <a:sy n="140" d="100"/>
        </p:scale>
        <p:origin x="58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1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5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7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dirty="0">
                <a:latin typeface="Arial Bold" panose="020B0604020202020204" charset="0"/>
                <a:cs typeface="Arial Bold" panose="020B0604020202020204" charset="0"/>
              </a:rPr>
              <a:t>Backtracking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00" y="835015"/>
            <a:ext cx="6138787" cy="38517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89" y="834760"/>
            <a:ext cx="5694167" cy="55226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3625" y="5957009"/>
            <a:ext cx="5674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The search space is</a:t>
            </a:r>
            <a:r>
              <a:rPr lang="zh-CN" altLang="en-US" sz="3200" b="1" dirty="0">
                <a:solidFill>
                  <a:srgbClr val="FF0000"/>
                </a:solidFill>
              </a:rPr>
              <a:t>：排列树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769" y="3829974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07770" y="4710728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07770" y="5542617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分叉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6939727" y="4122361"/>
            <a:ext cx="985072" cy="48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6866448" y="5799529"/>
            <a:ext cx="5314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6866447" y="5003116"/>
            <a:ext cx="5314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t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0" y="1993911"/>
            <a:ext cx="5106910" cy="25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55" y="1256468"/>
            <a:ext cx="4407000" cy="33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85825" y="4805773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ea typeface="楷体_GB2312" pitchFamily="49" charset="-122"/>
              </a:rPr>
              <a:t>遍历子集树需</a:t>
            </a:r>
            <a:r>
              <a:rPr lang="en-US" altLang="zh-CN" sz="2400" dirty="0">
                <a:ea typeface="楷体_GB2312" pitchFamily="49" charset="-122"/>
              </a:rPr>
              <a:t>O(2</a:t>
            </a:r>
            <a:r>
              <a:rPr lang="en-US" altLang="zh-CN" sz="2400" baseline="30000" dirty="0">
                <a:ea typeface="楷体_GB2312" pitchFamily="49" charset="-122"/>
              </a:rPr>
              <a:t>n</a:t>
            </a:r>
            <a:r>
              <a:rPr lang="en-US" altLang="zh-CN" sz="2400" dirty="0">
                <a:ea typeface="楷体_GB2312" pitchFamily="49" charset="-122"/>
              </a:rPr>
              <a:t>)</a:t>
            </a:r>
            <a:r>
              <a:rPr lang="zh-CN" altLang="en-US" sz="2400" dirty="0">
                <a:ea typeface="楷体_GB2312" pitchFamily="49" charset="-122"/>
              </a:rPr>
              <a:t>计算时间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89149" y="4805773"/>
            <a:ext cx="431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ea typeface="楷体_GB2312" pitchFamily="49" charset="-122"/>
              </a:rPr>
              <a:t>遍历排列树需要</a:t>
            </a:r>
            <a:r>
              <a:rPr lang="en-US" altLang="zh-CN" sz="2400" dirty="0">
                <a:ea typeface="楷体_GB2312" pitchFamily="49" charset="-122"/>
              </a:rPr>
              <a:t>O(n!)</a:t>
            </a:r>
            <a:r>
              <a:rPr lang="zh-CN" altLang="en-US" sz="2400" dirty="0">
                <a:ea typeface="楷体_GB2312" pitchFamily="49" charset="-122"/>
              </a:rPr>
              <a:t>计算时间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78853" y="1592273"/>
            <a:ext cx="455074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子集树与排列树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Examples of backtracking algorithms：</a:t>
            </a:r>
            <a:r>
              <a:rPr lang="en-US" altLang="zh-CN" b="1" i="1" dirty="0"/>
              <a:t>n</a:t>
            </a:r>
            <a:r>
              <a:rPr lang="zh-CN" altLang="en-US" dirty="0"/>
              <a:t>后问题，</a:t>
            </a:r>
            <a:r>
              <a:rPr lang="en-US" altLang="zh-CN" b="1" dirty="0"/>
              <a:t>0-1</a:t>
            </a:r>
            <a:r>
              <a:rPr lang="zh-CN" altLang="en-US" dirty="0"/>
              <a:t>背包问题，货郎问题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Solution</a:t>
            </a:r>
            <a:r>
              <a:rPr lang="zh-CN" altLang="en-US" dirty="0"/>
              <a:t>：向量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Search space：树，可能是</a:t>
            </a:r>
            <a:r>
              <a:rPr lang="en-US" altLang="zh-CN" b="1" i="1" dirty="0"/>
              <a:t>n</a:t>
            </a:r>
            <a:r>
              <a:rPr lang="zh-CN" altLang="en-US" dirty="0"/>
              <a:t>叉树、子集树、排列树等等，树的结点对应于部分向量，可行解在叶结点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Search method：深度优先</a:t>
            </a:r>
            <a:r>
              <a:rPr lang="en-US" altLang="zh-CN" b="1" dirty="0"/>
              <a:t>, </a:t>
            </a:r>
            <a:r>
              <a:rPr lang="zh-CN" altLang="en-US" dirty="0"/>
              <a:t>宽度优先</a:t>
            </a:r>
            <a:r>
              <a:rPr lang="en-US" altLang="zh-CN" b="1" dirty="0"/>
              <a:t>, ...</a:t>
            </a:r>
            <a:endParaRPr lang="zh-CN" altLang="en-US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跳越式遍历搜索树，找到解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Backtracking</a:t>
            </a:r>
            <a:r>
              <a:rPr lang="en-US" altLang="zh-CN" sz="2400" b="1" dirty="0"/>
              <a:t> is used when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Finding all solutions, 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Finding the best solution under constraints.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Basic idea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A well-organized </a:t>
            </a:r>
            <a:r>
              <a:rPr lang="en-US" altLang="zh-CN" sz="2400" b="1" dirty="0">
                <a:solidFill>
                  <a:srgbClr val="FF0000"/>
                </a:solidFill>
              </a:rPr>
              <a:t>exhaustive search</a:t>
            </a:r>
            <a:r>
              <a:rPr lang="en-US" altLang="zh-CN" sz="24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Avoids unnecessary searching.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Best for</a:t>
            </a:r>
            <a:r>
              <a:rPr lang="en-US" altLang="zh-CN" sz="2400" dirty="0"/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Problems with large combinations.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Backtracking</a:t>
            </a:r>
            <a:r>
              <a:rPr lang="en-US" altLang="zh-CN" sz="2400" b="1" dirty="0"/>
              <a:t> search process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Uses depth-first strategy in the solution space tree.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Starts from the root.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At any node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Check if it may contain a solution.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15" dirty="0"/>
              <a:t>If NO → skip its subtree and backtrack to ancestor.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15" dirty="0"/>
              <a:t>If YES → go deeper (depth-first).</a:t>
            </a:r>
            <a:endParaRPr lang="zh-CN" altLang="en-US" sz="20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问题的解向量：回溯法希望一个问题的解能够表示成一个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元式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(x1,x2,…,</a:t>
            </a:r>
            <a:r>
              <a:rPr kumimoji="1"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的形式。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显约束：对分量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的取值限定。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隐约束：为满足问题的解而对不同分量之间施加的约束。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解空间：对于问题的一个实例，解向量满足显式约束条件的所有多元组，构成了该实例的一个解空间。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2" y="968324"/>
            <a:ext cx="5400000" cy="4117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4997"/>
          <a:stretch>
            <a:fillRect/>
          </a:stretch>
        </p:blipFill>
        <p:spPr>
          <a:xfrm>
            <a:off x="6253480" y="1357630"/>
            <a:ext cx="5400040" cy="3905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01110" y="1690837"/>
            <a:ext cx="213391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Depth-First-Search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59952" y="3549134"/>
            <a:ext cx="232627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Breadth-First-Search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6" y="1003043"/>
            <a:ext cx="6228778" cy="45030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25264" y="816231"/>
            <a:ext cx="5240594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扩展结点</a:t>
            </a:r>
            <a:r>
              <a:rPr lang="en-US" altLang="zh-CN" sz="2800" dirty="0"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ea typeface="黑体" panose="02010609060101010101" pitchFamily="49" charset="-122"/>
              </a:rPr>
              <a:t>一个正在产生子结点的结点称为扩展结点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活结点</a:t>
            </a:r>
            <a:r>
              <a:rPr lang="en-US" altLang="zh-CN" sz="2800" dirty="0"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ea typeface="黑体" panose="02010609060101010101" pitchFamily="49" charset="-122"/>
              </a:rPr>
              <a:t>一个自身已生成但其子结点还没有全部生成的结点称做活结点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ea typeface="黑体" panose="02010609060101010101" pitchFamily="49" charset="-122"/>
              </a:rPr>
              <a:t>死结点</a:t>
            </a:r>
            <a:r>
              <a:rPr lang="en-US" altLang="zh-CN" sz="2800" dirty="0"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ea typeface="黑体" panose="02010609060101010101" pitchFamily="49" charset="-122"/>
              </a:rPr>
              <a:t>一个所有子结点已经产生的结点称做死结点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400" y="734060"/>
            <a:ext cx="11632565" cy="57372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/>
              <a:t>Breadth-First Search (BFS) processes vertices </a:t>
            </a:r>
            <a:r>
              <a:rPr lang="en-US" altLang="zh-CN" sz="2000" b="1" dirty="0">
                <a:solidFill>
                  <a:srgbClr val="FF0000"/>
                </a:solidFill>
              </a:rPr>
              <a:t>level by level </a:t>
            </a:r>
            <a:r>
              <a:rPr lang="en-US" altLang="zh-CN" sz="2000" dirty="0"/>
              <a:t>— closest vertices first, farthest last.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Steps: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1800" dirty="0"/>
              <a:t>Choose a </a:t>
            </a:r>
            <a:r>
              <a:rPr lang="en-US" altLang="zh-CN" sz="1800" b="1" dirty="0"/>
              <a:t>start vertex</a:t>
            </a:r>
            <a:r>
              <a:rPr lang="en-US" altLang="zh-CN" sz="1800" dirty="0"/>
              <a:t>, color it </a:t>
            </a:r>
            <a:r>
              <a:rPr lang="en-US" altLang="zh-CN" sz="1800" b="1" dirty="0"/>
              <a:t>gray</a:t>
            </a:r>
            <a:r>
              <a:rPr lang="en-US" altLang="zh-CN" sz="1800" dirty="0"/>
              <a:t>; all others are </a:t>
            </a:r>
            <a:r>
              <a:rPr lang="en-US" altLang="zh-CN" sz="1800" b="1" dirty="0"/>
              <a:t>white</a:t>
            </a:r>
            <a:r>
              <a:rPr lang="en-US" altLang="zh-CN" sz="1800" dirty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1800" dirty="0"/>
              <a:t>Put the start vertex into a </a:t>
            </a:r>
            <a:r>
              <a:rPr lang="en-US" altLang="zh-CN" sz="1800" b="1" dirty="0"/>
              <a:t>queue</a:t>
            </a:r>
            <a:r>
              <a:rPr lang="en-US" altLang="zh-CN" sz="1800" dirty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1800" dirty="0"/>
              <a:t>While queue is not empty: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415" dirty="0"/>
              <a:t>Take a vertex from the </a:t>
            </a:r>
            <a:r>
              <a:rPr lang="en-US" altLang="zh-CN" sz="1415" b="1" dirty="0"/>
              <a:t>front</a:t>
            </a:r>
            <a:r>
              <a:rPr lang="en-US" altLang="zh-CN" sz="1415" dirty="0"/>
              <a:t> of the queue.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415" dirty="0"/>
              <a:t>Find all its neighbors: If a neighbor is </a:t>
            </a:r>
            <a:r>
              <a:rPr lang="en-US" altLang="zh-CN" sz="1415" b="1" dirty="0"/>
              <a:t>white</a:t>
            </a:r>
            <a:r>
              <a:rPr lang="en-US" altLang="zh-CN" sz="1415" dirty="0"/>
              <a:t> (not yet found), add it to the </a:t>
            </a:r>
            <a:r>
              <a:rPr lang="en-US" altLang="zh-CN" sz="1415" b="1" dirty="0"/>
              <a:t>rear</a:t>
            </a:r>
            <a:r>
              <a:rPr lang="en-US" altLang="zh-CN" sz="1415" dirty="0"/>
              <a:t> of the queue and color it </a:t>
            </a:r>
            <a:r>
              <a:rPr lang="en-US" altLang="zh-CN" sz="1415" b="1" dirty="0"/>
              <a:t>gray</a:t>
            </a:r>
            <a:r>
              <a:rPr lang="en-US" altLang="zh-CN" sz="1415" dirty="0"/>
              <a:t>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415" dirty="0"/>
              <a:t>Color the current vertex </a:t>
            </a:r>
            <a:r>
              <a:rPr lang="en-US" altLang="zh-CN" sz="1415" b="1" dirty="0"/>
              <a:t>black</a:t>
            </a:r>
            <a:r>
              <a:rPr lang="en-US" altLang="zh-CN" sz="1415" dirty="0"/>
              <a:t> (fully processed).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Color meanings: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White</a:t>
            </a:r>
            <a:r>
              <a:rPr lang="en-US" altLang="zh-CN" sz="1800" dirty="0"/>
              <a:t>: not discovered yet.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Gray</a:t>
            </a:r>
            <a:r>
              <a:rPr lang="en-US" altLang="zh-CN" sz="1800" dirty="0"/>
              <a:t>: discovered and in the queue.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Black</a:t>
            </a:r>
            <a:r>
              <a:rPr lang="en-US" altLang="zh-CN" sz="1800" dirty="0"/>
              <a:t>: processed (removed from queue).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6" y="1114975"/>
            <a:ext cx="2076740" cy="20481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63" y="1019712"/>
            <a:ext cx="2210108" cy="21434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28" y="1095922"/>
            <a:ext cx="2152950" cy="1991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16" y="1143685"/>
            <a:ext cx="2200275" cy="189547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2768159" y="3550581"/>
            <a:ext cx="672526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28958" y="3866357"/>
            <a:ext cx="7957185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初始状态，从顶点</a:t>
            </a:r>
            <a:r>
              <a:rPr lang="en-US" altLang="zh-CN" sz="2400" b="1" dirty="0">
                <a:latin typeface="-apple-system"/>
              </a:rPr>
              <a:t>1</a:t>
            </a:r>
            <a:r>
              <a:rPr lang="zh-CN" altLang="en-US" sz="2400" b="1" dirty="0">
                <a:latin typeface="-apple-system"/>
              </a:rPr>
              <a:t>开始，队列</a:t>
            </a:r>
            <a:r>
              <a:rPr lang="en-US" altLang="zh-CN" sz="2400" b="1" dirty="0">
                <a:latin typeface="-apple-system"/>
              </a:rPr>
              <a:t>={1}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访问</a:t>
            </a:r>
            <a:r>
              <a:rPr lang="en-US" altLang="zh-CN" sz="2400" b="1" dirty="0">
                <a:latin typeface="-apple-system"/>
              </a:rPr>
              <a:t>1</a:t>
            </a:r>
            <a:r>
              <a:rPr lang="zh-CN" altLang="en-US" sz="2400" b="1" dirty="0">
                <a:latin typeface="-apple-system"/>
              </a:rPr>
              <a:t>的邻接顶点，</a:t>
            </a:r>
            <a:r>
              <a:rPr lang="en-US" altLang="zh-CN" sz="2400" b="1" dirty="0">
                <a:latin typeface="-apple-system"/>
              </a:rPr>
              <a:t>1</a:t>
            </a:r>
            <a:r>
              <a:rPr lang="zh-CN" altLang="en-US" sz="2400" b="1" dirty="0">
                <a:latin typeface="-apple-system"/>
              </a:rPr>
              <a:t>出队变黑，</a:t>
            </a:r>
            <a:r>
              <a:rPr lang="en-US" altLang="zh-CN" sz="2400" b="1" dirty="0">
                <a:latin typeface="-apple-system"/>
              </a:rPr>
              <a:t>2,3</a:t>
            </a:r>
            <a:r>
              <a:rPr lang="zh-CN" altLang="en-US" sz="2400" b="1" dirty="0">
                <a:latin typeface="-apple-system"/>
              </a:rPr>
              <a:t>入队，队列</a:t>
            </a:r>
            <a:r>
              <a:rPr lang="en-US" altLang="zh-CN" sz="2400" b="1" dirty="0">
                <a:latin typeface="-apple-system"/>
              </a:rPr>
              <a:t>={2,3}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访问</a:t>
            </a:r>
            <a:r>
              <a:rPr lang="en-US" altLang="zh-CN" sz="2400" b="1" dirty="0">
                <a:latin typeface="-apple-system"/>
              </a:rPr>
              <a:t>2</a:t>
            </a:r>
            <a:r>
              <a:rPr lang="zh-CN" altLang="en-US" sz="2400" b="1" dirty="0">
                <a:latin typeface="-apple-system"/>
              </a:rPr>
              <a:t>的邻接顶点，</a:t>
            </a:r>
            <a:r>
              <a:rPr lang="en-US" altLang="zh-CN" sz="2400" b="1" dirty="0">
                <a:latin typeface="-apple-system"/>
              </a:rPr>
              <a:t>2</a:t>
            </a:r>
            <a:r>
              <a:rPr lang="zh-CN" altLang="en-US" sz="2400" b="1" dirty="0">
                <a:latin typeface="-apple-system"/>
              </a:rPr>
              <a:t>出队，</a:t>
            </a:r>
            <a:r>
              <a:rPr lang="en-US" altLang="zh-CN" sz="2400" b="1" dirty="0">
                <a:latin typeface="-apple-system"/>
              </a:rPr>
              <a:t>4</a:t>
            </a:r>
            <a:r>
              <a:rPr lang="zh-CN" altLang="en-US" sz="2400" b="1" dirty="0">
                <a:latin typeface="-apple-system"/>
              </a:rPr>
              <a:t>入队，队列</a:t>
            </a:r>
            <a:r>
              <a:rPr lang="en-US" altLang="zh-CN" sz="2400" b="1" dirty="0">
                <a:latin typeface="-apple-system"/>
              </a:rPr>
              <a:t>={3,4}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访问</a:t>
            </a:r>
            <a:r>
              <a:rPr lang="en-US" altLang="zh-CN" sz="2400" b="1" dirty="0">
                <a:latin typeface="-apple-system"/>
              </a:rPr>
              <a:t>3</a:t>
            </a:r>
            <a:r>
              <a:rPr lang="zh-CN" altLang="en-US" sz="2400" b="1" dirty="0">
                <a:latin typeface="-apple-system"/>
              </a:rPr>
              <a:t>的邻接顶点，</a:t>
            </a:r>
            <a:r>
              <a:rPr lang="en-US" altLang="zh-CN" sz="2400" b="1" dirty="0">
                <a:latin typeface="-apple-system"/>
              </a:rPr>
              <a:t>3</a:t>
            </a:r>
            <a:r>
              <a:rPr lang="zh-CN" altLang="en-US" sz="2400" b="1" dirty="0">
                <a:latin typeface="-apple-system"/>
              </a:rPr>
              <a:t>出队，队列</a:t>
            </a:r>
            <a:r>
              <a:rPr lang="en-US" altLang="zh-CN" sz="2400" b="1" dirty="0">
                <a:latin typeface="-apple-system"/>
              </a:rPr>
              <a:t>={4}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访问</a:t>
            </a:r>
            <a:r>
              <a:rPr lang="en-US" altLang="zh-CN" sz="2400" b="1" dirty="0">
                <a:latin typeface="-apple-system"/>
              </a:rPr>
              <a:t>4</a:t>
            </a:r>
            <a:r>
              <a:rPr lang="zh-CN" altLang="en-US" sz="2400" b="1" dirty="0">
                <a:latin typeface="-apple-system"/>
              </a:rPr>
              <a:t>的邻接顶点，</a:t>
            </a:r>
            <a:r>
              <a:rPr lang="en-US" altLang="zh-CN" sz="2400" b="1" dirty="0">
                <a:latin typeface="-apple-system"/>
              </a:rPr>
              <a:t>4</a:t>
            </a:r>
            <a:r>
              <a:rPr lang="zh-CN" altLang="en-US" sz="2400" b="1" dirty="0">
                <a:latin typeface="-apple-system"/>
              </a:rPr>
              <a:t>出队，队列</a:t>
            </a:r>
            <a:r>
              <a:rPr lang="en-US" altLang="zh-CN" sz="2400" b="1" dirty="0">
                <a:latin typeface="-apple-system"/>
              </a:rPr>
              <a:t>={</a:t>
            </a:r>
            <a:r>
              <a:rPr lang="zh-CN" altLang="en-US" sz="2400" b="1" dirty="0">
                <a:latin typeface="-apple-system"/>
              </a:rPr>
              <a:t>空</a:t>
            </a:r>
            <a:r>
              <a:rPr lang="en-US" altLang="zh-CN" sz="2400" b="1" dirty="0">
                <a:latin typeface="-apple-system"/>
              </a:rPr>
              <a:t>}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-apple-system"/>
              </a:rPr>
              <a:t>顶点</a:t>
            </a:r>
            <a:r>
              <a:rPr lang="en-US" altLang="zh-CN" sz="2400" b="1" dirty="0">
                <a:latin typeface="-apple-system"/>
              </a:rPr>
              <a:t>5</a:t>
            </a:r>
            <a:r>
              <a:rPr lang="zh-CN" altLang="en-US" sz="2400" b="1" dirty="0">
                <a:latin typeface="-apple-system"/>
              </a:rPr>
              <a:t>对于</a:t>
            </a:r>
            <a:r>
              <a:rPr lang="en-US" altLang="zh-CN" sz="2400" b="1" dirty="0">
                <a:latin typeface="-apple-system"/>
              </a:rPr>
              <a:t>1</a:t>
            </a:r>
            <a:r>
              <a:rPr lang="zh-CN" altLang="en-US" sz="2400" b="1" dirty="0">
                <a:latin typeface="-apple-system"/>
              </a:rPr>
              <a:t>来说不可达。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Backtracking</a:t>
            </a:r>
            <a:endParaRPr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99CC67-1361-5DFD-76CB-D42A16EC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4" y="1194179"/>
            <a:ext cx="4789204" cy="49056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07660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300" dirty="0"/>
              <a:t>Depth-First Search (DFS) traversal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/>
              <a:t>Steps:</a:t>
            </a:r>
            <a:endParaRPr lang="en-US" altLang="zh-CN" sz="23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300" dirty="0"/>
              <a:t>Visit the starting vertex </a:t>
            </a:r>
            <a:r>
              <a:rPr lang="en-US" altLang="zh-CN" sz="2300" b="1" dirty="0"/>
              <a:t>v</a:t>
            </a:r>
            <a:r>
              <a:rPr lang="en-US" altLang="zh-CN" sz="2300" dirty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300" dirty="0"/>
              <a:t>Recursively (or using a stack) visit each </a:t>
            </a:r>
            <a:r>
              <a:rPr lang="en-US" altLang="zh-CN" sz="2300" b="1" dirty="0"/>
              <a:t>unvisited neighbor </a:t>
            </a:r>
            <a:r>
              <a:rPr lang="en-US" altLang="zh-CN" sz="2300" dirty="0"/>
              <a:t>of v — go as deep as possible along each path.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300" dirty="0"/>
              <a:t>If there are still </a:t>
            </a:r>
            <a:r>
              <a:rPr lang="en-US" altLang="zh-CN" sz="2300" b="1" dirty="0"/>
              <a:t>unvisited vertices </a:t>
            </a:r>
            <a:r>
              <a:rPr lang="en-US" altLang="zh-CN" sz="2300" dirty="0"/>
              <a:t>in the graph, start DFS again from one of them.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300" dirty="0"/>
              <a:t>Repeat until </a:t>
            </a:r>
            <a:r>
              <a:rPr lang="en-US" altLang="zh-CN" sz="2300" b="1" dirty="0"/>
              <a:t>all vertices </a:t>
            </a:r>
            <a:r>
              <a:rPr lang="en-US" altLang="zh-CN" sz="2300" dirty="0"/>
              <a:t>have been visited.</a:t>
            </a:r>
            <a:endParaRPr lang="zh-CN" altLang="en-US" sz="2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" y="967830"/>
            <a:ext cx="2038095" cy="19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38" y="1029734"/>
            <a:ext cx="2085714" cy="1809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55" y="929734"/>
            <a:ext cx="2180952" cy="1971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7983" y="3391861"/>
            <a:ext cx="1041982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 =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开始出发，先访问顶点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按深度优先搜索递归访问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的某个未被访问的邻接点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结束后，应该访问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中的某一个，这里为顶点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，此时顶点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不再有出路，因此回溯到顶点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，再访问顶点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的另一个邻接点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，由于顶点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的唯一一条边的弧头为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，已经访问了，所以此时继续回溯到顶点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，找顶点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的其他邻接点。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27856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/>
              <a:t>Thinking: What is the problem of weighted directed </a:t>
            </a:r>
            <a:r>
              <a:rPr lang="zh-CN" altLang="en-US" sz="3200" dirty="0">
                <a:sym typeface="+mn-ea"/>
              </a:rPr>
              <a:t>connected</a:t>
            </a:r>
            <a:r>
              <a:rPr lang="zh-CN" altLang="en-US" sz="3200" dirty="0"/>
              <a:t> graph in greedy algorithms? What is the problem with weighted undirected connected graphs? What search methods are used?</a:t>
            </a:r>
          </a:p>
        </p:txBody>
      </p:sp>
      <p:sp>
        <p:nvSpPr>
          <p:cNvPr id="4" name="内容占位符 2"/>
          <p:cNvSpPr txBox="1"/>
          <p:nvPr/>
        </p:nvSpPr>
        <p:spPr>
          <a:xfrm>
            <a:off x="345439" y="3516788"/>
            <a:ext cx="11632335" cy="2785690"/>
          </a:xfrm>
          <a:prstGeom prst="rect">
            <a:avLst/>
          </a:prstGeom>
        </p:spPr>
        <p:txBody>
          <a:bodyPr/>
          <a:lstStyle>
            <a:lvl1pPr marL="326390" indent="-32639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5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07390" lvl="1" indent="-27241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5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88390" lvl="2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85" kern="12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defRPr>
            </a:lvl3pPr>
            <a:lvl4pPr marL="1524000" lvl="3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9610" lvl="4" indent="-2178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5220" lvl="5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0195" lvl="6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5805" lvl="7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1415" lvl="8" indent="-217805" algn="l" defTabSz="870585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9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Tx/>
              <a:buNone/>
            </a:pPr>
            <a:r>
              <a:rPr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Dijkstra algorithm, Prim algorithm and Kruskal algorithm all adopt breadth first search strategy.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481" y="891575"/>
            <a:ext cx="11632335" cy="5349166"/>
          </a:xfrm>
        </p:spPr>
        <p:txBody>
          <a:bodyPr/>
          <a:lstStyle/>
          <a:p>
            <a:pPr algn="just"/>
            <a:r>
              <a:rPr lang="en-US" altLang="zh-CN" sz="2400" b="1" dirty="0">
                <a:solidFill>
                  <a:srgbClr val="FF0000"/>
                </a:solidFill>
              </a:rPr>
              <a:t>Depth-first state generation</a:t>
            </a:r>
          </a:p>
          <a:p>
            <a:pPr marL="0" indent="0" algn="just">
              <a:buNone/>
            </a:pPr>
            <a:r>
              <a:rPr lang="en-US" altLang="zh-CN" sz="2400" dirty="0"/>
              <a:t>Generate a child C from node R, then expand C first.</a:t>
            </a:r>
          </a:p>
          <a:p>
            <a:pPr marL="0" indent="0" algn="just">
              <a:buNone/>
            </a:pPr>
            <a:r>
              <a:rPr lang="en-US" altLang="zh-CN" sz="2400" dirty="0"/>
              <a:t>After finishing C’s subtree, go back to R and generate its next child.</a:t>
            </a:r>
          </a:p>
          <a:p>
            <a:pPr marL="0" indent="0" algn="just">
              <a:buNone/>
            </a:pPr>
            <a:endParaRPr lang="en-US" altLang="zh-CN" sz="2400" dirty="0"/>
          </a:p>
          <a:p>
            <a:pPr algn="just"/>
            <a:r>
              <a:rPr lang="en-US" altLang="zh-CN" sz="2400" b="1" dirty="0">
                <a:solidFill>
                  <a:srgbClr val="FF0000"/>
                </a:solidFill>
              </a:rPr>
              <a:t>Breadth-first state generation</a:t>
            </a:r>
          </a:p>
          <a:p>
            <a:pPr marL="0" indent="0" algn="just">
              <a:buNone/>
            </a:pPr>
            <a:r>
              <a:rPr lang="en-US" altLang="zh-CN" sz="2400" dirty="0"/>
              <a:t>A node stays as the expansion node until it becomes dead.</a:t>
            </a:r>
          </a:p>
          <a:p>
            <a:pPr marL="0" indent="0" algn="just">
              <a:buNone/>
            </a:pPr>
            <a:endParaRPr lang="en-US" altLang="zh-CN" sz="2400" dirty="0"/>
          </a:p>
          <a:p>
            <a:pPr algn="just"/>
            <a:r>
              <a:rPr lang="en-US" altLang="zh-CN" sz="2400" b="1" dirty="0">
                <a:solidFill>
                  <a:srgbClr val="FF0000"/>
                </a:solidFill>
              </a:rPr>
              <a:t>Backtracking</a:t>
            </a:r>
          </a:p>
          <a:p>
            <a:pPr marL="0" indent="0" algn="just">
              <a:buNone/>
            </a:pPr>
            <a:r>
              <a:rPr lang="en-US" altLang="zh-CN" sz="2400" dirty="0"/>
              <a:t>Uses a bounding function to kill nodes that cannot lead to a solution.</a:t>
            </a:r>
          </a:p>
          <a:p>
            <a:pPr marL="0" indent="0" algn="just">
              <a:buNone/>
            </a:pPr>
            <a:r>
              <a:rPr lang="en-US" altLang="zh-CN" sz="2400" dirty="0"/>
              <a:t>This reduces computation.</a:t>
            </a:r>
          </a:p>
          <a:p>
            <a:pPr marL="0" indent="0" algn="just">
              <a:buNone/>
            </a:pPr>
            <a:r>
              <a:rPr lang="en-US" altLang="zh-CN" sz="2400" dirty="0"/>
              <a:t>= Depth-first generation + bounding function.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basic idea of</a:t>
            </a:r>
            <a:r>
              <a:rPr lang="en-US" dirty="0"/>
              <a:t> </a:t>
            </a:r>
            <a:r>
              <a:rPr dirty="0">
                <a:sym typeface="+mn-ea"/>
              </a:rPr>
              <a:t>N queens problem</a:t>
            </a:r>
            <a:br>
              <a:rPr dirty="0"/>
            </a:b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129548" y="754089"/>
            <a:ext cx="7561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）最开始，根节点是唯一的活结点，也是当前的扩展结点；（可以沿着纵深方向延伸至，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B, C, D, E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）深度搜索，先延伸到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位置，此时，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均为活结点，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为当前的扩展结点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可扩展至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F,G,H,I)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）查找到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时，若是可行解，则继续往下搜索，若不是可行解，则剪去子树，回到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，再判断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）当以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为父结点的子树全部判断完后，此时，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结点变为死结点，回到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结点，再进入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接着判断。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03694" y="1341200"/>
            <a:ext cx="2772697" cy="2564243"/>
            <a:chOff x="924804" y="1341200"/>
            <a:chExt cx="2772697" cy="2564243"/>
          </a:xfrm>
        </p:grpSpPr>
        <p:sp>
          <p:nvSpPr>
            <p:cNvPr id="6" name="椭圆 5"/>
            <p:cNvSpPr/>
            <p:nvPr/>
          </p:nvSpPr>
          <p:spPr>
            <a:xfrm>
              <a:off x="2674945" y="1341200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A</a:t>
              </a:r>
              <a:endParaRPr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1701552" y="1921303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</a:t>
              </a:r>
              <a:endParaRPr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2320984" y="1940968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2891255" y="1940968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</a:t>
              </a:r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3481191" y="1940968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endParaRPr lang="zh-CN" altLang="en-US" dirty="0"/>
            </a:p>
          </p:txBody>
        </p:sp>
        <p:cxnSp>
          <p:nvCxnSpPr>
            <p:cNvPr id="12" name="直接连接符 11"/>
            <p:cNvCxnSpPr>
              <a:stCxn id="6" idx="3"/>
              <a:endCxn id="7" idx="7"/>
            </p:cNvCxnSpPr>
            <p:nvPr/>
          </p:nvCxnSpPr>
          <p:spPr>
            <a:xfrm flipH="1">
              <a:off x="1886184" y="1525832"/>
              <a:ext cx="820439" cy="427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6" idx="4"/>
              <a:endCxn id="8" idx="7"/>
            </p:cNvCxnSpPr>
            <p:nvPr/>
          </p:nvCxnSpPr>
          <p:spPr>
            <a:xfrm flipH="1">
              <a:off x="2505616" y="1557510"/>
              <a:ext cx="277484" cy="415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6" idx="4"/>
              <a:endCxn id="9" idx="0"/>
            </p:cNvCxnSpPr>
            <p:nvPr/>
          </p:nvCxnSpPr>
          <p:spPr>
            <a:xfrm>
              <a:off x="2783100" y="1557510"/>
              <a:ext cx="216310" cy="38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6" idx="5"/>
              <a:endCxn id="10" idx="1"/>
            </p:cNvCxnSpPr>
            <p:nvPr/>
          </p:nvCxnSpPr>
          <p:spPr>
            <a:xfrm>
              <a:off x="2859577" y="1525832"/>
              <a:ext cx="653292" cy="446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89772" y="2137613"/>
              <a:ext cx="634181" cy="62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924804" y="2764901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</a:t>
              </a:r>
              <a:endParaRPr lang="zh-CN" altLang="en-US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00300" y="2764901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87290" y="2764901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H</a:t>
              </a:r>
              <a:endParaRPr lang="zh-CN" altLang="en-US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2180597" y="2764901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</a:t>
              </a:r>
              <a:endParaRPr lang="zh-CN" altLang="en-US" dirty="0"/>
            </a:p>
          </p:txBody>
        </p:sp>
        <p:cxnSp>
          <p:nvCxnSpPr>
            <p:cNvPr id="31" name="直接连接符 30"/>
            <p:cNvCxnSpPr>
              <a:stCxn id="27" idx="0"/>
              <a:endCxn id="7" idx="4"/>
            </p:cNvCxnSpPr>
            <p:nvPr/>
          </p:nvCxnSpPr>
          <p:spPr>
            <a:xfrm flipV="1">
              <a:off x="1508455" y="2137613"/>
              <a:ext cx="301252" cy="62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8" idx="0"/>
            </p:cNvCxnSpPr>
            <p:nvPr/>
          </p:nvCxnSpPr>
          <p:spPr>
            <a:xfrm flipH="1" flipV="1">
              <a:off x="1894633" y="2157278"/>
              <a:ext cx="812" cy="607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9" idx="0"/>
            </p:cNvCxnSpPr>
            <p:nvPr/>
          </p:nvCxnSpPr>
          <p:spPr>
            <a:xfrm flipH="1" flipV="1">
              <a:off x="1967023" y="2137613"/>
              <a:ext cx="321729" cy="62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032959" y="2981211"/>
              <a:ext cx="15839" cy="745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1131670" y="2915441"/>
              <a:ext cx="321729" cy="62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924804" y="3689133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J</a:t>
              </a:r>
              <a:endParaRPr lang="zh-CN" altLang="en-US" dirty="0"/>
            </a:p>
          </p:txBody>
        </p:sp>
        <p:sp>
          <p:nvSpPr>
            <p:cNvPr id="41" name="椭圆 40"/>
            <p:cNvSpPr/>
            <p:nvPr/>
          </p:nvSpPr>
          <p:spPr>
            <a:xfrm>
              <a:off x="1394949" y="3542729"/>
              <a:ext cx="216310" cy="216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K</a:t>
              </a:r>
              <a:endParaRPr lang="zh-CN" altLang="en-US" dirty="0"/>
            </a:p>
          </p:txBody>
        </p:sp>
      </p:grpSp>
      <p:cxnSp>
        <p:nvCxnSpPr>
          <p:cNvPr id="44" name="直接箭头连接符 43"/>
          <p:cNvCxnSpPr/>
          <p:nvPr/>
        </p:nvCxnSpPr>
        <p:spPr>
          <a:xfrm>
            <a:off x="2257595" y="2362624"/>
            <a:ext cx="1080259" cy="284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98185" y="5210549"/>
            <a:ext cx="661843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搜索到该层如第</a:t>
            </a:r>
            <a:r>
              <a:rPr lang="en-US" altLang="zh-CN" dirty="0"/>
              <a:t>k</a:t>
            </a:r>
            <a:r>
              <a:rPr lang="zh-CN" altLang="en-US" dirty="0"/>
              <a:t>层时，可扩展结点为</a:t>
            </a:r>
            <a:r>
              <a:rPr lang="en-US" altLang="zh-CN" dirty="0"/>
              <a:t>4</a:t>
            </a:r>
            <a:r>
              <a:rPr lang="zh-CN" altLang="en-US" dirty="0"/>
              <a:t>个，需要进行编号，分别遍历，通过判断当前结点是否满足约束和限界条件，进行纵向扩展，若当前结点不满足约束和限界条件，则剪去子树，回到其父结点，其父结点为扩展结点，向其他第</a:t>
            </a:r>
            <a:r>
              <a:rPr lang="en-US" altLang="zh-CN" dirty="0"/>
              <a:t>K</a:t>
            </a:r>
            <a:r>
              <a:rPr lang="zh-CN" altLang="en-US" dirty="0"/>
              <a:t>层的结点继续扩展。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93071" y="1810009"/>
            <a:ext cx="2544783" cy="51374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7298413" y="4933550"/>
            <a:ext cx="4252723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当所有的第</a:t>
            </a:r>
            <a:r>
              <a:rPr lang="en-US" altLang="zh-CN" dirty="0"/>
              <a:t>K</a:t>
            </a:r>
            <a:r>
              <a:rPr lang="zh-CN" altLang="en-US" dirty="0"/>
              <a:t>层的结点的子树均搜索过，则回到其</a:t>
            </a:r>
            <a:r>
              <a:rPr lang="en-US" altLang="zh-CN" dirty="0"/>
              <a:t>K-1</a:t>
            </a:r>
            <a:r>
              <a:rPr lang="zh-CN" altLang="en-US" dirty="0"/>
              <a:t>层的父结点，以该父结点为根的所有的子树均搜索结束，则回到第</a:t>
            </a:r>
            <a:r>
              <a:rPr lang="en-US" altLang="zh-CN" dirty="0"/>
              <a:t>K-2</a:t>
            </a:r>
            <a:r>
              <a:rPr lang="zh-CN" altLang="en-US" dirty="0"/>
              <a:t>层父结点，依次向上搜索，直到</a:t>
            </a:r>
            <a:r>
              <a:rPr lang="en-US" altLang="zh-CN" dirty="0"/>
              <a:t>K=1</a:t>
            </a:r>
            <a:r>
              <a:rPr lang="zh-CN" altLang="en-US" dirty="0"/>
              <a:t>时，所有的可行解均可求出。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Recursive backtracking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5118" y="1232464"/>
            <a:ext cx="91614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void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backtrack 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t)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{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if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(t&gt;n)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output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(x);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else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for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&lt;=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++) {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 x[t]=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 if (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constraint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(t)&amp;&amp;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bound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(t)) 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backtrack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(t+1);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 }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}</a:t>
            </a:r>
            <a:endParaRPr lang="zh-CN" altLang="en-US" sz="32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916128" y="2123768"/>
            <a:ext cx="4719485" cy="4916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t&gt;n</a:t>
            </a:r>
            <a:r>
              <a:rPr lang="zh-CN" altLang="en-US" dirty="0"/>
              <a:t>时，算法已经搜索到叶节点；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848065" y="3067665"/>
            <a:ext cx="4871886" cy="10225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f()</a:t>
            </a:r>
            <a:r>
              <a:rPr lang="zh-CN" altLang="en-US" dirty="0"/>
              <a:t>和</a:t>
            </a:r>
            <a:r>
              <a:rPr lang="en-US" altLang="zh-CN" dirty="0"/>
              <a:t>g()</a:t>
            </a:r>
            <a:r>
              <a:rPr lang="zh-CN" altLang="en-US" dirty="0"/>
              <a:t>分别表示，当前扩展节点处，未搜索过的子树的起始和终止编号</a:t>
            </a:r>
            <a:endParaRPr lang="en-US" altLang="zh-CN" dirty="0"/>
          </a:p>
          <a:p>
            <a:pPr algn="ctr"/>
            <a:r>
              <a:rPr lang="en-US" altLang="zh-CN" dirty="0"/>
              <a:t>h(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表示当前扩展节点处，</a:t>
            </a:r>
            <a:r>
              <a:rPr lang="en-US" altLang="zh-CN" dirty="0"/>
              <a:t>x[t]</a:t>
            </a:r>
            <a:r>
              <a:rPr lang="zh-CN" altLang="en-US" dirty="0"/>
              <a:t>的第</a:t>
            </a:r>
            <a:r>
              <a:rPr lang="en-US" altLang="zh-CN" dirty="0" err="1"/>
              <a:t>i</a:t>
            </a:r>
            <a:r>
              <a:rPr lang="zh-CN" altLang="en-US" dirty="0"/>
              <a:t>个可选值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400024" y="4902866"/>
            <a:ext cx="4871886" cy="8539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constraint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(t)&amp;&amp;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bound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(t))</a:t>
            </a:r>
            <a:r>
              <a:rPr lang="zh-CN" altLang="en-US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分别表示，当前扩展节点处的约束函数和限界函数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28489" y="5555965"/>
            <a:ext cx="4871886" cy="853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/>
              <a:t>不满足剪枝函数，可减去相应的子树，满足，则对下一层继续进行搜索，当</a:t>
            </a:r>
            <a:r>
              <a:rPr lang="en-US" altLang="zh-CN" dirty="0"/>
              <a:t>t</a:t>
            </a:r>
            <a:r>
              <a:rPr lang="zh-CN" altLang="en-US" dirty="0"/>
              <a:t>层执行完后，执行</a:t>
            </a:r>
            <a:r>
              <a:rPr lang="en-US" altLang="zh-CN" dirty="0"/>
              <a:t>t-1</a:t>
            </a:r>
            <a:r>
              <a:rPr lang="zh-CN" altLang="en-US" dirty="0"/>
              <a:t>层，直到</a:t>
            </a:r>
            <a:r>
              <a:rPr lang="en-US" altLang="zh-CN" dirty="0"/>
              <a:t>t=1</a:t>
            </a:r>
            <a:r>
              <a:rPr lang="zh-CN" altLang="en-US" dirty="0"/>
              <a:t>时，所有层均执行完毕。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200489" y="991320"/>
            <a:ext cx="4871886" cy="853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/>
              <a:t>显然：递归回溯，是深度优先。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Iterative backtracking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769273"/>
            <a:ext cx="6056671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void </a:t>
            </a:r>
            <a:r>
              <a:rPr lang="en-US" altLang="zh-CN" sz="2800" b="1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iterativeBacktrack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()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{  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t=1;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while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(t&gt;0) {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if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)&lt;=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))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for (int i=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&lt;=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n,t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++) {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x[t]=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);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if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constraint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(t)&amp;&amp;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bound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(t)) {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if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solution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(t)) 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output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(x);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else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t++;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}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}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else</a:t>
            </a:r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t--;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}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}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3996" y="869789"/>
            <a:ext cx="60631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solution(t))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判断当前扩展结点处，是否已经得到问题的可行解；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constraint(t)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：约束函数，不满足则剪去相应的子树；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bound(t)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：限界函数，当前扩展结点处的值是否越界，如果越界，则剪去相应的子树。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852"/>
            <a:ext cx="5847590" cy="58228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293" y="648852"/>
            <a:ext cx="6050707" cy="50714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234"/>
          <a:stretch>
            <a:fillRect/>
          </a:stretch>
        </p:blipFill>
        <p:spPr>
          <a:xfrm>
            <a:off x="69215" y="845185"/>
            <a:ext cx="6547485" cy="5130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04155" y="3097161"/>
            <a:ext cx="5525729" cy="16813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3-6</a:t>
            </a:r>
            <a:r>
              <a:rPr lang="zh-CN" altLang="en-US" sz="3200" dirty="0"/>
              <a:t>行对第</a:t>
            </a:r>
            <a:r>
              <a:rPr lang="en-US" altLang="zh-CN" sz="3200" dirty="0" err="1"/>
              <a:t>i</a:t>
            </a:r>
            <a:r>
              <a:rPr lang="zh-CN" altLang="en-US" sz="3200" dirty="0"/>
              <a:t>个物品进行处理</a:t>
            </a:r>
            <a:endParaRPr lang="en-US" altLang="zh-CN" sz="3200" dirty="0"/>
          </a:p>
          <a:p>
            <a:pPr algn="ctr"/>
            <a:r>
              <a:rPr lang="zh-CN" altLang="en-US" sz="3200" dirty="0"/>
              <a:t>     装：</a:t>
            </a:r>
            <a:r>
              <a:rPr lang="en-US" altLang="zh-CN" sz="3200" dirty="0"/>
              <a:t>x(</a:t>
            </a:r>
            <a:r>
              <a:rPr lang="en-US" altLang="zh-CN" sz="3200" dirty="0" err="1"/>
              <a:t>i</a:t>
            </a:r>
            <a:r>
              <a:rPr lang="en-US" altLang="zh-CN" sz="3200" dirty="0"/>
              <a:t>) = 1</a:t>
            </a:r>
          </a:p>
          <a:p>
            <a:pPr algn="ctr"/>
            <a:r>
              <a:rPr lang="zh-CN" altLang="en-US" sz="3200" dirty="0"/>
              <a:t>不装：</a:t>
            </a:r>
            <a:r>
              <a:rPr lang="en-US" altLang="zh-CN" sz="3200" dirty="0"/>
              <a:t>x(</a:t>
            </a:r>
            <a:r>
              <a:rPr lang="en-US" altLang="zh-CN" sz="3200" dirty="0" err="1"/>
              <a:t>i</a:t>
            </a:r>
            <a:r>
              <a:rPr lang="en-US" altLang="zh-CN" sz="3200" dirty="0"/>
              <a:t>) =0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1535"/>
          <a:stretch>
            <a:fillRect/>
          </a:stretch>
        </p:blipFill>
        <p:spPr>
          <a:xfrm>
            <a:off x="18815" y="1085772"/>
            <a:ext cx="5117310" cy="3991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74" y="977618"/>
            <a:ext cx="6143083" cy="466609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9409470" y="2399071"/>
            <a:ext cx="540774" cy="26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9507792" y="3310667"/>
            <a:ext cx="540774" cy="26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0655707" y="2462981"/>
            <a:ext cx="604687" cy="403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0655706" y="3304685"/>
            <a:ext cx="604687" cy="403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10624136" y="4146389"/>
            <a:ext cx="333913" cy="805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185554" y="54962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可行解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094467" y="564371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解更好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80173" y="5909187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依次将树搜索完成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Backtracking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/>
              <a:t>A few examples understand the backtracking framework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/>
              <a:t>Understand the depth-first search strategy of backtracking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/>
              <a:t>Master the algorithmic framework of using backtracking method to solve problems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(1) Recursive backtracking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(2) Iterative backtracking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(3) Framework of subset tree algorithm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(4) Permutation tree algorithm framework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35BCF0-CFBE-F9F8-C994-DB38353320E9}"/>
              </a:ext>
            </a:extLst>
          </p:cNvPr>
          <p:cNvSpPr txBox="1"/>
          <p:nvPr/>
        </p:nvSpPr>
        <p:spPr>
          <a:xfrm>
            <a:off x="1340667" y="5871409"/>
            <a:ext cx="17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The basic idea of backtracking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(1) To define the solution space of the given problem;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/>
              <a:t>(2) To determine the solution space structure which is easy to search;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/>
              <a:t>(3) Search the solution space in a depth-first manner, and use pruning function to avoid invalid search.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Common pruning functions: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The constraint function is used to cut off the subtree that does not meet the constraint at the extension node.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The bounded function is used to cut out the subtrees that cannot obtain the optimal solution.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backtracking algorithm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implementation, iterative implementation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 problem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description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pseudo-code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is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</a:t>
            </a:r>
            <a:r>
              <a:rPr lang="en-US" altLang="zh-C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7424-B049-3CAD-9A99-E0CB141A7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5C19C-C07F-1EE7-DBD0-0D9F2D65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 queens problem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372D22-A4C2-6C68-0100-48CCAAA4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7" y="1059427"/>
            <a:ext cx="5760000" cy="4465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69ED77-D12E-3BDC-7232-C776FDB6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69" y="1059427"/>
            <a:ext cx="5400000" cy="52291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EC4495-F5F8-2758-AE0A-B450D6432DF3}"/>
              </a:ext>
            </a:extLst>
          </p:cNvPr>
          <p:cNvSpPr txBox="1"/>
          <p:nvPr/>
        </p:nvSpPr>
        <p:spPr>
          <a:xfrm>
            <a:off x="375413" y="5660638"/>
            <a:ext cx="55162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The search space is：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</a:rPr>
              <a:t>叉树</a:t>
            </a:r>
          </a:p>
        </p:txBody>
      </p:sp>
    </p:spTree>
    <p:extLst>
      <p:ext uri="{BB962C8B-B14F-4D97-AF65-F5344CB8AC3E}">
        <p14:creationId xmlns:p14="http://schemas.microsoft.com/office/powerpoint/2010/main" val="231138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0-1 Knapsack problem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：有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种物品，每种物品只有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种物品价值为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重量为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=1,2,…,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问如何选择放入背包的物品，使得总重量不超过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而价值达到最大？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={12,11,9,8}, </a:t>
            </a:r>
            <a:r>
              <a:rPr lang="pl-PL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={8,6,4,3}, </a:t>
            </a:r>
            <a:r>
              <a:rPr lang="pl-PL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 </a:t>
            </a:r>
            <a:endParaRPr lang="pl-PL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solution：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&lt;0,1,1,1&gt;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，价值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，重量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0-1 Knapsack problem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向量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2,...,</a:t>
            </a:r>
            <a:r>
              <a:rPr lang="en-US" altLang="zh-C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ode：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2,...,</a:t>
            </a:r>
            <a:r>
              <a:rPr lang="en-US" altLang="zh-CN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xk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（部分向量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/>
              <a:t>S</a:t>
            </a:r>
            <a:r>
              <a:rPr lang="zh-CN" altLang="en-US" sz="4000" dirty="0"/>
              <a:t>earch space：</a:t>
            </a:r>
            <a:r>
              <a:rPr lang="en-US" altLang="zh-CN" sz="4000" b="1" dirty="0"/>
              <a:t>0-1</a:t>
            </a:r>
            <a:r>
              <a:rPr lang="zh-CN" altLang="en-US" sz="4000" dirty="0"/>
              <a:t>取值的二叉树</a:t>
            </a:r>
            <a:r>
              <a:rPr lang="en-US" altLang="zh-CN" sz="4000" b="1" dirty="0"/>
              <a:t>, </a:t>
            </a:r>
            <a:r>
              <a:rPr lang="zh-CN" altLang="en-US" sz="4000" dirty="0"/>
              <a:t>称为子集树，有</a:t>
            </a:r>
            <a:r>
              <a:rPr lang="en-US" altLang="zh-CN" sz="4000" dirty="0"/>
              <a:t>2</a:t>
            </a:r>
            <a:r>
              <a:rPr lang="en-US" altLang="zh-CN" sz="4000" baseline="30000" dirty="0"/>
              <a:t>n</a:t>
            </a:r>
            <a:r>
              <a:rPr lang="zh-CN" altLang="en-US" sz="4000" dirty="0"/>
              <a:t>片树叶</a:t>
            </a:r>
            <a:r>
              <a:rPr lang="en-US" altLang="zh-CN" sz="4000" dirty="0"/>
              <a:t>.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56" y="4630993"/>
            <a:ext cx="9327384" cy="13571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0-1 Knapsack problem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99" y="884902"/>
            <a:ext cx="6459965" cy="53290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123" y="325705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虚线表示不做搜索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870739" y="3841832"/>
            <a:ext cx="1860989" cy="41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2350" y="5499858"/>
            <a:ext cx="5674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The search space is</a:t>
            </a:r>
            <a:r>
              <a:rPr lang="zh-CN" altLang="en-US" sz="3200" b="1" dirty="0">
                <a:solidFill>
                  <a:srgbClr val="FF0000"/>
                </a:solidFill>
              </a:rPr>
              <a:t>：子集树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0-1 Knapsack problem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0" indent="0">
              <a:buNone/>
            </a:pPr>
            <a:r>
              <a:rPr lang="pl-PL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={12,11,9,8}, </a:t>
            </a:r>
            <a:r>
              <a:rPr lang="pl-PL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={8,6,4,3}, </a:t>
            </a:r>
            <a:r>
              <a:rPr lang="pl-PL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 </a:t>
            </a:r>
            <a:endParaRPr lang="pl-PL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feasible solutions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0" indent="0">
              <a:buNone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&lt;0,1,1,1&gt;,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选入物品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，价值为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，重量为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&lt;1,0,1,0&gt;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，选入物品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，价值为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，重量为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solution：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&lt;0,1,1,1&gt;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zh-CN" altLang="en-US" dirty="0"/>
              <a:t>raveling salesman problem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：有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个城市，已知任两个城市之间的距离，求一条每个城市恰好经过一次的回路，使得总长度最小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：城市集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2,...,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距离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Z+,1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1,2,...,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的排列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2,...,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解是一个排列，具有有序的特征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36" y="4359223"/>
            <a:ext cx="5934075" cy="676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628</TotalTime>
  <Words>2033</Words>
  <Application>Microsoft Office PowerPoint</Application>
  <PresentationFormat>宽屏</PresentationFormat>
  <Paragraphs>194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-apple-system</vt:lpstr>
      <vt:lpstr>等线</vt:lpstr>
      <vt:lpstr>黑体</vt:lpstr>
      <vt:lpstr>华文隶书</vt:lpstr>
      <vt:lpstr>楷体_GB2312</vt:lpstr>
      <vt:lpstr>微软雅黑</vt:lpstr>
      <vt:lpstr>新宋体</vt:lpstr>
      <vt:lpstr>Arial</vt:lpstr>
      <vt:lpstr>Arial Bold</vt:lpstr>
      <vt:lpstr>Times New Roman</vt:lpstr>
      <vt:lpstr>Wingdings</vt:lpstr>
      <vt:lpstr>自定义设计方案</vt:lpstr>
      <vt:lpstr>Backtracking</vt:lpstr>
      <vt:lpstr>Backtracking</vt:lpstr>
      <vt:lpstr>Backtracking</vt:lpstr>
      <vt:lpstr>N queens problem</vt:lpstr>
      <vt:lpstr>0-1 Knapsack problem</vt:lpstr>
      <vt:lpstr>0-1 Knapsack problem</vt:lpstr>
      <vt:lpstr>0-1 Knapsack problem</vt:lpstr>
      <vt:lpstr>0-1 Knapsack problem</vt:lpstr>
      <vt:lpstr>Traveling salesman problem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basic idea of N queens problem </vt:lpstr>
      <vt:lpstr>Recursive backtracking</vt:lpstr>
      <vt:lpstr>Iterative backtracking</vt:lpstr>
      <vt:lpstr>PowerPoint 演示文稿</vt:lpstr>
      <vt:lpstr>PowerPoint 演示文稿</vt:lpstr>
      <vt:lpstr>PowerPoint 演示文稿</vt:lpstr>
      <vt:lpstr>The basic idea of backtracking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1570</cp:revision>
  <dcterms:created xsi:type="dcterms:W3CDTF">2022-10-20T03:00:42Z</dcterms:created>
  <dcterms:modified xsi:type="dcterms:W3CDTF">2026-04-21T20:48:19Z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09D4E4A8D6B89610E35E496392E72CBD</vt:lpwstr>
  </property>
  <property fmtid="{D5CDD505-2E9C-101B-9397-08002B2CF9AE}" pid="3" name="KSOProductBuildVer">
    <vt:lpwstr>1033-4.6.1.7467</vt:lpwstr>
  </property>
</Properties>
</file>