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330" r:id="rId3"/>
    <p:sldId id="333" r:id="rId4"/>
    <p:sldId id="331" r:id="rId5"/>
    <p:sldId id="324" r:id="rId6"/>
    <p:sldId id="325" r:id="rId7"/>
    <p:sldId id="326" r:id="rId8"/>
    <p:sldId id="327" r:id="rId9"/>
    <p:sldId id="328" r:id="rId10"/>
    <p:sldId id="329" r:id="rId11"/>
    <p:sldId id="347" r:id="rId12"/>
    <p:sldId id="332" r:id="rId13"/>
    <p:sldId id="334" r:id="rId14"/>
    <p:sldId id="335" r:id="rId15"/>
    <p:sldId id="337" r:id="rId16"/>
    <p:sldId id="336" r:id="rId17"/>
    <p:sldId id="338" r:id="rId18"/>
    <p:sldId id="357" r:id="rId19"/>
    <p:sldId id="358" r:id="rId20"/>
    <p:sldId id="359" r:id="rId21"/>
    <p:sldId id="360" r:id="rId22"/>
    <p:sldId id="361" r:id="rId23"/>
    <p:sldId id="339" r:id="rId24"/>
    <p:sldId id="356" r:id="rId25"/>
    <p:sldId id="340" r:id="rId26"/>
    <p:sldId id="341" r:id="rId27"/>
    <p:sldId id="342" r:id="rId28"/>
    <p:sldId id="349" r:id="rId29"/>
    <p:sldId id="343" r:id="rId30"/>
    <p:sldId id="344" r:id="rId31"/>
    <p:sldId id="345" r:id="rId32"/>
    <p:sldId id="348" r:id="rId33"/>
    <p:sldId id="346"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5" autoAdjust="0"/>
    <p:restoredTop sz="86447" autoAdjust="0"/>
  </p:normalViewPr>
  <p:slideViewPr>
    <p:cSldViewPr snapToGrid="0">
      <p:cViewPr varScale="1">
        <p:scale>
          <a:sx n="100" d="100"/>
          <a:sy n="100" d="100"/>
        </p:scale>
        <p:origin x="606" y="9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notesMaster" Target="notesMasters/notesMaster1.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F8068-2B0A-4E89-BDBC-A53076134B4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9500-7B95-4046-BB03-4F180CD4BD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38" y="1122363"/>
            <a:ext cx="9144224" cy="2387600"/>
          </a:xfrm>
          <a:prstGeom prst="rect">
            <a:avLst/>
          </a:prstGeo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38" y="3602038"/>
            <a:ext cx="9144224" cy="1655762"/>
          </a:xfrm>
          <a:prstGeom prst="rect">
            <a:avLst/>
          </a:prstGeo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30042" y="1524000"/>
            <a:ext cx="7740763" cy="4310743"/>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113" y="365125"/>
            <a:ext cx="2628964" cy="5811838"/>
          </a:xfrm>
          <a:prstGeom prst="rect">
            <a:avLst/>
          </a:prstGeo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21" y="365125"/>
            <a:ext cx="7734490" cy="5811838"/>
          </a:xfrm>
          <a:prstGeom prst="rect">
            <a:avLst/>
          </a:prstGeo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7_标题和内容">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3_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4_标题和内容">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5_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6_标题和内容">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1_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598469" y="68626"/>
            <a:ext cx="7740763" cy="470410"/>
          </a:xfrm>
          <a:prstGeom prst="rect">
            <a:avLst/>
          </a:prstGeom>
        </p:spPr>
        <p:txBody>
          <a:bodyPr/>
          <a:lstStyle>
            <a:lvl1pPr>
              <a:defRPr sz="3050">
                <a:solidFill>
                  <a:schemeClr val="bg1"/>
                </a:solidFill>
                <a:latin typeface="华文隶书" panose="02010800040101010101" pitchFamily="2" charset="-122"/>
                <a:ea typeface="华文隶书" panose="02010800040101010101" pitchFamily="2" charset="-122"/>
              </a:defRPr>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266781" y="891575"/>
            <a:ext cx="11632335" cy="5349166"/>
          </a:xfrm>
          <a:prstGeom prst="rect">
            <a:avLst/>
          </a:prstGeom>
        </p:spPr>
        <p:txBody>
          <a:bodyPr/>
          <a:lstStyle>
            <a:lvl1pPr>
              <a:defRPr>
                <a:latin typeface="黑体" panose="02010609060101010101" pitchFamily="49" charset="-122"/>
                <a:ea typeface="黑体" panose="02010609060101010101" pitchFamily="49" charset="-122"/>
              </a:defRPr>
            </a:lvl1pPr>
            <a:lvl2pPr>
              <a:defRPr>
                <a:latin typeface="微软雅黑" panose="020B0503020204020204" pitchFamily="34" charset="-122"/>
                <a:ea typeface="微软雅黑" panose="020B0503020204020204" pitchFamily="34" charset="-122"/>
              </a:defRPr>
            </a:lvl2pPr>
            <a:lvl3pPr>
              <a:defRPr>
                <a:latin typeface="新宋体" panose="02010609030101010101" pitchFamily="49" charset="-122"/>
                <a:ea typeface="新宋体" panose="02010609030101010101" pitchFamily="49" charset="-122"/>
              </a:defRPr>
            </a:lvl3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72" y="1709738"/>
            <a:ext cx="10515857" cy="2852737"/>
          </a:xfrm>
          <a:prstGeom prst="rect">
            <a:avLst/>
          </a:prstGeom>
        </p:spPr>
        <p:txBody>
          <a:bodyPr anchor="b"/>
          <a:lstStyle>
            <a:lvl1pPr algn="l">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72" y="4589463"/>
            <a:ext cx="10515857" cy="1500187"/>
          </a:xfrm>
          <a:prstGeom prst="rect">
            <a:avLst/>
          </a:prstGeom>
        </p:spPr>
        <p:txBody>
          <a:bodyPr/>
          <a:lstStyle>
            <a:lvl1pPr marL="0" indent="0" algn="l">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20" y="1825626"/>
            <a:ext cx="5181727"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352" y="1825626"/>
            <a:ext cx="5181727" cy="4351338"/>
          </a:xfrm>
          <a:prstGeom prst="rect">
            <a:avLst/>
          </a:prstGeo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9" y="365127"/>
            <a:ext cx="10515857" cy="970222"/>
          </a:xfrm>
          <a:prstGeom prst="rect">
            <a:avLst/>
          </a:prstGeo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259756" y="1567346"/>
            <a:ext cx="4701955" cy="710095"/>
          </a:xfrm>
          <a:prstGeom prst="rect">
            <a:avLst/>
          </a:prstGeom>
        </p:spPr>
        <p:txBody>
          <a:bodyPr anchor="ctr" anchorCtr="0">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259756" y="2338388"/>
            <a:ext cx="4701955" cy="378596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89771" y="1567346"/>
            <a:ext cx="4701956" cy="710095"/>
          </a:xfrm>
          <a:prstGeom prst="rect">
            <a:avLst/>
          </a:prstGeom>
        </p:spPr>
        <p:txBody>
          <a:bodyPr vert="horz" lIns="91440" tIns="45720" rIns="91440" bIns="45720" rtlCol="0" anchor="ctr" anchorCtr="0">
            <a:normAutofit/>
          </a:bodyPr>
          <a:lstStyle>
            <a:lvl1pPr marL="228600" indent="-228600">
              <a:buNone/>
              <a:defRPr lang="zh-CN" altLang="en-US" b="0" smtClean="0"/>
            </a:lvl1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89771" y="2357462"/>
            <a:ext cx="4701956" cy="3766892"/>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30042" y="261862"/>
            <a:ext cx="7740763" cy="1088571"/>
          </a:xfrm>
          <a:prstGeom prst="rect">
            <a:avLst/>
          </a:prstGeom>
        </p:spPr>
        <p:txBody>
          <a:bodyPr/>
          <a:lstStyle/>
          <a:p>
            <a:r>
              <a:rPr lang="zh-CN" altLang="en-US" noProof="1" smtClean="0"/>
              <a:t>单击此处编辑母版标题样式</a:t>
            </a:r>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8" y="457200"/>
            <a:ext cx="3932333" cy="1600200"/>
          </a:xfrm>
          <a:prstGeom prst="rect">
            <a:avLst/>
          </a:prstGeom>
        </p:spPr>
        <p:txBody>
          <a:bodyPr anchor="b"/>
          <a:lstStyle>
            <a:lvl1pPr>
              <a:defRPr sz="32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5183316" y="987425"/>
            <a:ext cx="6172351"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839808" y="2057400"/>
            <a:ext cx="393233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9" y="457200"/>
            <a:ext cx="4260954" cy="1600200"/>
          </a:xfrm>
          <a:prstGeom prst="rect">
            <a:avLst/>
          </a:prstGeom>
        </p:spPr>
        <p:txBody>
          <a:bodyPr anchor="t" anchorCtr="0">
            <a:normAutofit/>
          </a:bodyPr>
          <a:lstStyle>
            <a:lvl1pPr>
              <a:defRPr sz="40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384933" y="457203"/>
            <a:ext cx="5970733"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1" smtClean="0"/>
              <a:t>单击图标添加图片</a:t>
            </a:r>
            <a:endParaRPr lang="zh-CN" altLang="en-US" noProof="1"/>
          </a:p>
        </p:txBody>
      </p:sp>
      <p:sp>
        <p:nvSpPr>
          <p:cNvPr id="4" name="文本占位符 3"/>
          <p:cNvSpPr>
            <a:spLocks noGrp="1"/>
          </p:cNvSpPr>
          <p:nvPr>
            <p:ph type="body" sz="half" idx="2"/>
          </p:nvPr>
        </p:nvSpPr>
        <p:spPr>
          <a:xfrm>
            <a:off x="839809" y="2057400"/>
            <a:ext cx="4260954" cy="3811588"/>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endParaRPr lang="zh-CN" altLang="en-US"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026" name="图片 2" descr="0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 y="0"/>
            <a:ext cx="12202452" cy="686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1"/>
          <p:cNvSpPr txBox="1"/>
          <p:nvPr/>
        </p:nvSpPr>
        <p:spPr>
          <a:xfrm>
            <a:off x="2804206" y="68627"/>
            <a:ext cx="7740763" cy="492555"/>
          </a:xfrm>
          <a:prstGeom prst="rect">
            <a:avLst/>
          </a:prstGeom>
        </p:spPr>
        <p:txBody>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2pPr>
            <a:lvl3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3pPr>
            <a:lvl4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4pPr>
            <a:lvl5pPr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5pPr>
            <a:lvl6pPr marL="4572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anose="020B0604020202020204" pitchFamily="34" charset="0"/>
                <a:ea typeface="宋体" pitchFamily="2" charset="-122"/>
              </a:defRPr>
            </a:lvl9pPr>
          </a:lstStyle>
          <a:p>
            <a:endParaRPr lang="zh-CN" altLang="en-US" sz="3050" noProof="1">
              <a:solidFill>
                <a:schemeClr val="bg1"/>
              </a:solidFill>
              <a:latin typeface="华文隶书" panose="02010800040101010101" pitchFamily="2" charset="-122"/>
              <a:ea typeface="华文隶书" panose="02010800040101010101" pitchFamily="2" charset="-122"/>
            </a:endParaRPr>
          </a:p>
        </p:txBody>
      </p:sp>
      <p:sp>
        <p:nvSpPr>
          <p:cNvPr id="5" name="内容占位符 2"/>
          <p:cNvSpPr txBox="1"/>
          <p:nvPr/>
        </p:nvSpPr>
        <p:spPr>
          <a:xfrm>
            <a:off x="430042" y="960154"/>
            <a:ext cx="11495177" cy="5143429"/>
          </a:xfrm>
          <a:prstGeom prst="rect">
            <a:avLst/>
          </a:prstGeom>
        </p:spPr>
        <p:txBody>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lvl="1"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lvl="2"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lvl="3"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lvl="4"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spcBef>
                <a:spcPct val="20000"/>
              </a:spcBef>
              <a:spcAft>
                <a:spcPct val="0"/>
              </a:spcAft>
              <a:buChar char="»"/>
              <a:defRPr sz="2000" b="0" i="0" u="none" kern="1200" baseline="0">
                <a:solidFill>
                  <a:schemeClr val="tx1"/>
                </a:solidFill>
                <a:latin typeface="+mn-lt"/>
                <a:ea typeface="+mn-ea"/>
                <a:cs typeface="+mn-cs"/>
              </a:defRPr>
            </a:lvl9pPr>
          </a:lstStyle>
          <a:p>
            <a:pPr marL="326390" indent="-326390">
              <a:buFont typeface="Wingdings" panose="05000000000000000000" pitchFamily="2" charset="2"/>
              <a:buChar char="u"/>
            </a:pPr>
            <a:endParaRPr lang="zh-CN" altLang="en-US" sz="3050" noProof="1" smtClean="0">
              <a:latin typeface="新宋体" panose="02010609030101010101" pitchFamily="49" charset="-122"/>
              <a:ea typeface="新宋体" panose="02010609030101010101" pitchFamily="49"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1" fontAlgn="base" hangingPunct="1">
        <a:spcBef>
          <a:spcPct val="0"/>
        </a:spcBef>
        <a:spcAft>
          <a:spcPct val="0"/>
        </a:spcAft>
        <a:defRPr sz="4190" kern="1200">
          <a:solidFill>
            <a:schemeClr val="tx2"/>
          </a:solidFill>
          <a:latin typeface="+mj-lt"/>
          <a:ea typeface="+mj-ea"/>
          <a:cs typeface="+mj-cs"/>
        </a:defRPr>
      </a:lvl1pPr>
      <a:lvl2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2pPr>
      <a:lvl3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3pPr>
      <a:lvl4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4pPr>
      <a:lvl5pPr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5pPr>
      <a:lvl6pPr marL="435610"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6pPr>
      <a:lvl7pPr marL="87058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7pPr>
      <a:lvl8pPr marL="130619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8pPr>
      <a:lvl9pPr marL="1741805" algn="ctr" rtl="0" eaLnBrk="1" fontAlgn="base" hangingPunct="1">
        <a:spcBef>
          <a:spcPct val="0"/>
        </a:spcBef>
        <a:spcAft>
          <a:spcPct val="0"/>
        </a:spcAft>
        <a:defRPr sz="4190">
          <a:solidFill>
            <a:schemeClr val="tx2"/>
          </a:solidFill>
          <a:latin typeface="Arial" panose="020B0604020202020204" pitchFamily="34" charset="0"/>
          <a:ea typeface="宋体" pitchFamily="2" charset="-122"/>
        </a:defRPr>
      </a:lvl9pPr>
    </p:titleStyle>
    <p:bodyStyle>
      <a:lvl1pPr marL="326390" indent="-326390" algn="l" rtl="0" eaLnBrk="1" fontAlgn="base" hangingPunct="1">
        <a:spcBef>
          <a:spcPct val="20000"/>
        </a:spcBef>
        <a:spcAft>
          <a:spcPct val="0"/>
        </a:spcAft>
        <a:buChar char="•"/>
        <a:defRPr sz="3050" kern="1200">
          <a:solidFill>
            <a:schemeClr val="tx1"/>
          </a:solidFill>
          <a:latin typeface="+mn-lt"/>
          <a:ea typeface="+mn-ea"/>
          <a:cs typeface="+mn-cs"/>
        </a:defRPr>
      </a:lvl1pPr>
      <a:lvl2pPr marL="707390" lvl="1" indent="-272415" algn="l" rtl="0" eaLnBrk="1" fontAlgn="base" hangingPunct="1">
        <a:spcBef>
          <a:spcPct val="20000"/>
        </a:spcBef>
        <a:spcAft>
          <a:spcPct val="0"/>
        </a:spcAft>
        <a:buChar char="–"/>
        <a:defRPr sz="2665" kern="1200">
          <a:solidFill>
            <a:schemeClr val="tx1"/>
          </a:solidFill>
          <a:latin typeface="+mn-lt"/>
          <a:ea typeface="+mn-ea"/>
          <a:cs typeface="+mn-cs"/>
        </a:defRPr>
      </a:lvl2pPr>
      <a:lvl3pPr marL="1088390" lvl="2" indent="-217805" algn="l" rtl="0" eaLnBrk="1" fontAlgn="base" hangingPunct="1">
        <a:spcBef>
          <a:spcPct val="20000"/>
        </a:spcBef>
        <a:spcAft>
          <a:spcPct val="0"/>
        </a:spcAft>
        <a:buChar char="•"/>
        <a:defRPr sz="2285" kern="1200">
          <a:solidFill>
            <a:schemeClr val="tx1"/>
          </a:solidFill>
          <a:latin typeface="+mn-lt"/>
          <a:ea typeface="+mn-ea"/>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p:bodyStyle>
    <p:otherStyle>
      <a:lvl1pPr marL="0" lvl="0" indent="0" algn="l" defTabSz="870585" eaLnBrk="1" fontAlgn="base" latinLnBrk="0" hangingPunct="1">
        <a:spcBef>
          <a:spcPct val="0"/>
        </a:spcBef>
        <a:spcAft>
          <a:spcPct val="0"/>
        </a:spcAft>
        <a:buFont typeface="Arial" panose="020B0604020202020204" pitchFamily="34" charset="0"/>
        <a:buNone/>
        <a:defRPr sz="1715" b="0" i="0" u="none" kern="1200" baseline="0">
          <a:solidFill>
            <a:schemeClr val="tx1"/>
          </a:solidFill>
          <a:latin typeface="+mn-lt"/>
          <a:ea typeface="+mn-ea"/>
          <a:cs typeface="+mn-cs"/>
        </a:defRPr>
      </a:lvl1pPr>
      <a:lvl2pPr marL="435610" lvl="1"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2pPr>
      <a:lvl3pPr marL="870585" lvl="2"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3pPr>
      <a:lvl4pPr marL="1306195" lvl="3"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4pPr>
      <a:lvl5pPr marL="1741805" lvl="4"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5pPr>
      <a:lvl6pPr marL="2177415" lvl="5"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6pPr>
      <a:lvl7pPr marL="2612390" lvl="6"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7pPr>
      <a:lvl8pPr marL="3048000" lvl="7"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8pPr>
      <a:lvl9pPr marL="3483610" lvl="8" indent="0" algn="l" defTabSz="870585" eaLnBrk="1" fontAlgn="base" latinLnBrk="0" hangingPunct="1">
        <a:spcBef>
          <a:spcPct val="0"/>
        </a:spcBef>
        <a:spcAft>
          <a:spcPct val="0"/>
        </a:spcAft>
        <a:buFont typeface="Arial" panose="020B0604020202020204" pitchFamily="34" charset="0"/>
        <a:buNone/>
        <a:defRPr sz="190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第</a:t>
            </a:r>
            <a:r>
              <a:rPr lang="en-US" altLang="zh-CN" dirty="0" smtClean="0"/>
              <a:t>5</a:t>
            </a:r>
            <a:r>
              <a:rPr lang="zh-CN" altLang="en-US" dirty="0" smtClean="0"/>
              <a:t>章回溯法</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Picture 5" descr="t5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1670" y="1993911"/>
            <a:ext cx="5106910" cy="25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t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5355" y="1256468"/>
            <a:ext cx="4407000" cy="332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p:nvSpPr>
        <p:spPr bwMode="auto">
          <a:xfrm>
            <a:off x="985825" y="4805773"/>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pPr algn="ctr"/>
            <a:r>
              <a:rPr lang="zh-CN" altLang="en-US" sz="2400" dirty="0">
                <a:ea typeface="楷体_GB2312" pitchFamily="49" charset="-122"/>
              </a:rPr>
              <a:t>遍历子集树需</a:t>
            </a:r>
            <a:r>
              <a:rPr lang="en-US" altLang="zh-CN" sz="2400" dirty="0">
                <a:ea typeface="楷体_GB2312" pitchFamily="49" charset="-122"/>
              </a:rPr>
              <a:t>O(2</a:t>
            </a:r>
            <a:r>
              <a:rPr lang="en-US" altLang="zh-CN" sz="2400" baseline="30000" dirty="0">
                <a:ea typeface="楷体_GB2312" pitchFamily="49" charset="-122"/>
              </a:rPr>
              <a:t>n</a:t>
            </a:r>
            <a:r>
              <a:rPr lang="en-US" altLang="zh-CN" sz="2400" dirty="0">
                <a:ea typeface="楷体_GB2312" pitchFamily="49" charset="-122"/>
              </a:rPr>
              <a:t>)</a:t>
            </a:r>
            <a:r>
              <a:rPr lang="zh-CN" altLang="en-US" sz="2400" dirty="0">
                <a:ea typeface="楷体_GB2312" pitchFamily="49" charset="-122"/>
              </a:rPr>
              <a:t>计算时间 </a:t>
            </a:r>
            <a:endParaRPr lang="zh-CN" altLang="en-US" sz="2400" dirty="0">
              <a:ea typeface="楷体_GB2312" pitchFamily="49" charset="-122"/>
            </a:endParaRPr>
          </a:p>
        </p:txBody>
      </p:sp>
      <p:sp>
        <p:nvSpPr>
          <p:cNvPr id="7" name="Text Box 8"/>
          <p:cNvSpPr txBox="1">
            <a:spLocks noChangeArrowheads="1"/>
          </p:cNvSpPr>
          <p:nvPr/>
        </p:nvSpPr>
        <p:spPr bwMode="auto">
          <a:xfrm>
            <a:off x="6589149" y="4805773"/>
            <a:ext cx="431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pPr algn="ctr"/>
            <a:r>
              <a:rPr lang="zh-CN" altLang="en-US" sz="2400" dirty="0">
                <a:ea typeface="楷体_GB2312" pitchFamily="49" charset="-122"/>
              </a:rPr>
              <a:t>遍历排列树需要</a:t>
            </a:r>
            <a:r>
              <a:rPr lang="en-US" altLang="zh-CN" sz="2400" dirty="0">
                <a:ea typeface="楷体_GB2312" pitchFamily="49" charset="-122"/>
              </a:rPr>
              <a:t>O(n!)</a:t>
            </a:r>
            <a:r>
              <a:rPr lang="zh-CN" altLang="en-US" sz="2400" dirty="0">
                <a:ea typeface="楷体_GB2312" pitchFamily="49" charset="-122"/>
              </a:rPr>
              <a:t>计算时间 </a:t>
            </a:r>
            <a:endParaRPr lang="zh-CN" altLang="en-US" sz="2400" dirty="0">
              <a:ea typeface="楷体_GB2312" pitchFamily="49" charset="-122"/>
            </a:endParaRPr>
          </a:p>
        </p:txBody>
      </p:sp>
      <p:sp>
        <p:nvSpPr>
          <p:cNvPr id="8" name="Rectangle 4"/>
          <p:cNvSpPr>
            <a:spLocks noChangeArrowheads="1"/>
          </p:cNvSpPr>
          <p:nvPr/>
        </p:nvSpPr>
        <p:spPr bwMode="auto">
          <a:xfrm>
            <a:off x="3678853" y="1592273"/>
            <a:ext cx="4550747" cy="80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1"/>
                </a:solidFill>
                <a:latin typeface="Arial" panose="020B0604020202020204" pitchFamily="34" charset="0"/>
                <a:ea typeface="宋体" pitchFamily="2" charset="-122"/>
              </a:defRPr>
            </a:lvl1pPr>
            <a:lvl2pPr>
              <a:defRPr sz="4400">
                <a:solidFill>
                  <a:schemeClr val="tx1"/>
                </a:solidFill>
                <a:latin typeface="Arial" panose="020B0604020202020204" pitchFamily="34" charset="0"/>
                <a:ea typeface="宋体" pitchFamily="2" charset="-122"/>
              </a:defRPr>
            </a:lvl2pPr>
            <a:lvl3pPr>
              <a:defRPr sz="4400">
                <a:solidFill>
                  <a:schemeClr val="tx1"/>
                </a:solidFill>
                <a:latin typeface="Arial" panose="020B0604020202020204" pitchFamily="34" charset="0"/>
                <a:ea typeface="宋体" pitchFamily="2" charset="-122"/>
              </a:defRPr>
            </a:lvl3pPr>
            <a:lvl4pPr>
              <a:defRPr sz="4400">
                <a:solidFill>
                  <a:schemeClr val="tx1"/>
                </a:solidFill>
                <a:latin typeface="Arial" panose="020B0604020202020204" pitchFamily="34" charset="0"/>
                <a:ea typeface="宋体" pitchFamily="2" charset="-122"/>
              </a:defRPr>
            </a:lvl4pPr>
            <a:lvl5pPr>
              <a:defRPr sz="4400">
                <a:solidFill>
                  <a:schemeClr val="tx1"/>
                </a:solidFill>
                <a:latin typeface="Arial" panose="020B0604020202020204" pitchFamily="34" charset="0"/>
                <a:ea typeface="宋体" pitchFamily="2" charset="-122"/>
              </a:defRPr>
            </a:lvl5pPr>
            <a:lvl6pPr marL="457200" fontAlgn="base">
              <a:spcBef>
                <a:spcPct val="0"/>
              </a:spcBef>
              <a:spcAft>
                <a:spcPct val="0"/>
              </a:spcAft>
              <a:defRPr sz="4400">
                <a:solidFill>
                  <a:schemeClr val="tx1"/>
                </a:solidFill>
                <a:latin typeface="Arial" panose="020B0604020202020204" pitchFamily="34" charset="0"/>
                <a:ea typeface="宋体" pitchFamily="2" charset="-122"/>
              </a:defRPr>
            </a:lvl6pPr>
            <a:lvl7pPr marL="914400" fontAlgn="base">
              <a:spcBef>
                <a:spcPct val="0"/>
              </a:spcBef>
              <a:spcAft>
                <a:spcPct val="0"/>
              </a:spcAft>
              <a:defRPr sz="4400">
                <a:solidFill>
                  <a:schemeClr val="tx1"/>
                </a:solidFill>
                <a:latin typeface="Arial" panose="020B0604020202020204" pitchFamily="34" charset="0"/>
                <a:ea typeface="宋体" pitchFamily="2" charset="-122"/>
              </a:defRPr>
            </a:lvl7pPr>
            <a:lvl8pPr marL="1371600" fontAlgn="base">
              <a:spcBef>
                <a:spcPct val="0"/>
              </a:spcBef>
              <a:spcAft>
                <a:spcPct val="0"/>
              </a:spcAft>
              <a:defRPr sz="4400">
                <a:solidFill>
                  <a:schemeClr val="tx1"/>
                </a:solidFill>
                <a:latin typeface="Arial" panose="020B0604020202020204" pitchFamily="34" charset="0"/>
                <a:ea typeface="宋体" pitchFamily="2" charset="-122"/>
              </a:defRPr>
            </a:lvl8pPr>
            <a:lvl9pPr marL="1828800" fontAlgn="base">
              <a:spcBef>
                <a:spcPct val="0"/>
              </a:spcBef>
              <a:spcAft>
                <a:spcPct val="0"/>
              </a:spcAft>
              <a:defRPr sz="4400">
                <a:solidFill>
                  <a:schemeClr val="tx1"/>
                </a:solidFill>
                <a:latin typeface="Arial" panose="020B0604020202020204" pitchFamily="34" charset="0"/>
                <a:ea typeface="宋体" pitchFamily="2" charset="-122"/>
              </a:defRPr>
            </a:lvl9pPr>
          </a:lstStyle>
          <a:p>
            <a:r>
              <a:rPr lang="zh-CN" altLang="en-US" dirty="0">
                <a:effectLst>
                  <a:outerShdw blurRad="38100" dist="38100" dir="2700000" algn="tl">
                    <a:srgbClr val="C0C0C0"/>
                  </a:outerShdw>
                </a:effectLst>
                <a:ea typeface="黑体" panose="02010609060101010101" pitchFamily="49" charset="-122"/>
              </a:rPr>
              <a:t>子集树与排列树</a:t>
            </a:r>
            <a:endParaRPr lang="zh-CN" altLang="en-US" dirty="0">
              <a:effectLst>
                <a:outerShdw blurRad="38100" dist="38100" dir="2700000" algn="tl">
                  <a:srgbClr val="C0C0C0"/>
                </a:outerShdw>
              </a:effectLst>
              <a:ea typeface="黑体" panose="02010609060101010101"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小结</a:t>
            </a:r>
            <a:endParaRPr lang="zh-CN" altLang="en-US" dirty="0"/>
          </a:p>
        </p:txBody>
      </p:sp>
      <p:sp>
        <p:nvSpPr>
          <p:cNvPr id="3" name="内容占位符 2"/>
          <p:cNvSpPr>
            <a:spLocks noGrp="1"/>
          </p:cNvSpPr>
          <p:nvPr>
            <p:ph idx="1"/>
          </p:nvPr>
        </p:nvSpPr>
        <p:spPr/>
        <p:txBody>
          <a:bodyPr/>
          <a:lstStyle/>
          <a:p>
            <a:pPr>
              <a:lnSpc>
                <a:spcPct val="150000"/>
              </a:lnSpc>
              <a:spcBef>
                <a:spcPts val="0"/>
              </a:spcBef>
              <a:buFont typeface="Wingdings" panose="05000000000000000000" pitchFamily="2" charset="2"/>
              <a:buChar char="Ø"/>
            </a:pPr>
            <a:r>
              <a:rPr lang="zh-CN" altLang="en-US" dirty="0" smtClean="0"/>
              <a:t>回</a:t>
            </a:r>
            <a:r>
              <a:rPr lang="zh-CN" altLang="en-US" dirty="0"/>
              <a:t>朔算法的例子：</a:t>
            </a:r>
            <a:r>
              <a:rPr lang="en-US" altLang="zh-CN" b="1" i="1" dirty="0"/>
              <a:t>n</a:t>
            </a:r>
            <a:r>
              <a:rPr lang="zh-CN" altLang="en-US" dirty="0"/>
              <a:t>后问题，</a:t>
            </a:r>
            <a:r>
              <a:rPr lang="en-US" altLang="zh-CN" b="1" dirty="0"/>
              <a:t>0-1</a:t>
            </a:r>
            <a:r>
              <a:rPr lang="zh-CN" altLang="en-US" dirty="0" smtClean="0"/>
              <a:t>背包</a:t>
            </a:r>
            <a:r>
              <a:rPr lang="zh-CN" altLang="en-US" dirty="0"/>
              <a:t>问题，货郎</a:t>
            </a:r>
            <a:r>
              <a:rPr lang="zh-CN" altLang="en-US" dirty="0" smtClean="0"/>
              <a:t>问题</a:t>
            </a:r>
            <a:endParaRPr lang="en-US" altLang="zh-CN" dirty="0" smtClean="0"/>
          </a:p>
          <a:p>
            <a:pPr>
              <a:lnSpc>
                <a:spcPct val="150000"/>
              </a:lnSpc>
              <a:spcBef>
                <a:spcPts val="0"/>
              </a:spcBef>
              <a:buFont typeface="Wingdings" panose="05000000000000000000" pitchFamily="2" charset="2"/>
              <a:buChar char="Ø"/>
            </a:pPr>
            <a:r>
              <a:rPr lang="zh-CN" altLang="en-US" dirty="0" smtClean="0"/>
              <a:t>解</a:t>
            </a:r>
            <a:r>
              <a:rPr lang="zh-CN" altLang="en-US" dirty="0"/>
              <a:t>：向量</a:t>
            </a:r>
            <a:endParaRPr lang="zh-CN" altLang="en-US" dirty="0"/>
          </a:p>
          <a:p>
            <a:pPr>
              <a:lnSpc>
                <a:spcPct val="150000"/>
              </a:lnSpc>
              <a:spcBef>
                <a:spcPts val="0"/>
              </a:spcBef>
              <a:buFont typeface="Wingdings" panose="05000000000000000000" pitchFamily="2" charset="2"/>
              <a:buChar char="Ø"/>
            </a:pPr>
            <a:r>
              <a:rPr lang="zh-CN" altLang="en-US" dirty="0" smtClean="0"/>
              <a:t>搜索空间</a:t>
            </a:r>
            <a:r>
              <a:rPr lang="zh-CN" altLang="en-US" dirty="0"/>
              <a:t>：树，可能是</a:t>
            </a:r>
            <a:r>
              <a:rPr lang="en-US" altLang="zh-CN" b="1" i="1" dirty="0"/>
              <a:t>n</a:t>
            </a:r>
            <a:r>
              <a:rPr lang="zh-CN" altLang="en-US" dirty="0"/>
              <a:t>叉树、</a:t>
            </a:r>
            <a:r>
              <a:rPr lang="zh-CN" altLang="en-US" dirty="0" smtClean="0"/>
              <a:t>子集</a:t>
            </a:r>
            <a:r>
              <a:rPr lang="zh-CN" altLang="en-US" dirty="0"/>
              <a:t>树、排列树等等，树的结点</a:t>
            </a:r>
            <a:r>
              <a:rPr lang="zh-CN" altLang="en-US" dirty="0" smtClean="0"/>
              <a:t>对应于</a:t>
            </a:r>
            <a:r>
              <a:rPr lang="zh-CN" altLang="en-US" dirty="0"/>
              <a:t>部分</a:t>
            </a:r>
            <a:r>
              <a:rPr lang="zh-CN" altLang="en-US" dirty="0" smtClean="0"/>
              <a:t>向量，可行解在叶结点</a:t>
            </a:r>
            <a:endParaRPr lang="en-US" altLang="zh-CN" dirty="0" smtClean="0"/>
          </a:p>
          <a:p>
            <a:pPr>
              <a:lnSpc>
                <a:spcPct val="150000"/>
              </a:lnSpc>
              <a:spcBef>
                <a:spcPts val="0"/>
              </a:spcBef>
              <a:buFont typeface="Wingdings" panose="05000000000000000000" pitchFamily="2" charset="2"/>
              <a:buChar char="Ø"/>
            </a:pPr>
            <a:r>
              <a:rPr lang="zh-CN" altLang="en-US" dirty="0" smtClean="0"/>
              <a:t>搜索</a:t>
            </a:r>
            <a:r>
              <a:rPr lang="zh-CN" altLang="en-US" dirty="0"/>
              <a:t>方法：深度优先</a:t>
            </a:r>
            <a:r>
              <a:rPr lang="en-US" altLang="zh-CN" b="1" dirty="0"/>
              <a:t>, </a:t>
            </a:r>
            <a:r>
              <a:rPr lang="zh-CN" altLang="en-US" dirty="0"/>
              <a:t>宽度优先</a:t>
            </a:r>
            <a:r>
              <a:rPr lang="en-US" altLang="zh-CN" b="1" dirty="0"/>
              <a:t>, ...</a:t>
            </a:r>
            <a:endParaRPr lang="zh-CN" altLang="en-US" dirty="0"/>
          </a:p>
          <a:p>
            <a:pPr>
              <a:lnSpc>
                <a:spcPct val="150000"/>
              </a:lnSpc>
              <a:spcBef>
                <a:spcPts val="0"/>
              </a:spcBef>
              <a:buFont typeface="Wingdings" panose="05000000000000000000" pitchFamily="2" charset="2"/>
              <a:buChar char="Ø"/>
            </a:pPr>
            <a:r>
              <a:rPr lang="zh-CN" altLang="en-US" dirty="0"/>
              <a:t>跳越式遍历搜索树，找到解</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50000"/>
              </a:lnSpc>
              <a:spcBef>
                <a:spcPts val="0"/>
              </a:spcBef>
              <a:buFont typeface="Wingdings" panose="05000000000000000000" pitchFamily="2" charset="2"/>
              <a:buChar char="Ø"/>
            </a:pPr>
            <a:r>
              <a:rPr lang="zh-CN" altLang="en-US" dirty="0"/>
              <a:t>有许多问题，当需要找出它的解集或者要求回答什么解是满足某些约束条件的最佳解时，往往要使用回溯法。</a:t>
            </a:r>
            <a:endParaRPr lang="zh-CN" altLang="en-US" dirty="0"/>
          </a:p>
          <a:p>
            <a:pPr>
              <a:lnSpc>
                <a:spcPct val="150000"/>
              </a:lnSpc>
              <a:spcBef>
                <a:spcPts val="0"/>
              </a:spcBef>
              <a:buFont typeface="Wingdings" panose="05000000000000000000" pitchFamily="2" charset="2"/>
              <a:buChar char="Ø"/>
            </a:pPr>
            <a:r>
              <a:rPr lang="zh-CN" altLang="en-US" dirty="0"/>
              <a:t>回溯法的基本做法是搜索，或是一种组织得井井有条的，能避免不必要搜索的穷举式搜索法。这种方法适用于解一些组合数相当大的问题</a:t>
            </a:r>
            <a:r>
              <a:rPr lang="zh-CN" altLang="en-US" dirty="0" smtClean="0"/>
              <a:t>。</a:t>
            </a:r>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dirty="0" smtClean="0"/>
              <a:t>回溯</a:t>
            </a:r>
            <a:r>
              <a:rPr lang="zh-CN" altLang="en-US" dirty="0"/>
              <a:t>法在问题的解空间树中，按深度优先策略，从根结点出发搜索解空间树。算法搜索至解空间树的任意一点时，先判断该结点是否包含问题的解。如果肯定不包含，则跳过对该结点为根的子树的搜索，逐层向其祖先结点回溯；否则，进入该子树，继续按深度优先策略搜索。</a:t>
            </a:r>
            <a:endParaRPr lang="zh-CN" altLang="en-US" dirty="0"/>
          </a:p>
          <a:p>
            <a:pPr marL="0" indent="0">
              <a:buNone/>
            </a:pP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lnSpc>
                <a:spcPct val="150000"/>
              </a:lnSpc>
              <a:spcBef>
                <a:spcPts val="0"/>
              </a:spcBef>
              <a:buClr>
                <a:schemeClr val="accent2"/>
              </a:buClr>
              <a:buNone/>
            </a:pPr>
            <a:r>
              <a:rPr kumimoji="1" lang="zh-CN" altLang="en-US" sz="3200" dirty="0">
                <a:latin typeface="Times New Roman" panose="02020603050405020304" pitchFamily="18" charset="0"/>
                <a:cs typeface="Times New Roman" panose="02020603050405020304" pitchFamily="18" charset="0"/>
              </a:rPr>
              <a:t>问题的解向量：回溯法希望一个问题的解能够表示成一个</a:t>
            </a:r>
            <a:r>
              <a:rPr kumimoji="1" lang="en-US" altLang="zh-CN" sz="3200" dirty="0">
                <a:latin typeface="Times New Roman" panose="02020603050405020304" pitchFamily="18" charset="0"/>
                <a:cs typeface="Times New Roman" panose="02020603050405020304" pitchFamily="18" charset="0"/>
              </a:rPr>
              <a:t>n</a:t>
            </a:r>
            <a:r>
              <a:rPr kumimoji="1" lang="zh-CN" altLang="en-US" sz="3200" dirty="0">
                <a:latin typeface="Times New Roman" panose="02020603050405020304" pitchFamily="18" charset="0"/>
                <a:cs typeface="Times New Roman" panose="02020603050405020304" pitchFamily="18" charset="0"/>
              </a:rPr>
              <a:t>元式</a:t>
            </a:r>
            <a:r>
              <a:rPr kumimoji="1" lang="en-US" altLang="zh-CN" sz="3200" dirty="0">
                <a:latin typeface="Times New Roman" panose="02020603050405020304" pitchFamily="18" charset="0"/>
                <a:cs typeface="Times New Roman" panose="02020603050405020304" pitchFamily="18" charset="0"/>
              </a:rPr>
              <a:t>(x1,x2,…,</a:t>
            </a:r>
            <a:r>
              <a:rPr kumimoji="1" lang="en-US" altLang="zh-CN" sz="3200" dirty="0" err="1">
                <a:latin typeface="Times New Roman" panose="02020603050405020304" pitchFamily="18" charset="0"/>
                <a:cs typeface="Times New Roman" panose="02020603050405020304" pitchFamily="18" charset="0"/>
              </a:rPr>
              <a:t>xn</a:t>
            </a:r>
            <a:r>
              <a:rPr kumimoji="1" lang="en-US" altLang="zh-CN" sz="3200" dirty="0">
                <a:latin typeface="Times New Roman" panose="02020603050405020304" pitchFamily="18" charset="0"/>
                <a:cs typeface="Times New Roman" panose="02020603050405020304" pitchFamily="18" charset="0"/>
              </a:rPr>
              <a:t>)</a:t>
            </a:r>
            <a:r>
              <a:rPr kumimoji="1" lang="zh-CN" altLang="en-US" sz="3200" dirty="0">
                <a:latin typeface="Times New Roman" panose="02020603050405020304" pitchFamily="18" charset="0"/>
                <a:cs typeface="Times New Roman" panose="02020603050405020304" pitchFamily="18" charset="0"/>
              </a:rPr>
              <a:t>的形式。</a:t>
            </a:r>
            <a:endParaRPr kumimoji="1" lang="zh-CN" altLang="en-US" sz="3200" dirty="0">
              <a:latin typeface="Times New Roman" panose="02020603050405020304" pitchFamily="18" charset="0"/>
              <a:cs typeface="Times New Roman" panose="02020603050405020304" pitchFamily="18" charset="0"/>
            </a:endParaRPr>
          </a:p>
          <a:p>
            <a:pPr marL="0" indent="0">
              <a:lnSpc>
                <a:spcPct val="150000"/>
              </a:lnSpc>
              <a:spcBef>
                <a:spcPts val="0"/>
              </a:spcBef>
              <a:buClr>
                <a:schemeClr val="accent2"/>
              </a:buClr>
              <a:buNone/>
            </a:pPr>
            <a:r>
              <a:rPr kumimoji="1" lang="zh-CN" altLang="en-US" sz="3200" dirty="0">
                <a:latin typeface="Times New Roman" panose="02020603050405020304" pitchFamily="18" charset="0"/>
                <a:cs typeface="Times New Roman" panose="02020603050405020304" pitchFamily="18" charset="0"/>
              </a:rPr>
              <a:t>显约束：对分量</a:t>
            </a:r>
            <a:r>
              <a:rPr kumimoji="1" lang="en-US" altLang="zh-CN" sz="3200" dirty="0">
                <a:latin typeface="Times New Roman" panose="02020603050405020304" pitchFamily="18" charset="0"/>
                <a:cs typeface="Times New Roman" panose="02020603050405020304" pitchFamily="18" charset="0"/>
              </a:rPr>
              <a:t>xi</a:t>
            </a:r>
            <a:r>
              <a:rPr kumimoji="1" lang="zh-CN" altLang="en-US" sz="3200" dirty="0">
                <a:latin typeface="Times New Roman" panose="02020603050405020304" pitchFamily="18" charset="0"/>
                <a:cs typeface="Times New Roman" panose="02020603050405020304" pitchFamily="18" charset="0"/>
              </a:rPr>
              <a:t>的取值限定。</a:t>
            </a:r>
            <a:endParaRPr kumimoji="1" lang="zh-CN" altLang="en-US" sz="3200" dirty="0">
              <a:latin typeface="Times New Roman" panose="02020603050405020304" pitchFamily="18" charset="0"/>
              <a:cs typeface="Times New Roman" panose="02020603050405020304" pitchFamily="18" charset="0"/>
            </a:endParaRPr>
          </a:p>
          <a:p>
            <a:pPr marL="0" indent="0">
              <a:lnSpc>
                <a:spcPct val="150000"/>
              </a:lnSpc>
              <a:spcBef>
                <a:spcPts val="0"/>
              </a:spcBef>
              <a:buClr>
                <a:schemeClr val="accent2"/>
              </a:buClr>
              <a:buNone/>
            </a:pPr>
            <a:r>
              <a:rPr kumimoji="1" lang="zh-CN" altLang="en-US" sz="3200" dirty="0">
                <a:latin typeface="Times New Roman" panose="02020603050405020304" pitchFamily="18" charset="0"/>
                <a:cs typeface="Times New Roman" panose="02020603050405020304" pitchFamily="18" charset="0"/>
              </a:rPr>
              <a:t>隐约束：为满足问题的解而对不同分量之间施加的约束。</a:t>
            </a:r>
            <a:endParaRPr kumimoji="1" lang="zh-CN" altLang="en-US" sz="3200" dirty="0">
              <a:latin typeface="Times New Roman" panose="02020603050405020304" pitchFamily="18" charset="0"/>
              <a:cs typeface="Times New Roman" panose="02020603050405020304" pitchFamily="18" charset="0"/>
            </a:endParaRPr>
          </a:p>
          <a:p>
            <a:pPr marL="0" indent="0">
              <a:lnSpc>
                <a:spcPct val="150000"/>
              </a:lnSpc>
              <a:spcBef>
                <a:spcPts val="0"/>
              </a:spcBef>
              <a:buClr>
                <a:schemeClr val="accent2"/>
              </a:buClr>
              <a:buNone/>
            </a:pPr>
            <a:r>
              <a:rPr kumimoji="1" lang="zh-CN" altLang="en-US" sz="3200" dirty="0">
                <a:latin typeface="Times New Roman" panose="02020603050405020304" pitchFamily="18" charset="0"/>
                <a:cs typeface="Times New Roman" panose="02020603050405020304" pitchFamily="18" charset="0"/>
              </a:rPr>
              <a:t>解空间：对于问题的一个实例，解向量满足显式约束条件的所有多元组，构成了该实例的一个解空间</a:t>
            </a:r>
            <a:r>
              <a:rPr kumimoji="1" lang="zh-CN" altLang="en-US" sz="3200"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359952" y="968324"/>
            <a:ext cx="5400000" cy="4117935"/>
          </a:xfrm>
          <a:prstGeom prst="rect">
            <a:avLst/>
          </a:prstGeom>
        </p:spPr>
      </p:pic>
      <p:sp>
        <p:nvSpPr>
          <p:cNvPr id="6" name="矩形 5"/>
          <p:cNvSpPr/>
          <p:nvPr/>
        </p:nvSpPr>
        <p:spPr>
          <a:xfrm>
            <a:off x="3001110" y="1690837"/>
            <a:ext cx="213391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altLang="zh-CN" dirty="0"/>
              <a:t>Depth-First-Search</a:t>
            </a:r>
            <a:endParaRPr lang="zh-CN" altLang="en-US" dirty="0"/>
          </a:p>
        </p:txBody>
      </p:sp>
      <p:sp>
        <p:nvSpPr>
          <p:cNvPr id="7" name="矩形 6"/>
          <p:cNvSpPr/>
          <p:nvPr/>
        </p:nvSpPr>
        <p:spPr>
          <a:xfrm>
            <a:off x="3059952" y="3549134"/>
            <a:ext cx="2326278" cy="369332"/>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altLang="zh-CN" dirty="0"/>
              <a:t>Breadth-First-Search</a:t>
            </a:r>
            <a:endParaRPr lang="zh-CN" altLang="en-US" dirty="0"/>
          </a:p>
        </p:txBody>
      </p:sp>
      <p:pic>
        <p:nvPicPr>
          <p:cNvPr id="3" name="图片 4"/>
          <p:cNvPicPr>
            <a:picLocks noChangeAspect="1"/>
          </p:cNvPicPr>
          <p:nvPr/>
        </p:nvPicPr>
        <p:blipFill>
          <a:blip r:embed="rId2"/>
          <a:srcRect t="14997"/>
          <a:stretch>
            <a:fillRect/>
          </a:stretch>
        </p:blipFill>
        <p:spPr>
          <a:xfrm>
            <a:off x="6253480" y="1357630"/>
            <a:ext cx="5400040" cy="390525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171246" y="1003043"/>
            <a:ext cx="6228778" cy="4503021"/>
          </a:xfrm>
          <a:prstGeom prst="rect">
            <a:avLst/>
          </a:prstGeom>
        </p:spPr>
      </p:pic>
      <p:sp>
        <p:nvSpPr>
          <p:cNvPr id="5" name="矩形 4"/>
          <p:cNvSpPr/>
          <p:nvPr/>
        </p:nvSpPr>
        <p:spPr>
          <a:xfrm>
            <a:off x="6725264" y="816231"/>
            <a:ext cx="5240594" cy="4532972"/>
          </a:xfrm>
          <a:prstGeom prst="rect">
            <a:avLst/>
          </a:prstGeom>
        </p:spPr>
        <p:txBody>
          <a:bodyPr wrap="square">
            <a:spAutoFit/>
          </a:bodyPr>
          <a:lstStyle/>
          <a:p>
            <a:pPr>
              <a:lnSpc>
                <a:spcPct val="150000"/>
              </a:lnSpc>
            </a:pPr>
            <a:r>
              <a:rPr lang="zh-CN" altLang="en-US" sz="2800" dirty="0">
                <a:ea typeface="黑体" panose="02010609060101010101" pitchFamily="49" charset="-122"/>
              </a:rPr>
              <a:t>扩展结点</a:t>
            </a:r>
            <a:r>
              <a:rPr lang="en-US" altLang="zh-CN" sz="2800" dirty="0">
                <a:ea typeface="黑体" panose="02010609060101010101" pitchFamily="49" charset="-122"/>
              </a:rPr>
              <a:t>:</a:t>
            </a:r>
            <a:r>
              <a:rPr lang="zh-CN" altLang="en-US" sz="2800" dirty="0">
                <a:ea typeface="黑体" panose="02010609060101010101" pitchFamily="49" charset="-122"/>
              </a:rPr>
              <a:t>一个正在产生儿子的结点称为扩展结点</a:t>
            </a:r>
            <a:endParaRPr lang="zh-CN" altLang="en-US" sz="2800" dirty="0">
              <a:ea typeface="黑体" panose="02010609060101010101" pitchFamily="49" charset="-122"/>
            </a:endParaRPr>
          </a:p>
          <a:p>
            <a:pPr>
              <a:lnSpc>
                <a:spcPct val="150000"/>
              </a:lnSpc>
            </a:pPr>
            <a:r>
              <a:rPr lang="zh-CN" altLang="en-US" sz="2800" dirty="0">
                <a:ea typeface="黑体" panose="02010609060101010101" pitchFamily="49" charset="-122"/>
              </a:rPr>
              <a:t>活结点</a:t>
            </a:r>
            <a:r>
              <a:rPr lang="en-US" altLang="zh-CN" sz="2800" dirty="0">
                <a:ea typeface="黑体" panose="02010609060101010101" pitchFamily="49" charset="-122"/>
              </a:rPr>
              <a:t>:</a:t>
            </a:r>
            <a:r>
              <a:rPr lang="zh-CN" altLang="en-US" sz="2800" dirty="0">
                <a:ea typeface="黑体" panose="02010609060101010101" pitchFamily="49" charset="-122"/>
              </a:rPr>
              <a:t>一个自身已生成但其儿子还没有全部生成的节点称做活结点</a:t>
            </a:r>
            <a:endParaRPr lang="zh-CN" altLang="en-US" sz="2800" dirty="0">
              <a:ea typeface="黑体" panose="02010609060101010101" pitchFamily="49" charset="-122"/>
            </a:endParaRPr>
          </a:p>
          <a:p>
            <a:pPr>
              <a:lnSpc>
                <a:spcPct val="150000"/>
              </a:lnSpc>
            </a:pPr>
            <a:r>
              <a:rPr lang="zh-CN" altLang="en-US" sz="2800" dirty="0">
                <a:ea typeface="黑体" panose="02010609060101010101" pitchFamily="49" charset="-122"/>
              </a:rPr>
              <a:t>死结点</a:t>
            </a:r>
            <a:r>
              <a:rPr lang="en-US" altLang="zh-CN" sz="2800" dirty="0">
                <a:ea typeface="黑体" panose="02010609060101010101" pitchFamily="49" charset="-122"/>
              </a:rPr>
              <a:t>:</a:t>
            </a:r>
            <a:r>
              <a:rPr lang="zh-CN" altLang="en-US" sz="2800" dirty="0">
                <a:ea typeface="黑体" panose="02010609060101010101" pitchFamily="49" charset="-122"/>
              </a:rPr>
              <a:t>一个所有儿子已经产生的结点称做死结点</a:t>
            </a:r>
            <a:endParaRPr lang="zh-CN" altLang="en-US" sz="2800" dirty="0">
              <a:ea typeface="黑体" panose="02010609060101010101" pitchFamily="49"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66781" y="891575"/>
            <a:ext cx="11632335" cy="2058102"/>
          </a:xfrm>
        </p:spPr>
        <p:txBody>
          <a:bodyPr/>
          <a:lstStyle/>
          <a:p>
            <a:pPr>
              <a:lnSpc>
                <a:spcPct val="150000"/>
              </a:lnSpc>
              <a:spcBef>
                <a:spcPts val="0"/>
              </a:spcBef>
              <a:buFont typeface="Wingdings" panose="05000000000000000000" pitchFamily="2" charset="2"/>
              <a:buChar char="Ø"/>
            </a:pPr>
            <a:r>
              <a:rPr lang="zh-CN" altLang="en-US" dirty="0"/>
              <a:t>广度优先搜索是按层来处理顶点，距离开始点最近的那些顶点首先被访问，而最远的那些顶点则最后被</a:t>
            </a:r>
            <a:r>
              <a:rPr lang="zh-CN" altLang="en-US" dirty="0" smtClean="0"/>
              <a:t>访问</a:t>
            </a:r>
            <a:endParaRPr lang="en-US" altLang="zh-CN" dirty="0" smtClean="0"/>
          </a:p>
          <a:p>
            <a:pPr>
              <a:lnSpc>
                <a:spcPct val="150000"/>
              </a:lnSpc>
              <a:buFont typeface="Wingdings" panose="05000000000000000000" pitchFamily="2" charset="2"/>
              <a:buChar char="Ø"/>
            </a:pPr>
            <a:r>
              <a:rPr lang="zh-CN" altLang="en-US" sz="2000" dirty="0" smtClean="0">
                <a:solidFill>
                  <a:srgbClr val="FF0000"/>
                </a:solidFill>
              </a:rPr>
              <a:t>首先</a:t>
            </a:r>
            <a:r>
              <a:rPr lang="zh-CN" altLang="en-US" sz="2000" dirty="0">
                <a:solidFill>
                  <a:srgbClr val="FF0000"/>
                </a:solidFill>
              </a:rPr>
              <a:t>选择一个顶点作为起始顶点，并将其染成灰色，其余顶点为白色。 </a:t>
            </a:r>
            <a:endParaRPr lang="zh-CN" altLang="en-US" sz="2000" dirty="0">
              <a:solidFill>
                <a:srgbClr val="FF0000"/>
              </a:solidFill>
            </a:endParaRPr>
          </a:p>
          <a:p>
            <a:pPr>
              <a:lnSpc>
                <a:spcPct val="150000"/>
              </a:lnSpc>
              <a:buFont typeface="Wingdings" panose="05000000000000000000" pitchFamily="2" charset="2"/>
              <a:buChar char="Ø"/>
            </a:pPr>
            <a:r>
              <a:rPr lang="zh-CN" altLang="en-US" sz="2000" dirty="0" smtClean="0">
                <a:solidFill>
                  <a:srgbClr val="FF0000"/>
                </a:solidFill>
              </a:rPr>
              <a:t>将</a:t>
            </a:r>
            <a:r>
              <a:rPr lang="zh-CN" altLang="en-US" sz="2000" dirty="0">
                <a:solidFill>
                  <a:srgbClr val="FF0000"/>
                </a:solidFill>
              </a:rPr>
              <a:t>起始顶点放入队列中。 </a:t>
            </a:r>
            <a:endParaRPr lang="zh-CN" altLang="en-US" sz="2000" dirty="0">
              <a:solidFill>
                <a:srgbClr val="FF0000"/>
              </a:solidFill>
            </a:endParaRPr>
          </a:p>
          <a:p>
            <a:pPr>
              <a:lnSpc>
                <a:spcPct val="150000"/>
              </a:lnSpc>
              <a:buFont typeface="Wingdings" panose="05000000000000000000" pitchFamily="2" charset="2"/>
              <a:buChar char="Ø"/>
            </a:pPr>
            <a:r>
              <a:rPr lang="zh-CN" altLang="en-US" sz="2000" dirty="0" smtClean="0">
                <a:solidFill>
                  <a:srgbClr val="FF0000"/>
                </a:solidFill>
              </a:rPr>
              <a:t>从</a:t>
            </a:r>
            <a:r>
              <a:rPr lang="zh-CN" altLang="en-US" sz="2000" dirty="0">
                <a:solidFill>
                  <a:srgbClr val="FF0000"/>
                </a:solidFill>
              </a:rPr>
              <a:t>队列首部选出一个顶点，并找出所有与之邻接的顶点，将找到的邻接顶点放入队列尾部，将已访问过顶点涂成黑色，没访问过的顶点是白色。如果顶点的颜色是灰色，表示已经发现并且放入了队列，如果顶点的颜色是白色，表示还没有发现 </a:t>
            </a:r>
            <a:endParaRPr lang="zh-CN" altLang="en-US" sz="2000" dirty="0">
              <a:solidFill>
                <a:srgbClr val="FF0000"/>
              </a:solidFill>
            </a:endParaRPr>
          </a:p>
          <a:p>
            <a:pPr>
              <a:lnSpc>
                <a:spcPct val="150000"/>
              </a:lnSpc>
              <a:buFont typeface="Wingdings" panose="05000000000000000000" pitchFamily="2" charset="2"/>
              <a:buChar char="Ø"/>
            </a:pPr>
            <a:r>
              <a:rPr lang="zh-CN" altLang="en-US" sz="2000" dirty="0" smtClean="0">
                <a:solidFill>
                  <a:srgbClr val="FF0000"/>
                </a:solidFill>
              </a:rPr>
              <a:t>按照</a:t>
            </a:r>
            <a:r>
              <a:rPr lang="zh-CN" altLang="en-US" sz="2000" dirty="0">
                <a:solidFill>
                  <a:srgbClr val="FF0000"/>
                </a:solidFill>
              </a:rPr>
              <a:t>同样的方法处理队列中的下一个顶点</a:t>
            </a:r>
            <a:r>
              <a:rPr lang="zh-CN" altLang="en-US" sz="2000" dirty="0" smtClean="0">
                <a:solidFill>
                  <a:srgbClr val="FF0000"/>
                </a:solidFill>
              </a:rPr>
              <a:t>。</a:t>
            </a:r>
            <a:endParaRPr lang="zh-CN" altLang="en-US" sz="2000" dirty="0">
              <a:solidFill>
                <a:srgbClr val="FF0000"/>
              </a:solidFill>
            </a:endParaRPr>
          </a:p>
          <a:p>
            <a:pPr marL="0" indent="0">
              <a:lnSpc>
                <a:spcPct val="150000"/>
              </a:lnSpc>
              <a:buNone/>
            </a:pPr>
            <a:r>
              <a:rPr lang="zh-CN" altLang="en-US" sz="2000" dirty="0">
                <a:solidFill>
                  <a:srgbClr val="FF0000"/>
                </a:solidFill>
              </a:rPr>
              <a:t>基本就是出队的顶点变成黑色，在队列里的是灰色，还没入队的是白色。</a:t>
            </a:r>
            <a:endParaRPr lang="zh-CN" altLang="en-US" sz="2000" dirty="0">
              <a:solidFill>
                <a:srgbClr val="FF0000"/>
              </a:solidFill>
            </a:endParaRPr>
          </a:p>
          <a:p>
            <a:pPr>
              <a:lnSpc>
                <a:spcPct val="150000"/>
              </a:lnSpc>
              <a:spcBef>
                <a:spcPts val="0"/>
              </a:spcBef>
              <a:buFont typeface="Wingdings" panose="05000000000000000000" pitchFamily="2" charset="2"/>
              <a:buChar char="Ø"/>
            </a:pP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70166" y="1114975"/>
            <a:ext cx="2076740" cy="2048161"/>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0563" y="1019712"/>
            <a:ext cx="2210108" cy="214342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328" y="1095922"/>
            <a:ext cx="2152950" cy="199100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7216" y="1143685"/>
            <a:ext cx="2200275" cy="1895475"/>
          </a:xfrm>
          <a:prstGeom prst="rect">
            <a:avLst/>
          </a:prstGeom>
        </p:spPr>
      </p:pic>
      <p:cxnSp>
        <p:nvCxnSpPr>
          <p:cNvPr id="10" name="直接箭头连接符 9"/>
          <p:cNvCxnSpPr/>
          <p:nvPr/>
        </p:nvCxnSpPr>
        <p:spPr>
          <a:xfrm>
            <a:off x="2768159" y="3550581"/>
            <a:ext cx="6725264" cy="0"/>
          </a:xfrm>
          <a:prstGeom prst="straightConnector1">
            <a:avLst/>
          </a:prstGeom>
          <a:ln w="762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9" name="矩形 8"/>
          <p:cNvSpPr/>
          <p:nvPr/>
        </p:nvSpPr>
        <p:spPr>
          <a:xfrm>
            <a:off x="1828958" y="3866357"/>
            <a:ext cx="8063426" cy="2308324"/>
          </a:xfrm>
          <a:prstGeom prst="rect">
            <a:avLst/>
          </a:prstGeom>
        </p:spPr>
        <p:txBody>
          <a:bodyPr wrap="none">
            <a:spAutoFit/>
          </a:bodyPr>
          <a:lstStyle/>
          <a:p>
            <a:pPr marL="285750" indent="-285750">
              <a:buFont typeface="Wingdings" panose="05000000000000000000" pitchFamily="2" charset="2"/>
              <a:buChar char="Ø"/>
            </a:pPr>
            <a:r>
              <a:rPr lang="zh-CN" altLang="en-US" sz="2400" b="1" dirty="0">
                <a:latin typeface="-apple-system"/>
              </a:rPr>
              <a:t>初始状态，从顶点</a:t>
            </a:r>
            <a:r>
              <a:rPr lang="en-US" altLang="zh-CN" sz="2400" b="1" dirty="0">
                <a:latin typeface="-apple-system"/>
              </a:rPr>
              <a:t>1</a:t>
            </a:r>
            <a:r>
              <a:rPr lang="zh-CN" altLang="en-US" sz="2400" b="1" dirty="0">
                <a:latin typeface="-apple-system"/>
              </a:rPr>
              <a:t>开始，队列</a:t>
            </a:r>
            <a:r>
              <a:rPr lang="en-US" altLang="zh-CN" sz="2400" b="1" dirty="0">
                <a:latin typeface="-apple-system"/>
              </a:rPr>
              <a:t>={1} </a:t>
            </a:r>
            <a:endParaRPr lang="en-US" altLang="zh-CN" sz="2400" b="1" dirty="0">
              <a:latin typeface="-apple-system"/>
            </a:endParaRPr>
          </a:p>
          <a:p>
            <a:pPr marL="285750" indent="-285750">
              <a:buFont typeface="Wingdings" panose="05000000000000000000" pitchFamily="2" charset="2"/>
              <a:buChar char="Ø"/>
            </a:pPr>
            <a:r>
              <a:rPr lang="zh-CN" altLang="en-US" sz="2400" b="1" dirty="0" smtClean="0">
                <a:latin typeface="-apple-system"/>
              </a:rPr>
              <a:t>访问</a:t>
            </a:r>
            <a:r>
              <a:rPr lang="en-US" altLang="zh-CN" sz="2400" b="1" dirty="0">
                <a:latin typeface="-apple-system"/>
              </a:rPr>
              <a:t>1</a:t>
            </a:r>
            <a:r>
              <a:rPr lang="zh-CN" altLang="en-US" sz="2400" b="1" dirty="0">
                <a:latin typeface="-apple-system"/>
              </a:rPr>
              <a:t>的邻接顶点，</a:t>
            </a:r>
            <a:r>
              <a:rPr lang="en-US" altLang="zh-CN" sz="2400" b="1" dirty="0">
                <a:latin typeface="-apple-system"/>
              </a:rPr>
              <a:t>1</a:t>
            </a:r>
            <a:r>
              <a:rPr lang="zh-CN" altLang="en-US" sz="2400" b="1" dirty="0">
                <a:latin typeface="-apple-system"/>
              </a:rPr>
              <a:t>出队变黑，</a:t>
            </a:r>
            <a:r>
              <a:rPr lang="en-US" altLang="zh-CN" sz="2400" b="1" dirty="0">
                <a:latin typeface="-apple-system"/>
              </a:rPr>
              <a:t>2,3</a:t>
            </a:r>
            <a:r>
              <a:rPr lang="zh-CN" altLang="en-US" sz="2400" b="1" dirty="0">
                <a:latin typeface="-apple-system"/>
              </a:rPr>
              <a:t>入队，队列</a:t>
            </a:r>
            <a:r>
              <a:rPr lang="en-US" altLang="zh-CN" sz="2400" b="1" dirty="0">
                <a:latin typeface="-apple-system"/>
              </a:rPr>
              <a:t>={2,3,} </a:t>
            </a:r>
            <a:endParaRPr lang="en-US" altLang="zh-CN" sz="2400" b="1" dirty="0">
              <a:latin typeface="-apple-system"/>
            </a:endParaRPr>
          </a:p>
          <a:p>
            <a:pPr marL="285750" indent="-285750">
              <a:buFont typeface="Wingdings" panose="05000000000000000000" pitchFamily="2" charset="2"/>
              <a:buChar char="Ø"/>
            </a:pPr>
            <a:r>
              <a:rPr lang="zh-CN" altLang="en-US" sz="2400" b="1" dirty="0" smtClean="0">
                <a:latin typeface="-apple-system"/>
              </a:rPr>
              <a:t>访问</a:t>
            </a:r>
            <a:r>
              <a:rPr lang="en-US" altLang="zh-CN" sz="2400" b="1" dirty="0">
                <a:latin typeface="-apple-system"/>
              </a:rPr>
              <a:t>2</a:t>
            </a:r>
            <a:r>
              <a:rPr lang="zh-CN" altLang="en-US" sz="2400" b="1" dirty="0">
                <a:latin typeface="-apple-system"/>
              </a:rPr>
              <a:t>的邻接顶点，</a:t>
            </a:r>
            <a:r>
              <a:rPr lang="en-US" altLang="zh-CN" sz="2400" b="1" dirty="0">
                <a:latin typeface="-apple-system"/>
              </a:rPr>
              <a:t>2</a:t>
            </a:r>
            <a:r>
              <a:rPr lang="zh-CN" altLang="en-US" sz="2400" b="1" dirty="0">
                <a:latin typeface="-apple-system"/>
              </a:rPr>
              <a:t>出队，</a:t>
            </a:r>
            <a:r>
              <a:rPr lang="en-US" altLang="zh-CN" sz="2400" b="1" dirty="0">
                <a:latin typeface="-apple-system"/>
              </a:rPr>
              <a:t>4</a:t>
            </a:r>
            <a:r>
              <a:rPr lang="zh-CN" altLang="en-US" sz="2400" b="1" dirty="0">
                <a:latin typeface="-apple-system"/>
              </a:rPr>
              <a:t>入队，队列</a:t>
            </a:r>
            <a:r>
              <a:rPr lang="en-US" altLang="zh-CN" sz="2400" b="1" dirty="0">
                <a:latin typeface="-apple-system"/>
              </a:rPr>
              <a:t>={3,4} </a:t>
            </a:r>
            <a:endParaRPr lang="en-US" altLang="zh-CN" sz="2400" b="1" dirty="0">
              <a:latin typeface="-apple-system"/>
            </a:endParaRPr>
          </a:p>
          <a:p>
            <a:pPr marL="285750" indent="-285750">
              <a:buFont typeface="Wingdings" panose="05000000000000000000" pitchFamily="2" charset="2"/>
              <a:buChar char="Ø"/>
            </a:pPr>
            <a:r>
              <a:rPr lang="zh-CN" altLang="en-US" sz="2400" b="1" dirty="0" smtClean="0">
                <a:latin typeface="-apple-system"/>
              </a:rPr>
              <a:t>访问</a:t>
            </a:r>
            <a:r>
              <a:rPr lang="en-US" altLang="zh-CN" sz="2400" b="1" dirty="0">
                <a:latin typeface="-apple-system"/>
              </a:rPr>
              <a:t>3</a:t>
            </a:r>
            <a:r>
              <a:rPr lang="zh-CN" altLang="en-US" sz="2400" b="1" dirty="0">
                <a:latin typeface="-apple-system"/>
              </a:rPr>
              <a:t>的邻接顶点，</a:t>
            </a:r>
            <a:r>
              <a:rPr lang="en-US" altLang="zh-CN" sz="2400" b="1" dirty="0">
                <a:latin typeface="-apple-system"/>
              </a:rPr>
              <a:t>3</a:t>
            </a:r>
            <a:r>
              <a:rPr lang="zh-CN" altLang="en-US" sz="2400" b="1" dirty="0">
                <a:latin typeface="-apple-system"/>
              </a:rPr>
              <a:t>出队，队列</a:t>
            </a:r>
            <a:r>
              <a:rPr lang="en-US" altLang="zh-CN" sz="2400" b="1" dirty="0">
                <a:latin typeface="-apple-system"/>
              </a:rPr>
              <a:t>={4} </a:t>
            </a:r>
            <a:endParaRPr lang="en-US" altLang="zh-CN" sz="2400" b="1" dirty="0">
              <a:latin typeface="-apple-system"/>
            </a:endParaRPr>
          </a:p>
          <a:p>
            <a:pPr marL="285750" indent="-285750">
              <a:buFont typeface="Wingdings" panose="05000000000000000000" pitchFamily="2" charset="2"/>
              <a:buChar char="Ø"/>
            </a:pPr>
            <a:r>
              <a:rPr lang="zh-CN" altLang="en-US" sz="2400" b="1" dirty="0" smtClean="0">
                <a:latin typeface="-apple-system"/>
              </a:rPr>
              <a:t>访问</a:t>
            </a:r>
            <a:r>
              <a:rPr lang="en-US" altLang="zh-CN" sz="2400" b="1" dirty="0">
                <a:latin typeface="-apple-system"/>
              </a:rPr>
              <a:t>4</a:t>
            </a:r>
            <a:r>
              <a:rPr lang="zh-CN" altLang="en-US" sz="2400" b="1" dirty="0">
                <a:latin typeface="-apple-system"/>
              </a:rPr>
              <a:t>的邻接顶点，</a:t>
            </a:r>
            <a:r>
              <a:rPr lang="en-US" altLang="zh-CN" sz="2400" b="1" dirty="0">
                <a:latin typeface="-apple-system"/>
              </a:rPr>
              <a:t>4</a:t>
            </a:r>
            <a:r>
              <a:rPr lang="zh-CN" altLang="en-US" sz="2400" b="1" dirty="0">
                <a:latin typeface="-apple-system"/>
              </a:rPr>
              <a:t>出队，队列</a:t>
            </a:r>
            <a:r>
              <a:rPr lang="en-US" altLang="zh-CN" sz="2400" b="1" dirty="0">
                <a:latin typeface="-apple-system"/>
              </a:rPr>
              <a:t>={ </a:t>
            </a:r>
            <a:r>
              <a:rPr lang="zh-CN" altLang="en-US" sz="2400" b="1" dirty="0">
                <a:latin typeface="-apple-system"/>
              </a:rPr>
              <a:t>空</a:t>
            </a:r>
            <a:r>
              <a:rPr lang="en-US" altLang="zh-CN" sz="2400" b="1" dirty="0">
                <a:latin typeface="-apple-system"/>
              </a:rPr>
              <a:t>} </a:t>
            </a:r>
            <a:endParaRPr lang="en-US" altLang="zh-CN" sz="2400" b="1" dirty="0">
              <a:latin typeface="-apple-system"/>
            </a:endParaRPr>
          </a:p>
          <a:p>
            <a:pPr marL="285750" indent="-285750">
              <a:buFont typeface="Wingdings" panose="05000000000000000000" pitchFamily="2" charset="2"/>
              <a:buChar char="Ø"/>
            </a:pPr>
            <a:r>
              <a:rPr lang="zh-CN" altLang="en-US" sz="2400" b="1" dirty="0" smtClean="0">
                <a:latin typeface="-apple-system"/>
              </a:rPr>
              <a:t>顶点</a:t>
            </a:r>
            <a:r>
              <a:rPr lang="en-US" altLang="zh-CN" sz="2400" b="1" dirty="0">
                <a:latin typeface="-apple-system"/>
              </a:rPr>
              <a:t>5</a:t>
            </a:r>
            <a:r>
              <a:rPr lang="zh-CN" altLang="en-US" sz="2400" b="1" dirty="0">
                <a:latin typeface="-apple-system"/>
              </a:rPr>
              <a:t>对于</a:t>
            </a:r>
            <a:r>
              <a:rPr lang="en-US" altLang="zh-CN" sz="2400" b="1" dirty="0">
                <a:latin typeface="-apple-system"/>
              </a:rPr>
              <a:t>1</a:t>
            </a:r>
            <a:r>
              <a:rPr lang="zh-CN" altLang="en-US" sz="2400" b="1" dirty="0">
                <a:latin typeface="-apple-system"/>
              </a:rPr>
              <a:t>来说不可达。</a:t>
            </a:r>
            <a:endParaRPr lang="zh-CN" alt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66781" y="891575"/>
            <a:ext cx="11632335" cy="5076606"/>
          </a:xfrm>
        </p:spPr>
        <p:txBody>
          <a:bodyPr/>
          <a:lstStyle/>
          <a:p>
            <a:pPr marL="0" indent="0">
              <a:lnSpc>
                <a:spcPct val="150000"/>
              </a:lnSpc>
              <a:spcBef>
                <a:spcPts val="0"/>
              </a:spcBef>
              <a:buNone/>
            </a:pPr>
            <a:r>
              <a:rPr lang="zh-CN" altLang="en-US" dirty="0"/>
              <a:t>深度优先遍历图的方法是，从图中某顶点</a:t>
            </a:r>
            <a:r>
              <a:rPr lang="en-US" altLang="zh-CN" dirty="0"/>
              <a:t>v</a:t>
            </a:r>
            <a:r>
              <a:rPr lang="zh-CN" altLang="en-US" dirty="0"/>
              <a:t>出发： </a:t>
            </a:r>
            <a:endParaRPr lang="zh-CN" altLang="en-US" dirty="0"/>
          </a:p>
          <a:p>
            <a:pPr marL="0" indent="0">
              <a:lnSpc>
                <a:spcPct val="150000"/>
              </a:lnSpc>
              <a:spcBef>
                <a:spcPts val="0"/>
              </a:spcBef>
              <a:buNone/>
            </a:pPr>
            <a:r>
              <a:rPr lang="en-US" altLang="zh-CN" dirty="0" smtClean="0"/>
              <a:t>a</a:t>
            </a:r>
            <a:r>
              <a:rPr lang="en-US" altLang="zh-CN" dirty="0"/>
              <a:t>.</a:t>
            </a:r>
            <a:r>
              <a:rPr lang="zh-CN" altLang="en-US" dirty="0"/>
              <a:t>访问顶点</a:t>
            </a:r>
            <a:r>
              <a:rPr lang="en-US" altLang="zh-CN" dirty="0"/>
              <a:t>v</a:t>
            </a:r>
            <a:r>
              <a:rPr lang="zh-CN" altLang="en-US" dirty="0"/>
              <a:t>； </a:t>
            </a:r>
            <a:endParaRPr lang="zh-CN" altLang="en-US" dirty="0"/>
          </a:p>
          <a:p>
            <a:pPr marL="0" indent="0">
              <a:lnSpc>
                <a:spcPct val="150000"/>
              </a:lnSpc>
              <a:spcBef>
                <a:spcPts val="0"/>
              </a:spcBef>
              <a:buNone/>
            </a:pPr>
            <a:r>
              <a:rPr lang="en-US" altLang="zh-CN" dirty="0" smtClean="0"/>
              <a:t>b</a:t>
            </a:r>
            <a:r>
              <a:rPr lang="en-US" altLang="zh-CN" dirty="0"/>
              <a:t>.</a:t>
            </a:r>
            <a:r>
              <a:rPr lang="zh-CN" altLang="en-US" dirty="0"/>
              <a:t>依次从</a:t>
            </a:r>
            <a:r>
              <a:rPr lang="en-US" altLang="zh-CN" dirty="0"/>
              <a:t>v</a:t>
            </a:r>
            <a:r>
              <a:rPr lang="zh-CN" altLang="en-US" dirty="0"/>
              <a:t>的未被访问的邻接点出发，对图进行深度优先遍历；直至图中和</a:t>
            </a:r>
            <a:r>
              <a:rPr lang="en-US" altLang="zh-CN" dirty="0"/>
              <a:t>v</a:t>
            </a:r>
            <a:r>
              <a:rPr lang="zh-CN" altLang="en-US" dirty="0"/>
              <a:t>有路径相通的顶点都被访问； </a:t>
            </a:r>
            <a:endParaRPr lang="zh-CN" altLang="en-US" dirty="0"/>
          </a:p>
          <a:p>
            <a:pPr marL="0" indent="0">
              <a:lnSpc>
                <a:spcPct val="150000"/>
              </a:lnSpc>
              <a:spcBef>
                <a:spcPts val="0"/>
              </a:spcBef>
              <a:buNone/>
            </a:pPr>
            <a:r>
              <a:rPr lang="en-US" altLang="zh-CN" dirty="0" smtClean="0"/>
              <a:t>c</a:t>
            </a:r>
            <a:r>
              <a:rPr lang="en-US" altLang="zh-CN" dirty="0"/>
              <a:t>.</a:t>
            </a:r>
            <a:r>
              <a:rPr lang="zh-CN" altLang="en-US" dirty="0"/>
              <a:t>若此时图中尚有顶点未被访问，则从一个未被访问的顶点出发，重新进行深度优先遍历，直到图中所有顶点均被访问过为止。 </a:t>
            </a:r>
            <a:endParaRPr lang="zh-CN" altLang="en-US" dirty="0"/>
          </a:p>
          <a:p>
            <a:pPr marL="0" indent="0">
              <a:lnSpc>
                <a:spcPct val="150000"/>
              </a:lnSpc>
              <a:spcBef>
                <a:spcPts val="0"/>
              </a:spcBef>
              <a:buNone/>
            </a:pPr>
            <a:r>
              <a:rPr lang="zh-CN" altLang="en-US" dirty="0"/>
              <a:t>  用一副图来表达这个流程如下： </a:t>
            </a: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回溯法</a:t>
            </a:r>
            <a:endParaRPr lang="zh-CN" altLang="en-US" dirty="0"/>
          </a:p>
        </p:txBody>
      </p:sp>
      <p:sp>
        <p:nvSpPr>
          <p:cNvPr id="3" name="内容占位符 2"/>
          <p:cNvSpPr>
            <a:spLocks noGrp="1"/>
          </p:cNvSpPr>
          <p:nvPr>
            <p:ph idx="1"/>
          </p:nvPr>
        </p:nvSpPr>
        <p:spPr/>
        <p:txBody>
          <a:bodyPr/>
          <a:lstStyle/>
          <a:p>
            <a:pPr>
              <a:lnSpc>
                <a:spcPct val="150000"/>
              </a:lnSpc>
              <a:spcBef>
                <a:spcPts val="0"/>
              </a:spcBef>
              <a:buFont typeface="Wingdings" panose="05000000000000000000" pitchFamily="2" charset="2"/>
              <a:buChar char="Ø"/>
            </a:pPr>
            <a:r>
              <a:rPr lang="zh-CN" altLang="en-US" sz="3200" dirty="0"/>
              <a:t>几</a:t>
            </a:r>
            <a:r>
              <a:rPr lang="zh-CN" altLang="en-US" sz="3200" dirty="0" smtClean="0"/>
              <a:t>个例子理解回溯法框架</a:t>
            </a:r>
            <a:endParaRPr lang="en-US" altLang="zh-CN" sz="3200" dirty="0" smtClean="0"/>
          </a:p>
          <a:p>
            <a:pPr>
              <a:lnSpc>
                <a:spcPct val="150000"/>
              </a:lnSpc>
              <a:spcBef>
                <a:spcPts val="0"/>
              </a:spcBef>
              <a:buFont typeface="Wingdings" panose="05000000000000000000" pitchFamily="2" charset="2"/>
              <a:buChar char="Ø"/>
            </a:pPr>
            <a:r>
              <a:rPr lang="zh-CN" altLang="en-US" sz="3200" dirty="0" smtClean="0"/>
              <a:t>理解</a:t>
            </a:r>
            <a:r>
              <a:rPr lang="zh-CN" altLang="en-US" sz="3200" dirty="0"/>
              <a:t>回溯法的深度优先搜索策略。</a:t>
            </a:r>
            <a:endParaRPr lang="zh-CN" altLang="en-US" sz="3200" dirty="0"/>
          </a:p>
          <a:p>
            <a:pPr>
              <a:lnSpc>
                <a:spcPct val="150000"/>
              </a:lnSpc>
              <a:spcBef>
                <a:spcPts val="0"/>
              </a:spcBef>
              <a:buFont typeface="Wingdings" panose="05000000000000000000" pitchFamily="2" charset="2"/>
              <a:buChar char="Ø"/>
            </a:pPr>
            <a:r>
              <a:rPr lang="zh-CN" altLang="en-US" sz="3200" dirty="0"/>
              <a:t>掌握用回溯法解题的算法框架</a:t>
            </a:r>
            <a:endParaRPr lang="zh-CN" altLang="en-US" sz="3200" dirty="0"/>
          </a:p>
          <a:p>
            <a:pPr>
              <a:lnSpc>
                <a:spcPct val="150000"/>
              </a:lnSpc>
              <a:spcBef>
                <a:spcPts val="0"/>
              </a:spcBef>
              <a:buFont typeface="Wingdings" panose="05000000000000000000" pitchFamily="2" charset="2"/>
              <a:buChar char="Ø"/>
            </a:pPr>
            <a:r>
              <a:rPr lang="zh-CN" altLang="en-US" sz="3200" dirty="0"/>
              <a:t>（</a:t>
            </a:r>
            <a:r>
              <a:rPr lang="en-US" altLang="zh-CN" sz="3200" dirty="0"/>
              <a:t>1</a:t>
            </a:r>
            <a:r>
              <a:rPr lang="zh-CN" altLang="en-US" sz="3200" dirty="0"/>
              <a:t>）递归回溯</a:t>
            </a:r>
            <a:endParaRPr lang="zh-CN" altLang="en-US" sz="3200" dirty="0"/>
          </a:p>
          <a:p>
            <a:pPr>
              <a:lnSpc>
                <a:spcPct val="150000"/>
              </a:lnSpc>
              <a:spcBef>
                <a:spcPts val="0"/>
              </a:spcBef>
              <a:buFont typeface="Wingdings" panose="05000000000000000000" pitchFamily="2" charset="2"/>
              <a:buChar char="Ø"/>
            </a:pPr>
            <a:r>
              <a:rPr lang="zh-CN" altLang="en-US" sz="3200" dirty="0"/>
              <a:t>（</a:t>
            </a:r>
            <a:r>
              <a:rPr lang="en-US" altLang="zh-CN" sz="3200" dirty="0"/>
              <a:t>2</a:t>
            </a:r>
            <a:r>
              <a:rPr lang="zh-CN" altLang="en-US" sz="3200" dirty="0"/>
              <a:t>）迭代回溯</a:t>
            </a:r>
            <a:endParaRPr lang="zh-CN" altLang="en-US" sz="3200" dirty="0"/>
          </a:p>
          <a:p>
            <a:pPr>
              <a:lnSpc>
                <a:spcPct val="150000"/>
              </a:lnSpc>
              <a:spcBef>
                <a:spcPts val="0"/>
              </a:spcBef>
              <a:buFont typeface="Wingdings" panose="05000000000000000000" pitchFamily="2" charset="2"/>
              <a:buChar char="Ø"/>
            </a:pPr>
            <a:r>
              <a:rPr lang="zh-CN" altLang="en-US" sz="3200" dirty="0"/>
              <a:t>（</a:t>
            </a:r>
            <a:r>
              <a:rPr lang="en-US" altLang="zh-CN" sz="3200" dirty="0"/>
              <a:t>3</a:t>
            </a:r>
            <a:r>
              <a:rPr lang="zh-CN" altLang="en-US" sz="3200" dirty="0"/>
              <a:t>）子集树算法框架</a:t>
            </a:r>
            <a:endParaRPr lang="zh-CN" altLang="en-US" sz="3200" dirty="0"/>
          </a:p>
          <a:p>
            <a:pPr>
              <a:lnSpc>
                <a:spcPct val="150000"/>
              </a:lnSpc>
              <a:spcBef>
                <a:spcPts val="0"/>
              </a:spcBef>
              <a:buFont typeface="Wingdings" panose="05000000000000000000" pitchFamily="2" charset="2"/>
              <a:buChar char="Ø"/>
            </a:pPr>
            <a:r>
              <a:rPr lang="zh-CN" altLang="en-US" sz="3200" dirty="0"/>
              <a:t>（</a:t>
            </a:r>
            <a:r>
              <a:rPr lang="en-US" altLang="zh-CN" sz="3200" dirty="0"/>
              <a:t>4</a:t>
            </a:r>
            <a:r>
              <a:rPr lang="zh-CN" altLang="en-US" sz="3200" dirty="0"/>
              <a:t>）排列树算法</a:t>
            </a:r>
            <a:r>
              <a:rPr lang="zh-CN" altLang="en-US" sz="3200" dirty="0" smtClean="0"/>
              <a:t>框架</a:t>
            </a:r>
            <a:endParaRPr lang="zh-CN" alt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9920" y="967830"/>
            <a:ext cx="2038095" cy="1933333"/>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038" y="1029734"/>
            <a:ext cx="2085714" cy="180952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6855" y="929734"/>
            <a:ext cx="2180952" cy="1971429"/>
          </a:xfrm>
          <a:prstGeom prst="rect">
            <a:avLst/>
          </a:prstGeom>
        </p:spPr>
      </p:pic>
      <p:sp>
        <p:nvSpPr>
          <p:cNvPr id="7" name="矩形 6"/>
          <p:cNvSpPr/>
          <p:nvPr/>
        </p:nvSpPr>
        <p:spPr>
          <a:xfrm>
            <a:off x="397983" y="3391861"/>
            <a:ext cx="10419824" cy="2792239"/>
          </a:xfrm>
          <a:prstGeom prst="rect">
            <a:avLst/>
          </a:prstGeom>
        </p:spPr>
        <p:txBody>
          <a:bodyPr wrap="square">
            <a:spAutoFit/>
          </a:bodyPr>
          <a:lstStyle/>
          <a:p>
            <a:pPr marL="342900" indent="-342900">
              <a:lnSpc>
                <a:spcPct val="150000"/>
              </a:lnSpc>
              <a:buFont typeface="Wingdings" panose="05000000000000000000" pitchFamily="2" charset="2"/>
              <a:buChar char="Ø"/>
            </a:pPr>
            <a:r>
              <a:rPr lang="zh-CN" altLang="en-US" sz="2400" dirty="0" smtClean="0">
                <a:latin typeface="Times New Roman" panose="02020603050405020304" pitchFamily="18" charset="0"/>
                <a:ea typeface="黑体" panose="02010609060101010101" pitchFamily="49" charset="-122"/>
                <a:cs typeface="Times New Roman" panose="02020603050405020304" pitchFamily="18" charset="0"/>
              </a:rPr>
              <a:t>从</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v = </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开始出发，先访问顶点</a:t>
            </a:r>
            <a:r>
              <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rPr>
              <a:t>1</a:t>
            </a:r>
            <a:endParaRPr lang="en-US" altLang="zh-CN" sz="2400" dirty="0" smtClean="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按深度优先搜索递归访问</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v</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的某个未被访问的邻接点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结束后，应该访问</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或</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中的某一个，这里为顶点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，此时顶点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不再有出度，因此回溯到顶点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，再访问顶点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的另一个邻接点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，由于顶点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的唯一一条边的弧头为</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3</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，已经访问了，所以此时继续回溯到顶点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，找顶点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1</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的其他邻接点。</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 </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266781" y="891575"/>
            <a:ext cx="11632335" cy="2785690"/>
          </a:xfrm>
        </p:spPr>
        <p:txBody>
          <a:bodyPr/>
          <a:lstStyle/>
          <a:p>
            <a:pPr marL="0" indent="0">
              <a:buNone/>
            </a:pPr>
            <a:r>
              <a:rPr lang="zh-CN" altLang="en-US" sz="5400" dirty="0" smtClean="0"/>
              <a:t>思考：贪心算法中，带权有向连同图是什么问题？带权无向连通图是什么问题？采用的搜索方式什么？</a:t>
            </a:r>
            <a:endParaRPr lang="zh-CN" altLang="en-US" sz="5400" dirty="0"/>
          </a:p>
        </p:txBody>
      </p:sp>
      <p:sp>
        <p:nvSpPr>
          <p:cNvPr id="4" name="内容占位符 2"/>
          <p:cNvSpPr txBox="1"/>
          <p:nvPr/>
        </p:nvSpPr>
        <p:spPr>
          <a:xfrm>
            <a:off x="345439" y="3516788"/>
            <a:ext cx="11632335" cy="2785690"/>
          </a:xfrm>
          <a:prstGeom prst="rect">
            <a:avLst/>
          </a:prstGeom>
        </p:spPr>
        <p:txBody>
          <a:bodyPr/>
          <a:lstStyle>
            <a:lvl1pPr marL="326390" indent="-326390" algn="l" rtl="0" eaLnBrk="1" fontAlgn="base" hangingPunct="1">
              <a:spcBef>
                <a:spcPct val="20000"/>
              </a:spcBef>
              <a:spcAft>
                <a:spcPct val="0"/>
              </a:spcAft>
              <a:buChar char="•"/>
              <a:defRPr sz="3050" kern="1200">
                <a:solidFill>
                  <a:schemeClr val="tx1"/>
                </a:solidFill>
                <a:latin typeface="黑体" panose="02010609060101010101" pitchFamily="49" charset="-122"/>
                <a:ea typeface="黑体" panose="02010609060101010101" pitchFamily="49" charset="-122"/>
                <a:cs typeface="+mn-cs"/>
              </a:defRPr>
            </a:lvl1pPr>
            <a:lvl2pPr marL="707390" lvl="1" indent="-272415" algn="l" rtl="0" eaLnBrk="1" fontAlgn="base" hangingPunct="1">
              <a:spcBef>
                <a:spcPct val="20000"/>
              </a:spcBef>
              <a:spcAft>
                <a:spcPct val="0"/>
              </a:spcAft>
              <a:buChar char="–"/>
              <a:defRPr sz="2665" kern="1200">
                <a:solidFill>
                  <a:schemeClr val="tx1"/>
                </a:solidFill>
                <a:latin typeface="微软雅黑" panose="020B0503020204020204" pitchFamily="34" charset="-122"/>
                <a:ea typeface="微软雅黑" panose="020B0503020204020204" pitchFamily="34" charset="-122"/>
                <a:cs typeface="+mn-cs"/>
              </a:defRPr>
            </a:lvl2pPr>
            <a:lvl3pPr marL="1088390" lvl="2" indent="-217805" algn="l" rtl="0" eaLnBrk="1" fontAlgn="base" hangingPunct="1">
              <a:spcBef>
                <a:spcPct val="20000"/>
              </a:spcBef>
              <a:spcAft>
                <a:spcPct val="0"/>
              </a:spcAft>
              <a:buChar char="•"/>
              <a:defRPr sz="2285" kern="1200">
                <a:solidFill>
                  <a:schemeClr val="tx1"/>
                </a:solidFill>
                <a:latin typeface="新宋体" panose="02010609030101010101" pitchFamily="49" charset="-122"/>
                <a:ea typeface="新宋体" panose="02010609030101010101" pitchFamily="49" charset="-122"/>
                <a:cs typeface="+mn-cs"/>
              </a:defRPr>
            </a:lvl3pPr>
            <a:lvl4pPr marL="1524000" lvl="3" indent="-217805" algn="l" rtl="0" eaLnBrk="1" fontAlgn="base" hangingPunct="1">
              <a:spcBef>
                <a:spcPct val="20000"/>
              </a:spcBef>
              <a:spcAft>
                <a:spcPct val="0"/>
              </a:spcAft>
              <a:buChar char="–"/>
              <a:defRPr sz="1905" kern="1200">
                <a:solidFill>
                  <a:schemeClr val="tx1"/>
                </a:solidFill>
                <a:latin typeface="+mn-lt"/>
                <a:ea typeface="+mn-ea"/>
                <a:cs typeface="+mn-cs"/>
              </a:defRPr>
            </a:lvl4pPr>
            <a:lvl5pPr marL="1959610" lvl="4" indent="-217805" algn="l" rtl="0" eaLnBrk="1" fontAlgn="base" hangingPunct="1">
              <a:spcBef>
                <a:spcPct val="20000"/>
              </a:spcBef>
              <a:spcAft>
                <a:spcPct val="0"/>
              </a:spcAft>
              <a:buChar char="»"/>
              <a:defRPr sz="1905" kern="1200">
                <a:solidFill>
                  <a:schemeClr val="tx1"/>
                </a:solidFill>
                <a:latin typeface="+mn-lt"/>
                <a:ea typeface="+mn-ea"/>
                <a:cs typeface="+mn-cs"/>
              </a:defRPr>
            </a:lvl5pPr>
            <a:lvl6pPr marL="2395220" lvl="5"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6pPr>
            <a:lvl7pPr marL="2830195" lvl="6"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7pPr>
            <a:lvl8pPr marL="3265805" lvl="7"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8pPr>
            <a:lvl9pPr marL="3701415" lvl="8" indent="-217805" algn="l" defTabSz="870585" eaLnBrk="1" fontAlgn="base" latinLnBrk="0" hangingPunct="1">
              <a:spcBef>
                <a:spcPct val="20000"/>
              </a:spcBef>
              <a:spcAft>
                <a:spcPct val="0"/>
              </a:spcAft>
              <a:buChar char="»"/>
              <a:defRPr sz="1905" b="0" i="0" u="none" kern="1200" baseline="0">
                <a:solidFill>
                  <a:schemeClr val="tx1"/>
                </a:solidFill>
                <a:latin typeface="+mn-lt"/>
                <a:ea typeface="+mn-ea"/>
                <a:cs typeface="+mn-cs"/>
              </a:defRPr>
            </a:lvl9pPr>
          </a:lstStyle>
          <a:p>
            <a:pPr marL="0" indent="0" algn="just">
              <a:buFontTx/>
              <a:buNone/>
            </a:pPr>
            <a:r>
              <a:rPr lang="en-US" altLang="zh-CN" sz="5400" dirty="0" smtClean="0">
                <a:solidFill>
                  <a:srgbClr val="FF0000"/>
                </a:solidFill>
                <a:latin typeface="Times New Roman" panose="02020603050405020304" pitchFamily="18" charset="0"/>
                <a:cs typeface="Times New Roman" panose="02020603050405020304" pitchFamily="18" charset="0"/>
              </a:rPr>
              <a:t>Dijkstra</a:t>
            </a:r>
            <a:r>
              <a:rPr lang="zh-CN" altLang="en-US" sz="5400" dirty="0" smtClean="0">
                <a:solidFill>
                  <a:srgbClr val="FF0000"/>
                </a:solidFill>
                <a:latin typeface="Times New Roman" panose="02020603050405020304" pitchFamily="18" charset="0"/>
                <a:cs typeface="Times New Roman" panose="02020603050405020304" pitchFamily="18" charset="0"/>
              </a:rPr>
              <a:t>算法，</a:t>
            </a:r>
            <a:r>
              <a:rPr lang="en-US" altLang="zh-CN" sz="5400" dirty="0" smtClean="0">
                <a:solidFill>
                  <a:srgbClr val="FF0000"/>
                </a:solidFill>
                <a:latin typeface="Times New Roman" panose="02020603050405020304" pitchFamily="18" charset="0"/>
                <a:cs typeface="Times New Roman" panose="02020603050405020304" pitchFamily="18" charset="0"/>
              </a:rPr>
              <a:t>Prim</a:t>
            </a:r>
            <a:r>
              <a:rPr lang="zh-CN" altLang="en-US" sz="5400" dirty="0" smtClean="0">
                <a:solidFill>
                  <a:srgbClr val="FF0000"/>
                </a:solidFill>
                <a:latin typeface="Times New Roman" panose="02020603050405020304" pitchFamily="18" charset="0"/>
                <a:cs typeface="Times New Roman" panose="02020603050405020304" pitchFamily="18" charset="0"/>
              </a:rPr>
              <a:t>和</a:t>
            </a:r>
            <a:r>
              <a:rPr lang="en-US" altLang="zh-CN" sz="5400" dirty="0" err="1" smtClean="0">
                <a:solidFill>
                  <a:srgbClr val="FF0000"/>
                </a:solidFill>
                <a:latin typeface="Times New Roman" panose="02020603050405020304" pitchFamily="18" charset="0"/>
                <a:cs typeface="Times New Roman" panose="02020603050405020304" pitchFamily="18" charset="0"/>
              </a:rPr>
              <a:t>Kruskal</a:t>
            </a:r>
            <a:r>
              <a:rPr lang="zh-CN" altLang="en-US" sz="5400" dirty="0" smtClean="0">
                <a:solidFill>
                  <a:srgbClr val="FF0000"/>
                </a:solidFill>
                <a:latin typeface="Times New Roman" panose="02020603050405020304" pitchFamily="18" charset="0"/>
                <a:cs typeface="Times New Roman" panose="02020603050405020304" pitchFamily="18" charset="0"/>
              </a:rPr>
              <a:t>算法均采用广度优先搜索的策略。</a:t>
            </a:r>
            <a:endParaRPr lang="zh-CN" altLang="en-US" sz="54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gn="just"/>
            <a:r>
              <a:rPr lang="zh-CN" altLang="en-US" sz="3200" dirty="0"/>
              <a:t>深度优先的问题状态生成法：如果对一个扩展结点</a:t>
            </a:r>
            <a:r>
              <a:rPr lang="en-US" altLang="zh-CN" sz="3200" dirty="0"/>
              <a:t>R</a:t>
            </a:r>
            <a:r>
              <a:rPr lang="zh-CN" altLang="en-US" sz="3200" dirty="0"/>
              <a:t>，一旦产生了它的一个儿子</a:t>
            </a:r>
            <a:r>
              <a:rPr lang="en-US" altLang="zh-CN" sz="3200" dirty="0"/>
              <a:t>C</a:t>
            </a:r>
            <a:r>
              <a:rPr lang="zh-CN" altLang="en-US" sz="3200" dirty="0"/>
              <a:t>，就把</a:t>
            </a:r>
            <a:r>
              <a:rPr lang="en-US" altLang="zh-CN" sz="3200" dirty="0"/>
              <a:t>C</a:t>
            </a:r>
            <a:r>
              <a:rPr lang="zh-CN" altLang="en-US" sz="3200" dirty="0"/>
              <a:t>当做新的扩展结点。在完成对子树</a:t>
            </a:r>
            <a:r>
              <a:rPr lang="en-US" altLang="zh-CN" sz="3200" dirty="0"/>
              <a:t>C</a:t>
            </a:r>
            <a:r>
              <a:rPr lang="zh-CN" altLang="en-US" sz="3200" dirty="0"/>
              <a:t>（以</a:t>
            </a:r>
            <a:r>
              <a:rPr lang="en-US" altLang="zh-CN" sz="3200" dirty="0"/>
              <a:t>C</a:t>
            </a:r>
            <a:r>
              <a:rPr lang="zh-CN" altLang="en-US" sz="3200" dirty="0"/>
              <a:t>为根的子树）的穷尽搜索之后，将</a:t>
            </a:r>
            <a:r>
              <a:rPr lang="en-US" altLang="zh-CN" sz="3200" dirty="0"/>
              <a:t>R</a:t>
            </a:r>
            <a:r>
              <a:rPr lang="zh-CN" altLang="en-US" sz="3200" dirty="0"/>
              <a:t>重新变成扩展结点，继续生成</a:t>
            </a:r>
            <a:r>
              <a:rPr lang="en-US" altLang="zh-CN" sz="3200" dirty="0"/>
              <a:t>R</a:t>
            </a:r>
            <a:r>
              <a:rPr lang="zh-CN" altLang="en-US" sz="3200" dirty="0"/>
              <a:t>的下一个儿子（如果存在）</a:t>
            </a:r>
            <a:endParaRPr lang="zh-CN" altLang="en-US" sz="3200" dirty="0"/>
          </a:p>
          <a:p>
            <a:pPr algn="just"/>
            <a:r>
              <a:rPr lang="zh-CN" altLang="en-US" sz="3200" dirty="0"/>
              <a:t>宽度优先的问题状态生成法：在一个扩展结点变成死结点之前，它一直是扩展结点</a:t>
            </a:r>
            <a:endParaRPr lang="zh-CN" altLang="en-US" sz="3200" dirty="0"/>
          </a:p>
          <a:p>
            <a:pPr algn="just"/>
            <a:r>
              <a:rPr lang="zh-CN" altLang="en-US" sz="3200" dirty="0"/>
              <a:t>回溯法：为了避免生成那些不可能产生最佳解的问题状态，要不断地利用限界函数</a:t>
            </a:r>
            <a:r>
              <a:rPr lang="en-US" altLang="zh-CN" sz="3200" dirty="0"/>
              <a:t>(bounding function)</a:t>
            </a:r>
            <a:r>
              <a:rPr lang="zh-CN" altLang="en-US" sz="3200" dirty="0"/>
              <a:t>来处死那些实际上不可能产生所需解的活结点，以减少问题的计算量。</a:t>
            </a:r>
            <a:r>
              <a:rPr lang="zh-CN" altLang="en-US" sz="3200" dirty="0">
                <a:solidFill>
                  <a:srgbClr val="FF3300"/>
                </a:solidFill>
              </a:rPr>
              <a:t>具有限界函数的深度优先生成法称为回溯</a:t>
            </a:r>
            <a:r>
              <a:rPr lang="zh-CN" altLang="en-US" sz="3200" dirty="0" smtClean="0">
                <a:solidFill>
                  <a:srgbClr val="FF3300"/>
                </a:solidFill>
              </a:rPr>
              <a:t>法</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a:t>
            </a:r>
            <a:r>
              <a:rPr lang="zh-CN" altLang="en-US" dirty="0" smtClean="0"/>
              <a:t>后问题的基本思想</a:t>
            </a:r>
            <a:endParaRPr lang="zh-CN" altLang="en-US" dirty="0"/>
          </a:p>
        </p:txBody>
      </p:sp>
      <p:sp>
        <p:nvSpPr>
          <p:cNvPr id="5" name="文本框 4"/>
          <p:cNvSpPr txBox="1"/>
          <p:nvPr/>
        </p:nvSpPr>
        <p:spPr>
          <a:xfrm>
            <a:off x="4129548" y="754089"/>
            <a:ext cx="7561008" cy="3785652"/>
          </a:xfrm>
          <a:prstGeom prst="rect">
            <a:avLst/>
          </a:prstGeom>
          <a:noFill/>
        </p:spPr>
        <p:txBody>
          <a:bodyPr wrap="square" rtlCol="0">
            <a:spAutoFit/>
          </a:bodyPr>
          <a:lstStyle/>
          <a:p>
            <a:pPr algn="just">
              <a:lnSpc>
                <a:spcPct val="150000"/>
              </a:lnSpc>
            </a:pP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最</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开始，根节点是唯一的活结点，也是当前的扩展结点；（可以沿着纵深方向延伸至，</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B, C, D, E</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2</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）深度搜索，先延伸到</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位置，此时，</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和</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均为活结点，</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为当前的扩展结点</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可扩展至</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F,G,H,I)</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3</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）查找到</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F</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时，若是可行解，则继续往下搜索，</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若不是可行解</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，则剪去子树，回到</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，再判断</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G</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H</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I</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endPar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endParaRPr>
          </a:p>
          <a:p>
            <a:pPr algn="just">
              <a:lnSpc>
                <a:spcPct val="150000"/>
              </a:lnSpc>
            </a:pP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4</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）当以</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为父结点的子树全部判断完后，此时，</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B</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结点变为</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死结</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点，回到</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A</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结点，再进入</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C</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接着判断。</a:t>
            </a: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42" name="组合 41"/>
          <p:cNvGrpSpPr/>
          <p:nvPr/>
        </p:nvGrpSpPr>
        <p:grpSpPr>
          <a:xfrm>
            <a:off x="403694" y="1341200"/>
            <a:ext cx="2772697" cy="2564243"/>
            <a:chOff x="924804" y="1341200"/>
            <a:chExt cx="2772697" cy="2564243"/>
          </a:xfrm>
        </p:grpSpPr>
        <p:sp>
          <p:nvSpPr>
            <p:cNvPr id="6" name="椭圆 5"/>
            <p:cNvSpPr/>
            <p:nvPr/>
          </p:nvSpPr>
          <p:spPr>
            <a:xfrm>
              <a:off x="2674945" y="1341200"/>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a:t>
              </a:r>
              <a:endParaRPr lang="zh-CN" altLang="en-US" dirty="0"/>
            </a:p>
          </p:txBody>
        </p:sp>
        <p:sp>
          <p:nvSpPr>
            <p:cNvPr id="7" name="椭圆 6"/>
            <p:cNvSpPr/>
            <p:nvPr/>
          </p:nvSpPr>
          <p:spPr>
            <a:xfrm>
              <a:off x="1701552" y="1921303"/>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B</a:t>
              </a:r>
              <a:endParaRPr lang="zh-CN" altLang="en-US" dirty="0"/>
            </a:p>
          </p:txBody>
        </p:sp>
        <p:sp>
          <p:nvSpPr>
            <p:cNvPr id="8" name="椭圆 7"/>
            <p:cNvSpPr/>
            <p:nvPr/>
          </p:nvSpPr>
          <p:spPr>
            <a:xfrm>
              <a:off x="2320984" y="1940968"/>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C</a:t>
              </a:r>
              <a:endParaRPr lang="zh-CN" altLang="en-US" dirty="0"/>
            </a:p>
          </p:txBody>
        </p:sp>
        <p:sp>
          <p:nvSpPr>
            <p:cNvPr id="9" name="椭圆 8"/>
            <p:cNvSpPr/>
            <p:nvPr/>
          </p:nvSpPr>
          <p:spPr>
            <a:xfrm>
              <a:off x="2891255" y="1940968"/>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D</a:t>
              </a:r>
              <a:endParaRPr lang="zh-CN" altLang="en-US" dirty="0"/>
            </a:p>
          </p:txBody>
        </p:sp>
        <p:sp>
          <p:nvSpPr>
            <p:cNvPr id="10" name="椭圆 9"/>
            <p:cNvSpPr/>
            <p:nvPr/>
          </p:nvSpPr>
          <p:spPr>
            <a:xfrm>
              <a:off x="3481191" y="1940968"/>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E</a:t>
              </a:r>
              <a:endParaRPr lang="zh-CN" altLang="en-US" dirty="0"/>
            </a:p>
          </p:txBody>
        </p:sp>
        <p:cxnSp>
          <p:nvCxnSpPr>
            <p:cNvPr id="12" name="直接连接符 11"/>
            <p:cNvCxnSpPr>
              <a:stCxn id="6" idx="3"/>
              <a:endCxn id="7" idx="7"/>
            </p:cNvCxnSpPr>
            <p:nvPr/>
          </p:nvCxnSpPr>
          <p:spPr>
            <a:xfrm flipH="1">
              <a:off x="1886184" y="1525832"/>
              <a:ext cx="820439" cy="4271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 idx="4"/>
              <a:endCxn id="8" idx="7"/>
            </p:cNvCxnSpPr>
            <p:nvPr/>
          </p:nvCxnSpPr>
          <p:spPr>
            <a:xfrm flipH="1">
              <a:off x="2505616" y="1557510"/>
              <a:ext cx="277484" cy="4151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6" idx="4"/>
              <a:endCxn id="9" idx="0"/>
            </p:cNvCxnSpPr>
            <p:nvPr/>
          </p:nvCxnSpPr>
          <p:spPr>
            <a:xfrm>
              <a:off x="2783100" y="1557510"/>
              <a:ext cx="216310" cy="3834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5"/>
              <a:endCxn id="10" idx="1"/>
            </p:cNvCxnSpPr>
            <p:nvPr/>
          </p:nvCxnSpPr>
          <p:spPr>
            <a:xfrm>
              <a:off x="2859577" y="1525832"/>
              <a:ext cx="653292" cy="4468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089772" y="2137613"/>
              <a:ext cx="634181" cy="627288"/>
            </a:xfrm>
            <a:prstGeom prst="line">
              <a:avLst/>
            </a:prstGeom>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924804" y="2764901"/>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F</a:t>
              </a:r>
              <a:endParaRPr lang="zh-CN" altLang="en-US" dirty="0"/>
            </a:p>
          </p:txBody>
        </p:sp>
        <p:sp>
          <p:nvSpPr>
            <p:cNvPr id="27" name="椭圆 26"/>
            <p:cNvSpPr/>
            <p:nvPr/>
          </p:nvSpPr>
          <p:spPr>
            <a:xfrm>
              <a:off x="1400300" y="2764901"/>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G</a:t>
              </a:r>
              <a:endParaRPr lang="zh-CN" altLang="en-US" dirty="0"/>
            </a:p>
          </p:txBody>
        </p:sp>
        <p:sp>
          <p:nvSpPr>
            <p:cNvPr id="28" name="椭圆 27"/>
            <p:cNvSpPr/>
            <p:nvPr/>
          </p:nvSpPr>
          <p:spPr>
            <a:xfrm>
              <a:off x="1787290" y="2764901"/>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H</a:t>
              </a:r>
              <a:endParaRPr lang="zh-CN" altLang="en-US" dirty="0"/>
            </a:p>
          </p:txBody>
        </p:sp>
        <p:sp>
          <p:nvSpPr>
            <p:cNvPr id="29" name="椭圆 28"/>
            <p:cNvSpPr/>
            <p:nvPr/>
          </p:nvSpPr>
          <p:spPr>
            <a:xfrm>
              <a:off x="2180597" y="2764901"/>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a:t>
              </a:r>
              <a:endParaRPr lang="zh-CN" altLang="en-US" dirty="0"/>
            </a:p>
          </p:txBody>
        </p:sp>
        <p:cxnSp>
          <p:nvCxnSpPr>
            <p:cNvPr id="31" name="直接连接符 30"/>
            <p:cNvCxnSpPr>
              <a:stCxn id="27" idx="0"/>
              <a:endCxn id="7" idx="4"/>
            </p:cNvCxnSpPr>
            <p:nvPr/>
          </p:nvCxnSpPr>
          <p:spPr>
            <a:xfrm flipV="1">
              <a:off x="1508455" y="2137613"/>
              <a:ext cx="301252" cy="62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8" idx="0"/>
            </p:cNvCxnSpPr>
            <p:nvPr/>
          </p:nvCxnSpPr>
          <p:spPr>
            <a:xfrm flipH="1" flipV="1">
              <a:off x="1894633" y="2157278"/>
              <a:ext cx="812" cy="6076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29" idx="0"/>
            </p:cNvCxnSpPr>
            <p:nvPr/>
          </p:nvCxnSpPr>
          <p:spPr>
            <a:xfrm flipH="1" flipV="1">
              <a:off x="1967023" y="2137613"/>
              <a:ext cx="321729" cy="627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1032959" y="2981211"/>
              <a:ext cx="15839" cy="745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1131670" y="2915441"/>
              <a:ext cx="321729" cy="627288"/>
            </a:xfrm>
            <a:prstGeom prst="line">
              <a:avLst/>
            </a:prstGeom>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924804" y="3689133"/>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J</a:t>
              </a:r>
              <a:endParaRPr lang="zh-CN" altLang="en-US" dirty="0"/>
            </a:p>
          </p:txBody>
        </p:sp>
        <p:sp>
          <p:nvSpPr>
            <p:cNvPr id="41" name="椭圆 40"/>
            <p:cNvSpPr/>
            <p:nvPr/>
          </p:nvSpPr>
          <p:spPr>
            <a:xfrm>
              <a:off x="1394949" y="3542729"/>
              <a:ext cx="216310" cy="21631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K</a:t>
              </a:r>
              <a:endParaRPr lang="zh-CN" altLang="en-US" dirty="0"/>
            </a:p>
          </p:txBody>
        </p:sp>
      </p:grpSp>
      <p:cxnSp>
        <p:nvCxnSpPr>
          <p:cNvPr id="44" name="直接箭头连接符 43"/>
          <p:cNvCxnSpPr/>
          <p:nvPr/>
        </p:nvCxnSpPr>
        <p:spPr>
          <a:xfrm>
            <a:off x="2257595" y="2362624"/>
            <a:ext cx="1080259" cy="28479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7" name="文本框 46"/>
          <p:cNvSpPr txBox="1"/>
          <p:nvPr/>
        </p:nvSpPr>
        <p:spPr>
          <a:xfrm>
            <a:off x="298185" y="5210549"/>
            <a:ext cx="6618430"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zh-CN" altLang="en-US" dirty="0" smtClean="0"/>
              <a:t>搜索到该层如第</a:t>
            </a:r>
            <a:r>
              <a:rPr lang="en-US" altLang="zh-CN" dirty="0" smtClean="0"/>
              <a:t>k</a:t>
            </a:r>
            <a:r>
              <a:rPr lang="zh-CN" altLang="en-US" dirty="0" smtClean="0"/>
              <a:t>层时，可扩展结点为</a:t>
            </a:r>
            <a:r>
              <a:rPr lang="en-US" altLang="zh-CN" dirty="0" smtClean="0"/>
              <a:t>4</a:t>
            </a:r>
            <a:r>
              <a:rPr lang="zh-CN" altLang="en-US" dirty="0" smtClean="0"/>
              <a:t>个，需要进行编号，分别遍历，通过判断当前结点是否满足约束和限界条件，进行纵向扩展，若当前结点不满足约束和限界条件，则剪去子树，回到其父结点，其父结点为扩展结点，向其他第</a:t>
            </a:r>
            <a:r>
              <a:rPr lang="en-US" altLang="zh-CN" dirty="0" smtClean="0"/>
              <a:t>K</a:t>
            </a:r>
            <a:r>
              <a:rPr lang="zh-CN" altLang="en-US" dirty="0" smtClean="0"/>
              <a:t>层的结点继续扩展。</a:t>
            </a:r>
            <a:endParaRPr lang="zh-CN" altLang="en-US" dirty="0"/>
          </a:p>
        </p:txBody>
      </p:sp>
      <p:sp>
        <p:nvSpPr>
          <p:cNvPr id="48" name="矩形 47"/>
          <p:cNvSpPr/>
          <p:nvPr/>
        </p:nvSpPr>
        <p:spPr>
          <a:xfrm>
            <a:off x="793071" y="1810009"/>
            <a:ext cx="2544783" cy="513741"/>
          </a:xfrm>
          <a:prstGeom prst="rect">
            <a:avLst/>
          </a:prstGeom>
          <a:solidFill>
            <a:srgbClr val="FFFF00">
              <a:alpha val="30000"/>
            </a:srgbClr>
          </a:solid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51" name="文本框 50"/>
          <p:cNvSpPr txBox="1"/>
          <p:nvPr/>
        </p:nvSpPr>
        <p:spPr>
          <a:xfrm>
            <a:off x="7298413" y="4933550"/>
            <a:ext cx="4252723" cy="147732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just"/>
            <a:r>
              <a:rPr lang="zh-CN" altLang="en-US" dirty="0" smtClean="0"/>
              <a:t>当所有的第</a:t>
            </a:r>
            <a:r>
              <a:rPr lang="en-US" altLang="zh-CN" dirty="0" smtClean="0"/>
              <a:t>K</a:t>
            </a:r>
            <a:r>
              <a:rPr lang="zh-CN" altLang="en-US" dirty="0" smtClean="0"/>
              <a:t>层的结点的子树均搜索过，则回到其</a:t>
            </a:r>
            <a:r>
              <a:rPr lang="en-US" altLang="zh-CN" dirty="0" smtClean="0"/>
              <a:t>K-1</a:t>
            </a:r>
            <a:r>
              <a:rPr lang="zh-CN" altLang="en-US" dirty="0" smtClean="0"/>
              <a:t>层的父结点，以该父结点为根的所有的子树均搜索结束，则回到第</a:t>
            </a:r>
            <a:r>
              <a:rPr lang="en-US" altLang="zh-CN" dirty="0" smtClean="0"/>
              <a:t>K-2</a:t>
            </a:r>
            <a:r>
              <a:rPr lang="zh-CN" altLang="en-US" dirty="0" smtClean="0"/>
              <a:t>层父结点，依次向上搜索，直到</a:t>
            </a:r>
            <a:r>
              <a:rPr lang="en-US" altLang="zh-CN" dirty="0" smtClean="0"/>
              <a:t>K=1</a:t>
            </a:r>
            <a:r>
              <a:rPr lang="zh-CN" altLang="en-US" dirty="0" smtClean="0"/>
              <a:t>时，所有的可行解均可求出。</a:t>
            </a: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rotWithShape="1">
          <a:blip r:embed="rId1"/>
          <a:srcRect l="4699" t="2048" r="5053" b="4078"/>
          <a:stretch>
            <a:fillRect/>
          </a:stretch>
        </p:blipFill>
        <p:spPr>
          <a:xfrm>
            <a:off x="186813" y="904565"/>
            <a:ext cx="5760000" cy="4005648"/>
          </a:xfrm>
          <a:prstGeom prst="rect">
            <a:avLst/>
          </a:prstGeom>
        </p:spPr>
      </p:pic>
      <p:pic>
        <p:nvPicPr>
          <p:cNvPr id="5" name="图片 4"/>
          <p:cNvPicPr>
            <a:picLocks noChangeAspect="1"/>
          </p:cNvPicPr>
          <p:nvPr/>
        </p:nvPicPr>
        <p:blipFill>
          <a:blip r:embed="rId2"/>
          <a:stretch>
            <a:fillRect/>
          </a:stretch>
        </p:blipFill>
        <p:spPr>
          <a:xfrm>
            <a:off x="6155453" y="761386"/>
            <a:ext cx="5400000" cy="459975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 </a:t>
            </a:r>
            <a:endParaRPr lang="zh-CN" altLang="en-US" dirty="0"/>
          </a:p>
        </p:txBody>
      </p:sp>
      <p:pic>
        <p:nvPicPr>
          <p:cNvPr id="4" name="图片 3"/>
          <p:cNvPicPr>
            <a:picLocks noChangeAspect="1"/>
          </p:cNvPicPr>
          <p:nvPr/>
        </p:nvPicPr>
        <p:blipFill>
          <a:blip r:embed="rId1"/>
          <a:stretch>
            <a:fillRect/>
          </a:stretch>
        </p:blipFill>
        <p:spPr>
          <a:xfrm>
            <a:off x="325693" y="1061729"/>
            <a:ext cx="5400000" cy="4780670"/>
          </a:xfrm>
          <a:prstGeom prst="rect">
            <a:avLst/>
          </a:prstGeom>
        </p:spPr>
      </p:pic>
      <p:sp>
        <p:nvSpPr>
          <p:cNvPr id="5" name="矩形 4"/>
          <p:cNvSpPr/>
          <p:nvPr/>
        </p:nvSpPr>
        <p:spPr>
          <a:xfrm>
            <a:off x="6027174" y="588042"/>
            <a:ext cx="6096000" cy="6116226"/>
          </a:xfrm>
          <a:prstGeom prst="rect">
            <a:avLst/>
          </a:prstGeom>
        </p:spPr>
        <p:txBody>
          <a:bodyPr>
            <a:spAutoFit/>
          </a:bodyPr>
          <a:lstStyle/>
          <a:p>
            <a:pPr>
              <a:lnSpc>
                <a:spcPct val="150000"/>
              </a:lnSpc>
            </a:pPr>
            <a:r>
              <a:rPr lang="zh-CN" altLang="en-US" sz="2400"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回溯</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算法的设计步骤</a:t>
            </a:r>
            <a:endPar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 </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定义解向量和每个分量的取值范围</a:t>
            </a:r>
            <a:endPar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解向量为</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&lt; </a:t>
            </a:r>
            <a:r>
              <a:rPr lang="en-US" altLang="zh-CN" sz="2400" b="1"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x</a:t>
            </a:r>
            <a:r>
              <a:rPr lang="en-US" altLang="zh-CN" sz="1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x</a:t>
            </a:r>
            <a:r>
              <a:rPr lang="en-US" altLang="zh-CN" sz="1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i="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x</a:t>
            </a:r>
            <a:r>
              <a:rPr lang="en-US" altLang="zh-CN" sz="1400" b="1" i="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&gt;</a:t>
            </a:r>
            <a:endPar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确定</a:t>
            </a:r>
            <a:r>
              <a:rPr lang="en-US" altLang="zh-CN" sz="2400" b="1"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x</a:t>
            </a:r>
            <a:r>
              <a:rPr lang="en-US" altLang="zh-CN" sz="1400" b="1"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 </a:t>
            </a:r>
            <a:r>
              <a:rPr lang="zh-CN" altLang="en-US"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的取值集合为</a:t>
            </a:r>
            <a:r>
              <a:rPr lang="en-US" altLang="zh-CN" sz="2400" b="1"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X</a:t>
            </a:r>
            <a:r>
              <a:rPr lang="en-US" altLang="zh-CN" sz="1400" b="1"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i="1"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=1,2,…, </a:t>
            </a:r>
            <a:r>
              <a:rPr lang="en-US" altLang="zh-CN" sz="2400" b="1" i="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a:t>
            </a:r>
            <a:r>
              <a:rPr lang="en-US" altLang="zh-CN" sz="2400" b="1"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400" b="1" dirty="0" smtClean="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(2) </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在</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&lt;</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x</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i="1" dirty="0">
                <a:latin typeface="Times New Roman" panose="02020603050405020304" pitchFamily="18" charset="0"/>
                <a:ea typeface="黑体" panose="02010609060101010101" pitchFamily="49" charset="-122"/>
                <a:cs typeface="Times New Roman" panose="02020603050405020304" pitchFamily="18" charset="0"/>
              </a:rPr>
              <a:t>xk</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-1&gt;</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确定如何计算</a:t>
            </a:r>
            <a:r>
              <a:rPr lang="en-US" altLang="zh-CN" sz="2400" b="1" i="1" dirty="0" err="1">
                <a:latin typeface="Times New Roman" panose="02020603050405020304" pitchFamily="18" charset="0"/>
                <a:ea typeface="黑体" panose="02010609060101010101" pitchFamily="49" charset="-122"/>
                <a:cs typeface="Times New Roman" panose="02020603050405020304" pitchFamily="18" charset="0"/>
              </a:rPr>
              <a:t>xk</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取值</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集合</a:t>
            </a:r>
            <a:r>
              <a:rPr lang="en-US" altLang="zh-CN" sz="2400" b="1" i="1" dirty="0" err="1">
                <a:latin typeface="Times New Roman" panose="02020603050405020304" pitchFamily="18" charset="0"/>
                <a:ea typeface="黑体" panose="02010609060101010101" pitchFamily="49" charset="-122"/>
                <a:cs typeface="Times New Roman" panose="02020603050405020304" pitchFamily="18" charset="0"/>
              </a:rPr>
              <a:t>Sk</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400" b="1" i="1" dirty="0" err="1">
                <a:latin typeface="Times New Roman" panose="02020603050405020304" pitchFamily="18" charset="0"/>
                <a:ea typeface="黑体" panose="02010609060101010101" pitchFamily="49" charset="-122"/>
                <a:cs typeface="Times New Roman" panose="02020603050405020304" pitchFamily="18" charset="0"/>
              </a:rPr>
              <a:t>Sk</a:t>
            </a:r>
            <a:r>
              <a:rPr lang="en-US" altLang="zh-CN" sz="2400" b="1" dirty="0" err="1">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b="1" i="1" dirty="0" err="1">
                <a:latin typeface="Times New Roman" panose="02020603050405020304" pitchFamily="18" charset="0"/>
                <a:ea typeface="黑体" panose="02010609060101010101" pitchFamily="49" charset="-122"/>
                <a:cs typeface="Times New Roman" panose="02020603050405020304" pitchFamily="18" charset="0"/>
              </a:rPr>
              <a:t>Xk</a:t>
            </a:r>
            <a:endParaRPr lang="en-US" altLang="zh-CN" sz="2400" b="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(3) </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确定结点儿子的排列规则</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(4) </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判断是否满足多米诺性质</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(5) </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确定每个结点分支的</a:t>
            </a:r>
            <a:r>
              <a:rPr lang="zh-CN" altLang="en-US" sz="2400" b="1" dirty="0" smtClean="0">
                <a:latin typeface="Times New Roman" panose="02020603050405020304" pitchFamily="18" charset="0"/>
                <a:ea typeface="黑体" panose="02010609060101010101" pitchFamily="49" charset="-122"/>
                <a:cs typeface="Times New Roman" panose="02020603050405020304" pitchFamily="18" charset="0"/>
              </a:rPr>
              <a:t>约束条件</a:t>
            </a:r>
            <a:endPar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(6) </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确定搜索策略</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深度优先</a:t>
            </a: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宽度优先</a:t>
            </a:r>
            <a:r>
              <a:rPr lang="zh-CN" altLang="en-US" sz="2400" b="1" dirty="0" smtClean="0">
                <a:latin typeface="Times New Roman" panose="02020603050405020304" pitchFamily="18" charset="0"/>
                <a:ea typeface="黑体" panose="02010609060101010101" pitchFamily="49" charset="-122"/>
                <a:cs typeface="Times New Roman" panose="02020603050405020304" pitchFamily="18" charset="0"/>
              </a:rPr>
              <a:t>等</a:t>
            </a:r>
            <a:endParaRPr lang="en-US" altLang="zh-CN" sz="2400" b="1" dirty="0" smtClean="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r>
              <a:rPr lang="en-US" altLang="zh-CN" sz="2400" b="1" dirty="0">
                <a:latin typeface="Times New Roman" panose="02020603050405020304" pitchFamily="18" charset="0"/>
                <a:ea typeface="黑体" panose="02010609060101010101" pitchFamily="49" charset="-122"/>
                <a:cs typeface="Times New Roman" panose="02020603050405020304" pitchFamily="18" charset="0"/>
              </a:rPr>
              <a:t>(7) </a:t>
            </a:r>
            <a:r>
              <a:rPr lang="zh-CN" altLang="en-US" sz="2400" b="1" dirty="0">
                <a:latin typeface="Times New Roman" panose="02020603050405020304" pitchFamily="18" charset="0"/>
                <a:ea typeface="黑体" panose="02010609060101010101" pitchFamily="49" charset="-122"/>
                <a:cs typeface="Times New Roman" panose="02020603050405020304" pitchFamily="18" charset="0"/>
              </a:rPr>
              <a:t>确定存储搜索路径的数据结构</a:t>
            </a:r>
            <a:endParaRPr lang="zh-CN" altLang="en-US" sz="2400" b="1" dirty="0">
              <a:latin typeface="Times New Roman" panose="02020603050405020304" pitchFamily="18" charset="0"/>
              <a:ea typeface="黑体" panose="02010609060101010101"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递归回溯</a:t>
            </a:r>
            <a:br>
              <a:rPr lang="zh-CN" altLang="en-US" dirty="0"/>
            </a:br>
            <a:endParaRPr lang="zh-CN" altLang="en-US" dirty="0"/>
          </a:p>
        </p:txBody>
      </p:sp>
      <p:sp>
        <p:nvSpPr>
          <p:cNvPr id="7" name="Text Box 6"/>
          <p:cNvSpPr txBox="1">
            <a:spLocks noChangeArrowheads="1"/>
          </p:cNvSpPr>
          <p:nvPr/>
        </p:nvSpPr>
        <p:spPr bwMode="auto">
          <a:xfrm>
            <a:off x="225118" y="1232464"/>
            <a:ext cx="916148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none">
            <a:spAutoFit/>
          </a:bodyPr>
          <a:lstStyle/>
          <a:p>
            <a:r>
              <a:rPr lang="en-US" altLang="zh-CN" sz="3200" dirty="0">
                <a:latin typeface="Times New Roman" panose="02020603050405020304" pitchFamily="18" charset="0"/>
                <a:ea typeface="楷体_GB2312" pitchFamily="49" charset="-122"/>
                <a:cs typeface="Times New Roman" panose="02020603050405020304" pitchFamily="18" charset="0"/>
              </a:rPr>
              <a:t>void </a:t>
            </a:r>
            <a:r>
              <a:rPr lang="en-US" altLang="zh-CN" sz="3200" b="1" dirty="0">
                <a:latin typeface="Times New Roman" panose="02020603050405020304" pitchFamily="18" charset="0"/>
                <a:ea typeface="楷体_GB2312" pitchFamily="49" charset="-122"/>
                <a:cs typeface="Times New Roman" panose="02020603050405020304" pitchFamily="18" charset="0"/>
              </a:rPr>
              <a:t>backtrack </a:t>
            </a:r>
            <a:r>
              <a:rPr lang="en-US" altLang="zh-CN" sz="3200" dirty="0">
                <a:latin typeface="Times New Roman" panose="02020603050405020304" pitchFamily="18" charset="0"/>
                <a:ea typeface="楷体_GB2312" pitchFamily="49" charset="-122"/>
                <a:cs typeface="Times New Roman" panose="02020603050405020304" pitchFamily="18" charset="0"/>
              </a:rPr>
              <a:t>(</a:t>
            </a:r>
            <a:r>
              <a:rPr lang="en-US" altLang="zh-CN" sz="3200" dirty="0" err="1">
                <a:latin typeface="Times New Roman" panose="02020603050405020304" pitchFamily="18" charset="0"/>
                <a:ea typeface="楷体_GB2312" pitchFamily="49" charset="-122"/>
                <a:cs typeface="Times New Roman" panose="02020603050405020304" pitchFamily="18" charset="0"/>
              </a:rPr>
              <a:t>int</a:t>
            </a:r>
            <a:r>
              <a:rPr lang="en-US" altLang="zh-CN" sz="3200" dirty="0">
                <a:latin typeface="Times New Roman" panose="02020603050405020304" pitchFamily="18" charset="0"/>
                <a:ea typeface="楷体_GB2312" pitchFamily="49" charset="-122"/>
                <a:cs typeface="Times New Roman" panose="02020603050405020304" pitchFamily="18" charset="0"/>
              </a:rPr>
              <a:t> t)</a:t>
            </a:r>
            <a:endParaRPr lang="en-US" altLang="zh-CN" sz="3200" dirty="0">
              <a:latin typeface="Times New Roman" panose="02020603050405020304" pitchFamily="18" charset="0"/>
              <a:ea typeface="楷体_GB2312" pitchFamily="49" charset="-122"/>
              <a:cs typeface="Times New Roman" panose="02020603050405020304" pitchFamily="18" charset="0"/>
            </a:endParaRPr>
          </a:p>
          <a:p>
            <a:r>
              <a:rPr lang="en-US" altLang="zh-CN" sz="3200" dirty="0">
                <a:latin typeface="Times New Roman" panose="02020603050405020304" pitchFamily="18" charset="0"/>
                <a:ea typeface="楷体_GB2312" pitchFamily="49" charset="-122"/>
                <a:cs typeface="Times New Roman" panose="02020603050405020304" pitchFamily="18" charset="0"/>
              </a:rPr>
              <a:t>{</a:t>
            </a:r>
            <a:endParaRPr lang="en-US" altLang="zh-CN" sz="3200" dirty="0">
              <a:latin typeface="Times New Roman" panose="02020603050405020304" pitchFamily="18" charset="0"/>
              <a:ea typeface="楷体_GB2312" pitchFamily="49" charset="-122"/>
              <a:cs typeface="Times New Roman" panose="02020603050405020304" pitchFamily="18" charset="0"/>
            </a:endParaRPr>
          </a:p>
          <a:p>
            <a:r>
              <a:rPr lang="en-US" altLang="zh-CN" sz="3200" dirty="0">
                <a:latin typeface="Times New Roman" panose="02020603050405020304" pitchFamily="18" charset="0"/>
                <a:ea typeface="楷体_GB2312" pitchFamily="49" charset="-122"/>
                <a:cs typeface="Times New Roman" panose="02020603050405020304" pitchFamily="18" charset="0"/>
              </a:rPr>
              <a:t>       </a:t>
            </a:r>
            <a:r>
              <a:rPr lang="en-US" altLang="zh-CN" sz="3200" b="1" dirty="0">
                <a:latin typeface="Times New Roman" panose="02020603050405020304" pitchFamily="18" charset="0"/>
                <a:ea typeface="楷体_GB2312" pitchFamily="49" charset="-122"/>
                <a:cs typeface="Times New Roman" panose="02020603050405020304" pitchFamily="18" charset="0"/>
              </a:rPr>
              <a:t>if</a:t>
            </a:r>
            <a:r>
              <a:rPr lang="en-US" altLang="zh-CN" sz="3200" dirty="0">
                <a:latin typeface="Times New Roman" panose="02020603050405020304" pitchFamily="18" charset="0"/>
                <a:ea typeface="楷体_GB2312" pitchFamily="49" charset="-122"/>
                <a:cs typeface="Times New Roman" panose="02020603050405020304" pitchFamily="18" charset="0"/>
              </a:rPr>
              <a:t> (t&gt;n) </a:t>
            </a:r>
            <a:r>
              <a:rPr lang="en-US" altLang="zh-CN" sz="3200" b="1" dirty="0">
                <a:latin typeface="Times New Roman" panose="02020603050405020304" pitchFamily="18" charset="0"/>
                <a:ea typeface="楷体_GB2312" pitchFamily="49" charset="-122"/>
                <a:cs typeface="Times New Roman" panose="02020603050405020304" pitchFamily="18" charset="0"/>
              </a:rPr>
              <a:t>output</a:t>
            </a:r>
            <a:r>
              <a:rPr lang="en-US" altLang="zh-CN" sz="3200" dirty="0">
                <a:latin typeface="Times New Roman" panose="02020603050405020304" pitchFamily="18" charset="0"/>
                <a:ea typeface="楷体_GB2312" pitchFamily="49" charset="-122"/>
                <a:cs typeface="Times New Roman" panose="02020603050405020304" pitchFamily="18" charset="0"/>
              </a:rPr>
              <a:t>(x);</a:t>
            </a:r>
            <a:endParaRPr lang="en-US" altLang="zh-CN" sz="3200" dirty="0">
              <a:latin typeface="Times New Roman" panose="02020603050405020304" pitchFamily="18" charset="0"/>
              <a:ea typeface="楷体_GB2312" pitchFamily="49" charset="-122"/>
              <a:cs typeface="Times New Roman" panose="02020603050405020304" pitchFamily="18" charset="0"/>
            </a:endParaRPr>
          </a:p>
          <a:p>
            <a:r>
              <a:rPr lang="en-US" altLang="zh-CN" sz="3200" dirty="0">
                <a:latin typeface="Times New Roman" panose="02020603050405020304" pitchFamily="18" charset="0"/>
                <a:ea typeface="楷体_GB2312" pitchFamily="49" charset="-122"/>
                <a:cs typeface="Times New Roman" panose="02020603050405020304" pitchFamily="18" charset="0"/>
              </a:rPr>
              <a:t>       </a:t>
            </a:r>
            <a:r>
              <a:rPr lang="en-US" altLang="zh-CN" sz="3200" b="1" dirty="0">
                <a:latin typeface="Times New Roman" panose="02020603050405020304" pitchFamily="18" charset="0"/>
                <a:ea typeface="楷体_GB2312" pitchFamily="49" charset="-122"/>
                <a:cs typeface="Times New Roman" panose="02020603050405020304" pitchFamily="18" charset="0"/>
              </a:rPr>
              <a:t>else</a:t>
            </a:r>
            <a:endParaRPr lang="en-US" altLang="zh-CN" sz="3200" b="1" dirty="0">
              <a:latin typeface="Times New Roman" panose="02020603050405020304" pitchFamily="18" charset="0"/>
              <a:ea typeface="楷体_GB2312" pitchFamily="49" charset="-122"/>
              <a:cs typeface="Times New Roman" panose="02020603050405020304" pitchFamily="18" charset="0"/>
            </a:endParaRPr>
          </a:p>
          <a:p>
            <a:r>
              <a:rPr lang="en-US" altLang="zh-CN" sz="3200" b="1" dirty="0">
                <a:latin typeface="Times New Roman" panose="02020603050405020304" pitchFamily="18" charset="0"/>
                <a:ea typeface="楷体_GB2312" pitchFamily="49" charset="-122"/>
                <a:cs typeface="Times New Roman" panose="02020603050405020304" pitchFamily="18" charset="0"/>
              </a:rPr>
              <a:t>         for</a:t>
            </a:r>
            <a:r>
              <a:rPr lang="en-US" altLang="zh-CN" sz="3200" dirty="0">
                <a:latin typeface="Times New Roman" panose="02020603050405020304" pitchFamily="18" charset="0"/>
                <a:ea typeface="楷体_GB2312" pitchFamily="49" charset="-122"/>
                <a:cs typeface="Times New Roman" panose="02020603050405020304" pitchFamily="18" charset="0"/>
              </a:rPr>
              <a:t> (</a:t>
            </a:r>
            <a:r>
              <a:rPr lang="en-US" altLang="zh-CN" sz="3200" dirty="0" err="1">
                <a:latin typeface="Times New Roman" panose="02020603050405020304" pitchFamily="18" charset="0"/>
                <a:ea typeface="楷体_GB2312" pitchFamily="49" charset="-122"/>
                <a:cs typeface="Times New Roman" panose="02020603050405020304" pitchFamily="18" charset="0"/>
              </a:rPr>
              <a:t>int</a:t>
            </a:r>
            <a:r>
              <a:rPr lang="en-US" altLang="zh-CN" sz="3200" dirty="0">
                <a:latin typeface="Times New Roman" panose="02020603050405020304" pitchFamily="18" charset="0"/>
                <a:ea typeface="楷体_GB2312" pitchFamily="49" charset="-122"/>
                <a:cs typeface="Times New Roman" panose="02020603050405020304" pitchFamily="18" charset="0"/>
              </a:rPr>
              <a:t> </a:t>
            </a:r>
            <a:r>
              <a:rPr lang="en-US" altLang="zh-CN" sz="3200" dirty="0" err="1">
                <a:latin typeface="Times New Roman" panose="02020603050405020304" pitchFamily="18" charset="0"/>
                <a:ea typeface="楷体_GB2312" pitchFamily="49" charset="-122"/>
                <a:cs typeface="Times New Roman" panose="02020603050405020304" pitchFamily="18" charset="0"/>
              </a:rPr>
              <a:t>i</a:t>
            </a:r>
            <a:r>
              <a:rPr lang="en-US" altLang="zh-CN" sz="3200" dirty="0">
                <a:latin typeface="Times New Roman" panose="02020603050405020304" pitchFamily="18" charset="0"/>
                <a:ea typeface="楷体_GB2312" pitchFamily="49" charset="-122"/>
                <a:cs typeface="Times New Roman" panose="02020603050405020304" pitchFamily="18" charset="0"/>
              </a:rPr>
              <a:t>=</a:t>
            </a:r>
            <a:r>
              <a:rPr lang="en-US" altLang="zh-CN" sz="3200" b="1" dirty="0">
                <a:latin typeface="Times New Roman" panose="02020603050405020304" pitchFamily="18" charset="0"/>
                <a:ea typeface="楷体_GB2312" pitchFamily="49" charset="-122"/>
                <a:cs typeface="Times New Roman" panose="02020603050405020304" pitchFamily="18" charset="0"/>
              </a:rPr>
              <a:t>f</a:t>
            </a:r>
            <a:r>
              <a:rPr lang="en-US" altLang="zh-CN" sz="3200" dirty="0">
                <a:latin typeface="Times New Roman" panose="02020603050405020304" pitchFamily="18" charset="0"/>
                <a:ea typeface="楷体_GB2312" pitchFamily="49" charset="-122"/>
                <a:cs typeface="Times New Roman" panose="02020603050405020304" pitchFamily="18" charset="0"/>
              </a:rPr>
              <a:t>(</a:t>
            </a:r>
            <a:r>
              <a:rPr lang="en-US" altLang="zh-CN" sz="3200" dirty="0" err="1">
                <a:latin typeface="Times New Roman" panose="02020603050405020304" pitchFamily="18" charset="0"/>
                <a:ea typeface="楷体_GB2312" pitchFamily="49" charset="-122"/>
                <a:cs typeface="Times New Roman" panose="02020603050405020304" pitchFamily="18" charset="0"/>
              </a:rPr>
              <a:t>n,t</a:t>
            </a:r>
            <a:r>
              <a:rPr lang="en-US" altLang="zh-CN" sz="3200" dirty="0">
                <a:latin typeface="Times New Roman" panose="02020603050405020304" pitchFamily="18" charset="0"/>
                <a:ea typeface="楷体_GB2312" pitchFamily="49" charset="-122"/>
                <a:cs typeface="Times New Roman" panose="02020603050405020304" pitchFamily="18" charset="0"/>
              </a:rPr>
              <a:t>);</a:t>
            </a:r>
            <a:r>
              <a:rPr lang="en-US" altLang="zh-CN" sz="3200" dirty="0" err="1">
                <a:latin typeface="Times New Roman" panose="02020603050405020304" pitchFamily="18" charset="0"/>
                <a:ea typeface="楷体_GB2312" pitchFamily="49" charset="-122"/>
                <a:cs typeface="Times New Roman" panose="02020603050405020304" pitchFamily="18" charset="0"/>
              </a:rPr>
              <a:t>i</a:t>
            </a:r>
            <a:r>
              <a:rPr lang="en-US" altLang="zh-CN" sz="3200" dirty="0">
                <a:latin typeface="Times New Roman" panose="02020603050405020304" pitchFamily="18" charset="0"/>
                <a:ea typeface="楷体_GB2312" pitchFamily="49" charset="-122"/>
                <a:cs typeface="Times New Roman" panose="02020603050405020304" pitchFamily="18" charset="0"/>
              </a:rPr>
              <a:t>&lt;=</a:t>
            </a:r>
            <a:r>
              <a:rPr lang="en-US" altLang="zh-CN" sz="3200" b="1" dirty="0">
                <a:latin typeface="Times New Roman" panose="02020603050405020304" pitchFamily="18" charset="0"/>
                <a:ea typeface="楷体_GB2312" pitchFamily="49" charset="-122"/>
                <a:cs typeface="Times New Roman" panose="02020603050405020304" pitchFamily="18" charset="0"/>
              </a:rPr>
              <a:t>g</a:t>
            </a:r>
            <a:r>
              <a:rPr lang="en-US" altLang="zh-CN" sz="3200" dirty="0">
                <a:latin typeface="Times New Roman" panose="02020603050405020304" pitchFamily="18" charset="0"/>
                <a:ea typeface="楷体_GB2312" pitchFamily="49" charset="-122"/>
                <a:cs typeface="Times New Roman" panose="02020603050405020304" pitchFamily="18" charset="0"/>
              </a:rPr>
              <a:t>(</a:t>
            </a:r>
            <a:r>
              <a:rPr lang="en-US" altLang="zh-CN" sz="3200" dirty="0" err="1">
                <a:latin typeface="Times New Roman" panose="02020603050405020304" pitchFamily="18" charset="0"/>
                <a:ea typeface="楷体_GB2312" pitchFamily="49" charset="-122"/>
                <a:cs typeface="Times New Roman" panose="02020603050405020304" pitchFamily="18" charset="0"/>
              </a:rPr>
              <a:t>n,t</a:t>
            </a:r>
            <a:r>
              <a:rPr lang="en-US" altLang="zh-CN" sz="3200" dirty="0">
                <a:latin typeface="Times New Roman" panose="02020603050405020304" pitchFamily="18" charset="0"/>
                <a:ea typeface="楷体_GB2312" pitchFamily="49" charset="-122"/>
                <a:cs typeface="Times New Roman" panose="02020603050405020304" pitchFamily="18" charset="0"/>
              </a:rPr>
              <a:t>);</a:t>
            </a:r>
            <a:r>
              <a:rPr lang="en-US" altLang="zh-CN" sz="3200" dirty="0" err="1">
                <a:latin typeface="Times New Roman" panose="02020603050405020304" pitchFamily="18" charset="0"/>
                <a:ea typeface="楷体_GB2312" pitchFamily="49" charset="-122"/>
                <a:cs typeface="Times New Roman" panose="02020603050405020304" pitchFamily="18" charset="0"/>
              </a:rPr>
              <a:t>i</a:t>
            </a:r>
            <a:r>
              <a:rPr lang="en-US" altLang="zh-CN" sz="3200" dirty="0">
                <a:latin typeface="Times New Roman" panose="02020603050405020304" pitchFamily="18" charset="0"/>
                <a:ea typeface="楷体_GB2312" pitchFamily="49" charset="-122"/>
                <a:cs typeface="Times New Roman" panose="02020603050405020304" pitchFamily="18" charset="0"/>
              </a:rPr>
              <a:t>++) {</a:t>
            </a:r>
            <a:endParaRPr lang="en-US" altLang="zh-CN" sz="3200" dirty="0">
              <a:latin typeface="Times New Roman" panose="02020603050405020304" pitchFamily="18" charset="0"/>
              <a:ea typeface="楷体_GB2312" pitchFamily="49" charset="-122"/>
              <a:cs typeface="Times New Roman" panose="02020603050405020304" pitchFamily="18" charset="0"/>
            </a:endParaRPr>
          </a:p>
          <a:p>
            <a:r>
              <a:rPr lang="en-US" altLang="zh-CN" sz="3200" dirty="0">
                <a:latin typeface="Times New Roman" panose="02020603050405020304" pitchFamily="18" charset="0"/>
                <a:ea typeface="楷体_GB2312" pitchFamily="49" charset="-122"/>
                <a:cs typeface="Times New Roman" panose="02020603050405020304" pitchFamily="18" charset="0"/>
              </a:rPr>
              <a:t>           </a:t>
            </a:r>
            <a:r>
              <a:rPr lang="en-US" altLang="zh-CN" sz="3200" dirty="0" smtClean="0">
                <a:latin typeface="Times New Roman" panose="02020603050405020304" pitchFamily="18" charset="0"/>
                <a:ea typeface="楷体_GB2312" pitchFamily="49" charset="-122"/>
                <a:cs typeface="Times New Roman" panose="02020603050405020304" pitchFamily="18" charset="0"/>
              </a:rPr>
              <a:t>x[t</a:t>
            </a:r>
            <a:r>
              <a:rPr lang="en-US" altLang="zh-CN" sz="3200" dirty="0">
                <a:latin typeface="Times New Roman" panose="02020603050405020304" pitchFamily="18" charset="0"/>
                <a:ea typeface="楷体_GB2312" pitchFamily="49" charset="-122"/>
                <a:cs typeface="Times New Roman" panose="02020603050405020304" pitchFamily="18" charset="0"/>
              </a:rPr>
              <a:t>]=</a:t>
            </a:r>
            <a:r>
              <a:rPr lang="en-US" altLang="zh-CN" sz="3200" b="1" dirty="0">
                <a:latin typeface="Times New Roman" panose="02020603050405020304" pitchFamily="18" charset="0"/>
                <a:ea typeface="楷体_GB2312" pitchFamily="49" charset="-122"/>
                <a:cs typeface="Times New Roman" panose="02020603050405020304" pitchFamily="18" charset="0"/>
              </a:rPr>
              <a:t>h</a:t>
            </a:r>
            <a:r>
              <a:rPr lang="en-US" altLang="zh-CN" sz="3200" dirty="0">
                <a:latin typeface="Times New Roman" panose="02020603050405020304" pitchFamily="18" charset="0"/>
                <a:ea typeface="楷体_GB2312" pitchFamily="49" charset="-122"/>
                <a:cs typeface="Times New Roman" panose="02020603050405020304" pitchFamily="18" charset="0"/>
              </a:rPr>
              <a:t>(</a:t>
            </a:r>
            <a:r>
              <a:rPr lang="en-US" altLang="zh-CN" sz="3200" dirty="0" err="1">
                <a:latin typeface="Times New Roman" panose="02020603050405020304" pitchFamily="18" charset="0"/>
                <a:ea typeface="楷体_GB2312" pitchFamily="49" charset="-122"/>
                <a:cs typeface="Times New Roman" panose="02020603050405020304" pitchFamily="18" charset="0"/>
              </a:rPr>
              <a:t>i</a:t>
            </a:r>
            <a:r>
              <a:rPr lang="en-US" altLang="zh-CN" sz="3200" dirty="0">
                <a:latin typeface="Times New Roman" panose="02020603050405020304" pitchFamily="18" charset="0"/>
                <a:ea typeface="楷体_GB2312" pitchFamily="49" charset="-122"/>
                <a:cs typeface="Times New Roman" panose="02020603050405020304" pitchFamily="18" charset="0"/>
              </a:rPr>
              <a:t>);</a:t>
            </a:r>
            <a:endParaRPr lang="en-US" altLang="zh-CN" sz="3200" dirty="0">
              <a:latin typeface="Times New Roman" panose="02020603050405020304" pitchFamily="18" charset="0"/>
              <a:ea typeface="楷体_GB2312" pitchFamily="49" charset="-122"/>
              <a:cs typeface="Times New Roman" panose="02020603050405020304" pitchFamily="18" charset="0"/>
            </a:endParaRPr>
          </a:p>
          <a:p>
            <a:r>
              <a:rPr lang="en-US" altLang="zh-CN" sz="3200" dirty="0">
                <a:latin typeface="Times New Roman" panose="02020603050405020304" pitchFamily="18" charset="0"/>
                <a:ea typeface="楷体_GB2312" pitchFamily="49" charset="-122"/>
                <a:cs typeface="Times New Roman" panose="02020603050405020304" pitchFamily="18" charset="0"/>
              </a:rPr>
              <a:t>           if (</a:t>
            </a:r>
            <a:r>
              <a:rPr lang="en-US" altLang="zh-CN" sz="3200" b="1" dirty="0">
                <a:latin typeface="Times New Roman" panose="02020603050405020304" pitchFamily="18" charset="0"/>
                <a:ea typeface="楷体_GB2312" pitchFamily="49" charset="-122"/>
                <a:cs typeface="Times New Roman" panose="02020603050405020304" pitchFamily="18" charset="0"/>
              </a:rPr>
              <a:t>constraint</a:t>
            </a:r>
            <a:r>
              <a:rPr lang="en-US" altLang="zh-CN" sz="3200" dirty="0">
                <a:latin typeface="Times New Roman" panose="02020603050405020304" pitchFamily="18" charset="0"/>
                <a:ea typeface="楷体_GB2312" pitchFamily="49" charset="-122"/>
                <a:cs typeface="Times New Roman" panose="02020603050405020304" pitchFamily="18" charset="0"/>
              </a:rPr>
              <a:t>(t)&amp;&amp;</a:t>
            </a:r>
            <a:r>
              <a:rPr lang="en-US" altLang="zh-CN" sz="3200" b="1" dirty="0">
                <a:latin typeface="Times New Roman" panose="02020603050405020304" pitchFamily="18" charset="0"/>
                <a:ea typeface="楷体_GB2312" pitchFamily="49" charset="-122"/>
                <a:cs typeface="Times New Roman" panose="02020603050405020304" pitchFamily="18" charset="0"/>
              </a:rPr>
              <a:t>bound</a:t>
            </a:r>
            <a:r>
              <a:rPr lang="en-US" altLang="zh-CN" sz="3200" dirty="0">
                <a:latin typeface="Times New Roman" panose="02020603050405020304" pitchFamily="18" charset="0"/>
                <a:ea typeface="楷体_GB2312" pitchFamily="49" charset="-122"/>
                <a:cs typeface="Times New Roman" panose="02020603050405020304" pitchFamily="18" charset="0"/>
              </a:rPr>
              <a:t>(t)) </a:t>
            </a:r>
            <a:r>
              <a:rPr lang="en-US" altLang="zh-CN" sz="3200" dirty="0" smtClean="0">
                <a:latin typeface="Times New Roman" panose="02020603050405020304" pitchFamily="18" charset="0"/>
                <a:ea typeface="楷体_GB2312" pitchFamily="49" charset="-122"/>
                <a:cs typeface="Times New Roman" panose="02020603050405020304" pitchFamily="18" charset="0"/>
              </a:rPr>
              <a:t> </a:t>
            </a:r>
            <a:r>
              <a:rPr lang="en-US" altLang="zh-CN" sz="3200" b="1" dirty="0" smtClean="0">
                <a:latin typeface="Times New Roman" panose="02020603050405020304" pitchFamily="18" charset="0"/>
                <a:ea typeface="楷体_GB2312" pitchFamily="49" charset="-122"/>
                <a:cs typeface="Times New Roman" panose="02020603050405020304" pitchFamily="18" charset="0"/>
              </a:rPr>
              <a:t>backtrack</a:t>
            </a:r>
            <a:r>
              <a:rPr lang="en-US" altLang="zh-CN" sz="3200" dirty="0" smtClean="0">
                <a:latin typeface="Times New Roman" panose="02020603050405020304" pitchFamily="18" charset="0"/>
                <a:ea typeface="楷体_GB2312" pitchFamily="49" charset="-122"/>
                <a:cs typeface="Times New Roman" panose="02020603050405020304" pitchFamily="18" charset="0"/>
              </a:rPr>
              <a:t>(t+1</a:t>
            </a:r>
            <a:r>
              <a:rPr lang="en-US" altLang="zh-CN" sz="3200" dirty="0">
                <a:latin typeface="Times New Roman" panose="02020603050405020304" pitchFamily="18" charset="0"/>
                <a:ea typeface="楷体_GB2312" pitchFamily="49" charset="-122"/>
                <a:cs typeface="Times New Roman" panose="02020603050405020304" pitchFamily="18" charset="0"/>
              </a:rPr>
              <a:t>);</a:t>
            </a:r>
            <a:endParaRPr lang="en-US" altLang="zh-CN" sz="3200" dirty="0">
              <a:latin typeface="Times New Roman" panose="02020603050405020304" pitchFamily="18" charset="0"/>
              <a:ea typeface="楷体_GB2312" pitchFamily="49" charset="-122"/>
              <a:cs typeface="Times New Roman" panose="02020603050405020304" pitchFamily="18" charset="0"/>
            </a:endParaRPr>
          </a:p>
          <a:p>
            <a:r>
              <a:rPr lang="en-US" altLang="zh-CN" sz="3200" dirty="0">
                <a:latin typeface="Times New Roman" panose="02020603050405020304" pitchFamily="18" charset="0"/>
                <a:ea typeface="楷体_GB2312" pitchFamily="49" charset="-122"/>
                <a:cs typeface="Times New Roman" panose="02020603050405020304" pitchFamily="18" charset="0"/>
              </a:rPr>
              <a:t>           }</a:t>
            </a:r>
            <a:endParaRPr lang="en-US" altLang="zh-CN" sz="3200" dirty="0">
              <a:latin typeface="Times New Roman" panose="02020603050405020304" pitchFamily="18" charset="0"/>
              <a:ea typeface="楷体_GB2312" pitchFamily="49" charset="-122"/>
              <a:cs typeface="Times New Roman" panose="02020603050405020304" pitchFamily="18" charset="0"/>
            </a:endParaRPr>
          </a:p>
          <a:p>
            <a:r>
              <a:rPr lang="en-US" altLang="zh-CN" sz="3200" dirty="0">
                <a:latin typeface="Times New Roman" panose="02020603050405020304" pitchFamily="18" charset="0"/>
                <a:ea typeface="楷体_GB2312" pitchFamily="49" charset="-122"/>
                <a:cs typeface="Times New Roman" panose="02020603050405020304" pitchFamily="18" charset="0"/>
              </a:rPr>
              <a:t>}</a:t>
            </a:r>
            <a:endParaRPr lang="zh-CN" altLang="en-US" sz="3200" dirty="0">
              <a:latin typeface="Times New Roman" panose="02020603050405020304" pitchFamily="18" charset="0"/>
              <a:ea typeface="楷体_GB2312" pitchFamily="49" charset="-122"/>
              <a:cs typeface="Times New Roman" panose="02020603050405020304" pitchFamily="18" charset="0"/>
            </a:endParaRPr>
          </a:p>
        </p:txBody>
      </p:sp>
      <p:sp>
        <p:nvSpPr>
          <p:cNvPr id="8" name="圆角矩形 7"/>
          <p:cNvSpPr/>
          <p:nvPr/>
        </p:nvSpPr>
        <p:spPr>
          <a:xfrm>
            <a:off x="4916128" y="2123768"/>
            <a:ext cx="4719485" cy="4916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t>t&gt;n</a:t>
            </a:r>
            <a:r>
              <a:rPr lang="zh-CN" altLang="en-US" dirty="0" smtClean="0"/>
              <a:t>时，算法已经搜索到叶节点；</a:t>
            </a:r>
            <a:endParaRPr lang="zh-CN" altLang="en-US" dirty="0"/>
          </a:p>
        </p:txBody>
      </p:sp>
      <p:sp>
        <p:nvSpPr>
          <p:cNvPr id="9" name="圆角矩形 8"/>
          <p:cNvSpPr/>
          <p:nvPr/>
        </p:nvSpPr>
        <p:spPr>
          <a:xfrm>
            <a:off x="6848065" y="3067665"/>
            <a:ext cx="4871886" cy="102255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t>f(n)</a:t>
            </a:r>
            <a:r>
              <a:rPr lang="zh-CN" altLang="en-US" dirty="0" smtClean="0"/>
              <a:t>和</a:t>
            </a:r>
            <a:r>
              <a:rPr lang="en-US" altLang="zh-CN" dirty="0" smtClean="0"/>
              <a:t>g(n)</a:t>
            </a:r>
            <a:r>
              <a:rPr lang="zh-CN" altLang="en-US" dirty="0" smtClean="0"/>
              <a:t>分别表示，当前扩展节点处，未搜索过的子树的起始和终止编号</a:t>
            </a:r>
            <a:endParaRPr lang="en-US" altLang="zh-CN" dirty="0" smtClean="0"/>
          </a:p>
          <a:p>
            <a:pPr algn="ctr"/>
            <a:r>
              <a:rPr lang="en-US" altLang="zh-CN" dirty="0" smtClean="0"/>
              <a:t>h(</a:t>
            </a:r>
            <a:r>
              <a:rPr lang="en-US" altLang="zh-CN" dirty="0" err="1" smtClean="0"/>
              <a:t>i</a:t>
            </a:r>
            <a:r>
              <a:rPr lang="en-US" altLang="zh-CN" dirty="0" smtClean="0"/>
              <a:t>)</a:t>
            </a:r>
            <a:r>
              <a:rPr lang="zh-CN" altLang="en-US" dirty="0" smtClean="0"/>
              <a:t>表示当前扩展节点处，</a:t>
            </a:r>
            <a:r>
              <a:rPr lang="en-US" altLang="zh-CN" dirty="0" smtClean="0"/>
              <a:t>x[t]</a:t>
            </a:r>
            <a:r>
              <a:rPr lang="zh-CN" altLang="en-US" dirty="0" smtClean="0"/>
              <a:t>的第</a:t>
            </a:r>
            <a:r>
              <a:rPr lang="en-US" altLang="zh-CN" dirty="0" err="1" smtClean="0"/>
              <a:t>i</a:t>
            </a:r>
            <a:r>
              <a:rPr lang="zh-CN" altLang="en-US" dirty="0" smtClean="0"/>
              <a:t>个可选值</a:t>
            </a:r>
            <a:endParaRPr lang="zh-CN" altLang="en-US" dirty="0"/>
          </a:p>
        </p:txBody>
      </p:sp>
      <p:sp>
        <p:nvSpPr>
          <p:cNvPr id="10" name="圆角矩形 9"/>
          <p:cNvSpPr/>
          <p:nvPr/>
        </p:nvSpPr>
        <p:spPr>
          <a:xfrm>
            <a:off x="6400024" y="4902866"/>
            <a:ext cx="4871886" cy="85391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b="1" dirty="0">
                <a:latin typeface="Times New Roman" panose="02020603050405020304" pitchFamily="18" charset="0"/>
                <a:ea typeface="楷体_GB2312" pitchFamily="49" charset="-122"/>
                <a:cs typeface="Times New Roman" panose="02020603050405020304" pitchFamily="18" charset="0"/>
              </a:rPr>
              <a:t>constraint</a:t>
            </a:r>
            <a:r>
              <a:rPr lang="en-US" altLang="zh-CN" dirty="0">
                <a:latin typeface="Times New Roman" panose="02020603050405020304" pitchFamily="18" charset="0"/>
                <a:ea typeface="楷体_GB2312" pitchFamily="49" charset="-122"/>
                <a:cs typeface="Times New Roman" panose="02020603050405020304" pitchFamily="18" charset="0"/>
              </a:rPr>
              <a:t>(t)&amp;&amp;</a:t>
            </a:r>
            <a:r>
              <a:rPr lang="en-US" altLang="zh-CN" b="1" dirty="0">
                <a:latin typeface="Times New Roman" panose="02020603050405020304" pitchFamily="18" charset="0"/>
                <a:ea typeface="楷体_GB2312" pitchFamily="49" charset="-122"/>
                <a:cs typeface="Times New Roman" panose="02020603050405020304" pitchFamily="18" charset="0"/>
              </a:rPr>
              <a:t>bound</a:t>
            </a:r>
            <a:r>
              <a:rPr lang="en-US" altLang="zh-CN" dirty="0">
                <a:latin typeface="Times New Roman" panose="02020603050405020304" pitchFamily="18" charset="0"/>
                <a:ea typeface="楷体_GB2312" pitchFamily="49" charset="-122"/>
                <a:cs typeface="Times New Roman" panose="02020603050405020304" pitchFamily="18" charset="0"/>
              </a:rPr>
              <a:t>(t</a:t>
            </a:r>
            <a:r>
              <a:rPr lang="en-US" altLang="zh-CN" dirty="0" smtClean="0">
                <a:latin typeface="Times New Roman" panose="02020603050405020304" pitchFamily="18" charset="0"/>
                <a:ea typeface="楷体_GB2312" pitchFamily="49" charset="-122"/>
                <a:cs typeface="Times New Roman" panose="02020603050405020304" pitchFamily="18" charset="0"/>
              </a:rPr>
              <a:t>))</a:t>
            </a:r>
            <a:r>
              <a:rPr lang="zh-CN" altLang="en-US" dirty="0" smtClean="0">
                <a:latin typeface="Times New Roman" panose="02020603050405020304" pitchFamily="18" charset="0"/>
                <a:ea typeface="楷体_GB2312" pitchFamily="49" charset="-122"/>
                <a:cs typeface="Times New Roman" panose="02020603050405020304" pitchFamily="18" charset="0"/>
              </a:rPr>
              <a:t>分别表示，当前扩展节点处的约束函数和限界函数</a:t>
            </a:r>
            <a:endParaRPr lang="zh-CN" altLang="en-US" dirty="0"/>
          </a:p>
        </p:txBody>
      </p:sp>
      <p:sp>
        <p:nvSpPr>
          <p:cNvPr id="11" name="圆角矩形 10"/>
          <p:cNvSpPr/>
          <p:nvPr/>
        </p:nvSpPr>
        <p:spPr>
          <a:xfrm>
            <a:off x="628489" y="5555965"/>
            <a:ext cx="4871886" cy="8539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zh-CN" altLang="en-US" dirty="0"/>
              <a:t>不</a:t>
            </a:r>
            <a:r>
              <a:rPr lang="zh-CN" altLang="en-US" dirty="0" smtClean="0"/>
              <a:t>满足剪枝函数，可减去相应的子树，满足，则对下一层继续进行搜索，当</a:t>
            </a:r>
            <a:r>
              <a:rPr lang="en-US" altLang="zh-CN" dirty="0" smtClean="0"/>
              <a:t>t</a:t>
            </a:r>
            <a:r>
              <a:rPr lang="zh-CN" altLang="en-US" dirty="0" smtClean="0"/>
              <a:t>层执行完后，执行</a:t>
            </a:r>
            <a:r>
              <a:rPr lang="en-US" altLang="zh-CN" dirty="0" smtClean="0"/>
              <a:t>t-1</a:t>
            </a:r>
            <a:r>
              <a:rPr lang="zh-CN" altLang="en-US" dirty="0" smtClean="0"/>
              <a:t>层，直到</a:t>
            </a:r>
            <a:r>
              <a:rPr lang="en-US" altLang="zh-CN" dirty="0" smtClean="0"/>
              <a:t>t=1</a:t>
            </a:r>
            <a:r>
              <a:rPr lang="zh-CN" altLang="en-US" dirty="0" smtClean="0"/>
              <a:t>时，所有层均执行完毕。</a:t>
            </a:r>
            <a:endParaRPr lang="zh-CN" altLang="en-US" dirty="0"/>
          </a:p>
        </p:txBody>
      </p:sp>
      <p:sp>
        <p:nvSpPr>
          <p:cNvPr id="12" name="圆角矩形 11"/>
          <p:cNvSpPr/>
          <p:nvPr/>
        </p:nvSpPr>
        <p:spPr>
          <a:xfrm>
            <a:off x="5200489" y="991320"/>
            <a:ext cx="4871886" cy="85391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r>
              <a:rPr lang="zh-CN" altLang="en-US" dirty="0" smtClean="0"/>
              <a:t>显然：递归回溯，是深度优先。</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迭代回溯</a:t>
            </a:r>
            <a:br>
              <a:rPr lang="zh-CN" altLang="en-US" dirty="0"/>
            </a:br>
            <a:endParaRPr lang="zh-CN" altLang="en-US" dirty="0"/>
          </a:p>
        </p:txBody>
      </p:sp>
      <p:sp>
        <p:nvSpPr>
          <p:cNvPr id="4" name="Text Box 6"/>
          <p:cNvSpPr txBox="1">
            <a:spLocks noChangeArrowheads="1"/>
          </p:cNvSpPr>
          <p:nvPr/>
        </p:nvSpPr>
        <p:spPr bwMode="auto">
          <a:xfrm>
            <a:off x="0" y="769273"/>
            <a:ext cx="6056671"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rgbClr val="00FFFF"/>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txBody>
          <a:bodyPr wrap="square">
            <a:spAutoFit/>
          </a:bodyPr>
          <a:lstStyle/>
          <a:p>
            <a:r>
              <a:rPr lang="en-US" altLang="zh-CN" sz="2800" dirty="0">
                <a:latin typeface="Times New Roman" panose="02020603050405020304" pitchFamily="18" charset="0"/>
                <a:ea typeface="楷体_GB2312" pitchFamily="49" charset="-122"/>
                <a:cs typeface="Times New Roman" panose="02020603050405020304" pitchFamily="18" charset="0"/>
              </a:rPr>
              <a:t>void </a:t>
            </a:r>
            <a:r>
              <a:rPr lang="en-US" altLang="zh-CN" sz="2800" b="1" dirty="0" err="1">
                <a:latin typeface="Times New Roman" panose="02020603050405020304" pitchFamily="18" charset="0"/>
                <a:ea typeface="楷体_GB2312" pitchFamily="49" charset="-122"/>
                <a:cs typeface="Times New Roman" panose="02020603050405020304" pitchFamily="18" charset="0"/>
              </a:rPr>
              <a:t>iterativeBacktrack</a:t>
            </a:r>
            <a:r>
              <a:rPr lang="en-US" altLang="zh-CN" sz="2800" dirty="0">
                <a:latin typeface="Times New Roman" panose="02020603050405020304" pitchFamily="18" charset="0"/>
                <a:ea typeface="楷体_GB2312" pitchFamily="49" charset="-122"/>
                <a:cs typeface="Times New Roman" panose="02020603050405020304" pitchFamily="18" charset="0"/>
              </a:rPr>
              <a:t> ()</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smtClean="0">
                <a:latin typeface="Times New Roman" panose="02020603050405020304" pitchFamily="18" charset="0"/>
                <a:ea typeface="楷体_GB2312" pitchFamily="49" charset="-122"/>
                <a:cs typeface="Times New Roman" panose="02020603050405020304" pitchFamily="18" charset="0"/>
              </a:rPr>
              <a:t>{  </a:t>
            </a:r>
            <a:r>
              <a:rPr lang="en-US" altLang="zh-CN" sz="2800" dirty="0" err="1">
                <a:latin typeface="Times New Roman" panose="02020603050405020304" pitchFamily="18" charset="0"/>
                <a:ea typeface="楷体_GB2312" pitchFamily="49" charset="-122"/>
                <a:cs typeface="Times New Roman" panose="02020603050405020304" pitchFamily="18" charset="0"/>
              </a:rPr>
              <a:t>int</a:t>
            </a:r>
            <a:r>
              <a:rPr lang="en-US" altLang="zh-CN" sz="2800" dirty="0">
                <a:latin typeface="Times New Roman" panose="02020603050405020304" pitchFamily="18" charset="0"/>
                <a:ea typeface="楷体_GB2312" pitchFamily="49" charset="-122"/>
                <a:cs typeface="Times New Roman" panose="02020603050405020304" pitchFamily="18" charset="0"/>
              </a:rPr>
              <a:t> t=1;</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while</a:t>
            </a:r>
            <a:r>
              <a:rPr lang="en-US" altLang="zh-CN" sz="2800" dirty="0">
                <a:latin typeface="Times New Roman" panose="02020603050405020304" pitchFamily="18" charset="0"/>
                <a:ea typeface="楷体_GB2312" pitchFamily="49" charset="-122"/>
                <a:cs typeface="Times New Roman" panose="02020603050405020304" pitchFamily="18" charset="0"/>
              </a:rPr>
              <a:t> (t&gt;0) {</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if</a:t>
            </a:r>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f</a:t>
            </a:r>
            <a:r>
              <a:rPr lang="en-US" altLang="zh-CN" sz="2800" dirty="0">
                <a:latin typeface="Times New Roman" panose="02020603050405020304" pitchFamily="18" charset="0"/>
                <a:ea typeface="楷体_GB2312" pitchFamily="49" charset="-122"/>
                <a:cs typeface="Times New Roman" panose="02020603050405020304" pitchFamily="18" charset="0"/>
              </a:rPr>
              <a:t>(</a:t>
            </a:r>
            <a:r>
              <a:rPr lang="en-US" altLang="zh-CN" sz="2800" dirty="0" err="1">
                <a:latin typeface="Times New Roman" panose="02020603050405020304" pitchFamily="18" charset="0"/>
                <a:ea typeface="楷体_GB2312" pitchFamily="49" charset="-122"/>
                <a:cs typeface="Times New Roman" panose="02020603050405020304" pitchFamily="18" charset="0"/>
              </a:rPr>
              <a:t>n,t</a:t>
            </a:r>
            <a:r>
              <a:rPr lang="en-US" altLang="zh-CN" sz="2800" dirty="0">
                <a:latin typeface="Times New Roman" panose="02020603050405020304" pitchFamily="18" charset="0"/>
                <a:ea typeface="楷体_GB2312" pitchFamily="49" charset="-122"/>
                <a:cs typeface="Times New Roman" panose="02020603050405020304" pitchFamily="18" charset="0"/>
              </a:rPr>
              <a:t>)&lt;=</a:t>
            </a:r>
            <a:r>
              <a:rPr lang="en-US" altLang="zh-CN" sz="2800" b="1" dirty="0">
                <a:latin typeface="Times New Roman" panose="02020603050405020304" pitchFamily="18" charset="0"/>
                <a:ea typeface="楷体_GB2312" pitchFamily="49" charset="-122"/>
                <a:cs typeface="Times New Roman" panose="02020603050405020304" pitchFamily="18" charset="0"/>
              </a:rPr>
              <a:t>g</a:t>
            </a:r>
            <a:r>
              <a:rPr lang="en-US" altLang="zh-CN" sz="2800" dirty="0">
                <a:latin typeface="Times New Roman" panose="02020603050405020304" pitchFamily="18" charset="0"/>
                <a:ea typeface="楷体_GB2312" pitchFamily="49" charset="-122"/>
                <a:cs typeface="Times New Roman" panose="02020603050405020304" pitchFamily="18" charset="0"/>
              </a:rPr>
              <a:t>(</a:t>
            </a:r>
            <a:r>
              <a:rPr lang="en-US" altLang="zh-CN" sz="2800" dirty="0" err="1">
                <a:latin typeface="Times New Roman" panose="02020603050405020304" pitchFamily="18" charset="0"/>
                <a:ea typeface="楷体_GB2312" pitchFamily="49" charset="-122"/>
                <a:cs typeface="Times New Roman" panose="02020603050405020304" pitchFamily="18" charset="0"/>
              </a:rPr>
              <a:t>n,t</a:t>
            </a:r>
            <a:r>
              <a:rPr lang="en-US" altLang="zh-CN" sz="2800" dirty="0">
                <a:latin typeface="Times New Roman" panose="02020603050405020304" pitchFamily="18" charset="0"/>
                <a:ea typeface="楷体_GB2312" pitchFamily="49" charset="-122"/>
                <a:cs typeface="Times New Roman" panose="02020603050405020304" pitchFamily="18" charset="0"/>
              </a:rPr>
              <a:t>)) </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for (</a:t>
            </a:r>
            <a:r>
              <a:rPr lang="en-US" altLang="zh-CN" sz="2800" dirty="0" err="1">
                <a:latin typeface="Times New Roman" panose="02020603050405020304" pitchFamily="18" charset="0"/>
                <a:ea typeface="楷体_GB2312" pitchFamily="49" charset="-122"/>
                <a:cs typeface="Times New Roman" panose="02020603050405020304" pitchFamily="18" charset="0"/>
              </a:rPr>
              <a:t>int</a:t>
            </a:r>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dirty="0" smtClean="0">
                <a:latin typeface="Times New Roman" panose="02020603050405020304" pitchFamily="18" charset="0"/>
                <a:ea typeface="楷体_GB2312" pitchFamily="49" charset="-122"/>
                <a:cs typeface="Times New Roman" panose="02020603050405020304" pitchFamily="18" charset="0"/>
              </a:rPr>
              <a:t>=</a:t>
            </a:r>
            <a:r>
              <a:rPr lang="en-US" altLang="zh-CN" sz="2800" b="1" dirty="0">
                <a:latin typeface="Times New Roman" panose="02020603050405020304" pitchFamily="18" charset="0"/>
                <a:ea typeface="楷体_GB2312" pitchFamily="49" charset="-122"/>
                <a:cs typeface="Times New Roman" panose="02020603050405020304" pitchFamily="18" charset="0"/>
              </a:rPr>
              <a:t>f</a:t>
            </a:r>
            <a:r>
              <a:rPr lang="en-US" altLang="zh-CN" sz="2800" dirty="0">
                <a:latin typeface="Times New Roman" panose="02020603050405020304" pitchFamily="18" charset="0"/>
                <a:ea typeface="楷体_GB2312" pitchFamily="49" charset="-122"/>
                <a:cs typeface="Times New Roman" panose="02020603050405020304" pitchFamily="18" charset="0"/>
              </a:rPr>
              <a:t>(</a:t>
            </a:r>
            <a:r>
              <a:rPr lang="en-US" altLang="zh-CN" sz="2800" dirty="0" err="1">
                <a:latin typeface="Times New Roman" panose="02020603050405020304" pitchFamily="18" charset="0"/>
                <a:ea typeface="楷体_GB2312" pitchFamily="49" charset="-122"/>
                <a:cs typeface="Times New Roman" panose="02020603050405020304" pitchFamily="18" charset="0"/>
              </a:rPr>
              <a:t>n,t</a:t>
            </a:r>
            <a:r>
              <a:rPr lang="en-US" altLang="zh-CN" sz="2800" dirty="0">
                <a:latin typeface="Times New Roman" panose="02020603050405020304" pitchFamily="18" charset="0"/>
                <a:ea typeface="楷体_GB2312" pitchFamily="49" charset="-122"/>
                <a:cs typeface="Times New Roman" panose="02020603050405020304" pitchFamily="18" charset="0"/>
              </a:rPr>
              <a:t>);</a:t>
            </a:r>
            <a:r>
              <a:rPr lang="en-US" altLang="zh-CN" sz="2800" dirty="0" err="1">
                <a:latin typeface="Times New Roman" panose="02020603050405020304" pitchFamily="18" charset="0"/>
                <a:ea typeface="楷体_GB2312" pitchFamily="49" charset="-122"/>
                <a:cs typeface="Times New Roman" panose="02020603050405020304" pitchFamily="18" charset="0"/>
              </a:rPr>
              <a:t>i</a:t>
            </a:r>
            <a:r>
              <a:rPr lang="en-US" altLang="zh-CN" sz="2800" dirty="0">
                <a:latin typeface="Times New Roman" panose="02020603050405020304" pitchFamily="18" charset="0"/>
                <a:ea typeface="楷体_GB2312" pitchFamily="49" charset="-122"/>
                <a:cs typeface="Times New Roman" panose="02020603050405020304" pitchFamily="18" charset="0"/>
              </a:rPr>
              <a:t>&lt;=</a:t>
            </a:r>
            <a:r>
              <a:rPr lang="en-US" altLang="zh-CN" sz="2800" b="1" dirty="0">
                <a:latin typeface="Times New Roman" panose="02020603050405020304" pitchFamily="18" charset="0"/>
                <a:ea typeface="楷体_GB2312" pitchFamily="49" charset="-122"/>
                <a:cs typeface="Times New Roman" panose="02020603050405020304" pitchFamily="18" charset="0"/>
              </a:rPr>
              <a:t>g</a:t>
            </a:r>
            <a:r>
              <a:rPr lang="en-US" altLang="zh-CN" sz="2800" dirty="0">
                <a:latin typeface="Times New Roman" panose="02020603050405020304" pitchFamily="18" charset="0"/>
                <a:ea typeface="楷体_GB2312" pitchFamily="49" charset="-122"/>
                <a:cs typeface="Times New Roman" panose="02020603050405020304" pitchFamily="18" charset="0"/>
              </a:rPr>
              <a:t>(</a:t>
            </a:r>
            <a:r>
              <a:rPr lang="en-US" altLang="zh-CN" sz="2800" dirty="0" err="1">
                <a:latin typeface="Times New Roman" panose="02020603050405020304" pitchFamily="18" charset="0"/>
                <a:ea typeface="楷体_GB2312" pitchFamily="49" charset="-122"/>
                <a:cs typeface="Times New Roman" panose="02020603050405020304" pitchFamily="18" charset="0"/>
              </a:rPr>
              <a:t>n,t</a:t>
            </a:r>
            <a:r>
              <a:rPr lang="en-US" altLang="zh-CN" sz="2800" dirty="0">
                <a:latin typeface="Times New Roman" panose="02020603050405020304" pitchFamily="18" charset="0"/>
                <a:ea typeface="楷体_GB2312" pitchFamily="49" charset="-122"/>
                <a:cs typeface="Times New Roman" panose="02020603050405020304" pitchFamily="18" charset="0"/>
              </a:rPr>
              <a:t>);</a:t>
            </a:r>
            <a:r>
              <a:rPr lang="en-US" altLang="zh-CN" sz="2800" dirty="0" err="1">
                <a:latin typeface="Times New Roman" panose="02020603050405020304" pitchFamily="18" charset="0"/>
                <a:ea typeface="楷体_GB2312" pitchFamily="49" charset="-122"/>
                <a:cs typeface="Times New Roman" panose="02020603050405020304" pitchFamily="18" charset="0"/>
              </a:rPr>
              <a:t>i</a:t>
            </a:r>
            <a:r>
              <a:rPr lang="en-US" altLang="zh-CN" sz="2800" dirty="0" smtClean="0">
                <a:latin typeface="Times New Roman" panose="02020603050405020304" pitchFamily="18" charset="0"/>
                <a:ea typeface="楷体_GB2312" pitchFamily="49" charset="-122"/>
                <a:cs typeface="Times New Roman" panose="02020603050405020304" pitchFamily="18" charset="0"/>
              </a:rPr>
              <a:t>++) {</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x[t]=</a:t>
            </a:r>
            <a:r>
              <a:rPr lang="en-US" altLang="zh-CN" sz="2800" b="1" dirty="0">
                <a:latin typeface="Times New Roman" panose="02020603050405020304" pitchFamily="18" charset="0"/>
                <a:ea typeface="楷体_GB2312" pitchFamily="49" charset="-122"/>
                <a:cs typeface="Times New Roman" panose="02020603050405020304" pitchFamily="18" charset="0"/>
              </a:rPr>
              <a:t>h</a:t>
            </a:r>
            <a:r>
              <a:rPr lang="en-US" altLang="zh-CN" sz="2800" dirty="0">
                <a:latin typeface="Times New Roman" panose="02020603050405020304" pitchFamily="18" charset="0"/>
                <a:ea typeface="楷体_GB2312" pitchFamily="49" charset="-122"/>
                <a:cs typeface="Times New Roman" panose="02020603050405020304" pitchFamily="18" charset="0"/>
              </a:rPr>
              <a:t>(</a:t>
            </a:r>
            <a:r>
              <a:rPr lang="en-US" altLang="zh-CN" sz="2800" dirty="0" err="1">
                <a:latin typeface="Times New Roman" panose="02020603050405020304" pitchFamily="18" charset="0"/>
                <a:ea typeface="楷体_GB2312" pitchFamily="49" charset="-122"/>
                <a:cs typeface="Times New Roman" panose="02020603050405020304" pitchFamily="18" charset="0"/>
              </a:rPr>
              <a:t>i</a:t>
            </a:r>
            <a:r>
              <a:rPr lang="en-US" altLang="zh-CN" sz="2800" dirty="0">
                <a:latin typeface="Times New Roman" panose="02020603050405020304" pitchFamily="18" charset="0"/>
                <a:ea typeface="楷体_GB2312" pitchFamily="49" charset="-122"/>
                <a:cs typeface="Times New Roman" panose="02020603050405020304" pitchFamily="18" charset="0"/>
              </a:rPr>
              <a:t>);</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if</a:t>
            </a:r>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constraint</a:t>
            </a:r>
            <a:r>
              <a:rPr lang="en-US" altLang="zh-CN" sz="2800" dirty="0">
                <a:latin typeface="Times New Roman" panose="02020603050405020304" pitchFamily="18" charset="0"/>
                <a:ea typeface="楷体_GB2312" pitchFamily="49" charset="-122"/>
                <a:cs typeface="Times New Roman" panose="02020603050405020304" pitchFamily="18" charset="0"/>
              </a:rPr>
              <a:t>(t)&amp;&amp;</a:t>
            </a:r>
            <a:r>
              <a:rPr lang="en-US" altLang="zh-CN" sz="2800" b="1" dirty="0">
                <a:latin typeface="Times New Roman" panose="02020603050405020304" pitchFamily="18" charset="0"/>
                <a:ea typeface="楷体_GB2312" pitchFamily="49" charset="-122"/>
                <a:cs typeface="Times New Roman" panose="02020603050405020304" pitchFamily="18" charset="0"/>
              </a:rPr>
              <a:t>bound</a:t>
            </a:r>
            <a:r>
              <a:rPr lang="en-US" altLang="zh-CN" sz="2800" dirty="0">
                <a:latin typeface="Times New Roman" panose="02020603050405020304" pitchFamily="18" charset="0"/>
                <a:ea typeface="楷体_GB2312" pitchFamily="49" charset="-122"/>
                <a:cs typeface="Times New Roman" panose="02020603050405020304" pitchFamily="18" charset="0"/>
              </a:rPr>
              <a:t>(t)) {</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if</a:t>
            </a:r>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solution</a:t>
            </a:r>
            <a:r>
              <a:rPr lang="en-US" altLang="zh-CN" sz="2800" dirty="0">
                <a:latin typeface="Times New Roman" panose="02020603050405020304" pitchFamily="18" charset="0"/>
                <a:ea typeface="楷体_GB2312" pitchFamily="49" charset="-122"/>
                <a:cs typeface="Times New Roman" panose="02020603050405020304" pitchFamily="18" charset="0"/>
              </a:rPr>
              <a:t>(t)) </a:t>
            </a:r>
            <a:r>
              <a:rPr lang="en-US" altLang="zh-CN" sz="2800" b="1" dirty="0">
                <a:latin typeface="Times New Roman" panose="02020603050405020304" pitchFamily="18" charset="0"/>
                <a:ea typeface="楷体_GB2312" pitchFamily="49" charset="-122"/>
                <a:cs typeface="Times New Roman" panose="02020603050405020304" pitchFamily="18" charset="0"/>
              </a:rPr>
              <a:t>output</a:t>
            </a:r>
            <a:r>
              <a:rPr lang="en-US" altLang="zh-CN" sz="2800" dirty="0">
                <a:latin typeface="Times New Roman" panose="02020603050405020304" pitchFamily="18" charset="0"/>
                <a:ea typeface="楷体_GB2312" pitchFamily="49" charset="-122"/>
                <a:cs typeface="Times New Roman" panose="02020603050405020304" pitchFamily="18" charset="0"/>
              </a:rPr>
              <a:t>(x);</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else</a:t>
            </a:r>
            <a:r>
              <a:rPr lang="en-US" altLang="zh-CN" sz="2800" dirty="0">
                <a:latin typeface="Times New Roman" panose="02020603050405020304" pitchFamily="18" charset="0"/>
                <a:ea typeface="楷体_GB2312" pitchFamily="49" charset="-122"/>
                <a:cs typeface="Times New Roman" panose="02020603050405020304" pitchFamily="18" charset="0"/>
              </a:rPr>
              <a:t> t++;}</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a:t>
            </a:r>
            <a:r>
              <a:rPr lang="en-US" altLang="zh-CN" sz="2800" b="1" dirty="0">
                <a:latin typeface="Times New Roman" panose="02020603050405020304" pitchFamily="18" charset="0"/>
                <a:ea typeface="楷体_GB2312" pitchFamily="49" charset="-122"/>
                <a:cs typeface="Times New Roman" panose="02020603050405020304" pitchFamily="18" charset="0"/>
              </a:rPr>
              <a:t>else</a:t>
            </a:r>
            <a:r>
              <a:rPr lang="en-US" altLang="zh-CN" sz="2800" dirty="0">
                <a:latin typeface="Times New Roman" panose="02020603050405020304" pitchFamily="18" charset="0"/>
                <a:ea typeface="楷体_GB2312" pitchFamily="49" charset="-122"/>
                <a:cs typeface="Times New Roman" panose="02020603050405020304" pitchFamily="18" charset="0"/>
              </a:rPr>
              <a:t> t--;</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    }</a:t>
            </a:r>
            <a:endParaRPr lang="en-US" altLang="zh-CN" sz="2800" dirty="0">
              <a:latin typeface="Times New Roman" panose="02020603050405020304" pitchFamily="18" charset="0"/>
              <a:ea typeface="楷体_GB2312" pitchFamily="49" charset="-122"/>
              <a:cs typeface="Times New Roman" panose="02020603050405020304" pitchFamily="18" charset="0"/>
            </a:endParaRPr>
          </a:p>
          <a:p>
            <a:r>
              <a:rPr lang="en-US" altLang="zh-CN" sz="2800" dirty="0">
                <a:latin typeface="Times New Roman" panose="02020603050405020304" pitchFamily="18" charset="0"/>
                <a:ea typeface="楷体_GB2312" pitchFamily="49" charset="-122"/>
                <a:cs typeface="Times New Roman" panose="02020603050405020304" pitchFamily="18" charset="0"/>
              </a:rPr>
              <a:t>}</a:t>
            </a:r>
            <a:endParaRPr lang="zh-CN" altLang="en-US" sz="2800" dirty="0">
              <a:latin typeface="Times New Roman" panose="02020603050405020304" pitchFamily="18" charset="0"/>
              <a:ea typeface="楷体_GB2312" pitchFamily="49" charset="-122"/>
              <a:cs typeface="Times New Roman" panose="02020603050405020304" pitchFamily="18" charset="0"/>
            </a:endParaRPr>
          </a:p>
        </p:txBody>
      </p:sp>
      <p:sp>
        <p:nvSpPr>
          <p:cNvPr id="5" name="矩形 4"/>
          <p:cNvSpPr/>
          <p:nvPr/>
        </p:nvSpPr>
        <p:spPr>
          <a:xfrm>
            <a:off x="5803996" y="869789"/>
            <a:ext cx="6063108" cy="3416320"/>
          </a:xfrm>
          <a:prstGeom prst="rect">
            <a:avLst/>
          </a:prstGeom>
        </p:spPr>
        <p:txBody>
          <a:bodyPr wrap="square">
            <a:spAutoFit/>
          </a:bodyPr>
          <a:lstStyle/>
          <a:p>
            <a:pPr algn="just">
              <a:lnSpc>
                <a:spcPct val="150000"/>
              </a:lnSpc>
            </a:pPr>
            <a:r>
              <a:rPr lang="en-US" altLang="zh-CN" sz="2400" b="1" dirty="0">
                <a:latin typeface="Times New Roman" panose="02020603050405020304" pitchFamily="18" charset="0"/>
                <a:ea typeface="楷体_GB2312" pitchFamily="49" charset="-122"/>
                <a:cs typeface="Times New Roman" panose="02020603050405020304" pitchFamily="18" charset="0"/>
              </a:rPr>
              <a:t>solution(t</a:t>
            </a:r>
            <a:r>
              <a:rPr lang="en-US" altLang="zh-CN" sz="2400" b="1" dirty="0" smtClean="0">
                <a:latin typeface="Times New Roman" panose="02020603050405020304" pitchFamily="18" charset="0"/>
                <a:ea typeface="楷体_GB2312" pitchFamily="49" charset="-122"/>
                <a:cs typeface="Times New Roman" panose="02020603050405020304" pitchFamily="18" charset="0"/>
              </a:rPr>
              <a:t>))</a:t>
            </a:r>
            <a:r>
              <a:rPr lang="zh-CN" altLang="en-US" sz="2400" b="1" dirty="0" smtClean="0">
                <a:latin typeface="Times New Roman" panose="02020603050405020304" pitchFamily="18" charset="0"/>
                <a:ea typeface="楷体_GB2312" pitchFamily="49" charset="-122"/>
                <a:cs typeface="Times New Roman" panose="02020603050405020304" pitchFamily="18" charset="0"/>
              </a:rPr>
              <a:t>判断当前扩展结点处，是否已经得到问题的可行解；</a:t>
            </a:r>
            <a:endParaRPr lang="en-US" altLang="zh-CN" sz="2400" b="1" dirty="0" smtClean="0">
              <a:latin typeface="Times New Roman" panose="02020603050405020304" pitchFamily="18" charset="0"/>
              <a:ea typeface="楷体_GB2312" pitchFamily="49" charset="-122"/>
              <a:cs typeface="Times New Roman" panose="02020603050405020304" pitchFamily="18" charset="0"/>
            </a:endParaRPr>
          </a:p>
          <a:p>
            <a:pPr algn="just">
              <a:lnSpc>
                <a:spcPct val="150000"/>
              </a:lnSpc>
            </a:pPr>
            <a:r>
              <a:rPr lang="en-US" altLang="zh-CN" sz="2400" b="1" dirty="0">
                <a:latin typeface="Times New Roman" panose="02020603050405020304" pitchFamily="18" charset="0"/>
                <a:ea typeface="楷体_GB2312" pitchFamily="49" charset="-122"/>
                <a:cs typeface="Times New Roman" panose="02020603050405020304" pitchFamily="18" charset="0"/>
              </a:rPr>
              <a:t>constraint(t</a:t>
            </a:r>
            <a:r>
              <a:rPr lang="en-US" altLang="zh-CN" sz="2400" b="1" dirty="0" smtClean="0">
                <a:latin typeface="Times New Roman" panose="02020603050405020304" pitchFamily="18" charset="0"/>
                <a:ea typeface="楷体_GB2312" pitchFamily="49" charset="-122"/>
                <a:cs typeface="Times New Roman" panose="02020603050405020304" pitchFamily="18" charset="0"/>
              </a:rPr>
              <a:t>)</a:t>
            </a:r>
            <a:r>
              <a:rPr lang="zh-CN" altLang="en-US" sz="2400" b="1" dirty="0" smtClean="0">
                <a:latin typeface="Times New Roman" panose="02020603050405020304" pitchFamily="18" charset="0"/>
                <a:ea typeface="楷体_GB2312" pitchFamily="49" charset="-122"/>
                <a:cs typeface="Times New Roman" panose="02020603050405020304" pitchFamily="18" charset="0"/>
              </a:rPr>
              <a:t>：约束函数，不满足则剪去相应的子树；</a:t>
            </a:r>
            <a:endParaRPr lang="en-US" altLang="zh-CN" sz="2400" b="1" dirty="0" smtClean="0">
              <a:latin typeface="Times New Roman" panose="02020603050405020304" pitchFamily="18" charset="0"/>
              <a:ea typeface="楷体_GB2312" pitchFamily="49" charset="-122"/>
              <a:cs typeface="Times New Roman" panose="02020603050405020304" pitchFamily="18" charset="0"/>
            </a:endParaRPr>
          </a:p>
          <a:p>
            <a:pPr algn="just">
              <a:lnSpc>
                <a:spcPct val="150000"/>
              </a:lnSpc>
            </a:pPr>
            <a:r>
              <a:rPr lang="en-US" altLang="zh-CN" sz="2400" b="1" dirty="0">
                <a:latin typeface="Times New Roman" panose="02020603050405020304" pitchFamily="18" charset="0"/>
                <a:ea typeface="楷体_GB2312" pitchFamily="49" charset="-122"/>
                <a:cs typeface="Times New Roman" panose="02020603050405020304" pitchFamily="18" charset="0"/>
              </a:rPr>
              <a:t>bound(t</a:t>
            </a:r>
            <a:r>
              <a:rPr lang="en-US" altLang="zh-CN" sz="2400" b="1" dirty="0" smtClean="0">
                <a:latin typeface="Times New Roman" panose="02020603050405020304" pitchFamily="18" charset="0"/>
                <a:ea typeface="楷体_GB2312" pitchFamily="49" charset="-122"/>
                <a:cs typeface="Times New Roman" panose="02020603050405020304" pitchFamily="18" charset="0"/>
              </a:rPr>
              <a:t>)</a:t>
            </a:r>
            <a:r>
              <a:rPr lang="zh-CN" altLang="en-US" sz="2400" b="1" dirty="0" smtClean="0">
                <a:latin typeface="Times New Roman" panose="02020603050405020304" pitchFamily="18" charset="0"/>
                <a:ea typeface="楷体_GB2312" pitchFamily="49" charset="-122"/>
                <a:cs typeface="Times New Roman" panose="02020603050405020304" pitchFamily="18" charset="0"/>
              </a:rPr>
              <a:t>：限界函数，当前扩展结点处的值是否越界，如果越界，则剪去相应的子树。</a:t>
            </a:r>
            <a:endParaRPr lang="en-US" altLang="zh-CN" sz="2400" b="1" dirty="0" smtClean="0">
              <a:latin typeface="Times New Roman" panose="02020603050405020304" pitchFamily="18" charset="0"/>
              <a:ea typeface="楷体_GB2312" pitchFamily="49"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0" y="648852"/>
            <a:ext cx="5847590" cy="5822847"/>
          </a:xfrm>
          <a:prstGeom prst="rect">
            <a:avLst/>
          </a:prstGeom>
        </p:spPr>
      </p:pic>
      <p:pic>
        <p:nvPicPr>
          <p:cNvPr id="7" name="图片 6"/>
          <p:cNvPicPr>
            <a:picLocks noChangeAspect="1"/>
          </p:cNvPicPr>
          <p:nvPr/>
        </p:nvPicPr>
        <p:blipFill>
          <a:blip r:embed="rId2"/>
          <a:stretch>
            <a:fillRect/>
          </a:stretch>
        </p:blipFill>
        <p:spPr>
          <a:xfrm>
            <a:off x="6141293" y="648852"/>
            <a:ext cx="6050707" cy="507144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5" name="矩形 4"/>
          <p:cNvSpPr/>
          <p:nvPr/>
        </p:nvSpPr>
        <p:spPr>
          <a:xfrm>
            <a:off x="6204155" y="3097161"/>
            <a:ext cx="5525729" cy="168131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3200" dirty="0" smtClean="0"/>
              <a:t>3-6</a:t>
            </a:r>
            <a:r>
              <a:rPr lang="zh-CN" altLang="en-US" sz="3200" dirty="0" smtClean="0"/>
              <a:t>行对第</a:t>
            </a:r>
            <a:r>
              <a:rPr lang="en-US" altLang="zh-CN" sz="3200" dirty="0" err="1" smtClean="0"/>
              <a:t>i</a:t>
            </a:r>
            <a:r>
              <a:rPr lang="zh-CN" altLang="en-US" sz="3200" dirty="0" smtClean="0"/>
              <a:t>个物品进行处理</a:t>
            </a:r>
            <a:endParaRPr lang="en-US" altLang="zh-CN" sz="3200" dirty="0" smtClean="0"/>
          </a:p>
          <a:p>
            <a:pPr algn="ctr"/>
            <a:r>
              <a:rPr lang="zh-CN" altLang="en-US" sz="3200" dirty="0" smtClean="0"/>
              <a:t>     装：</a:t>
            </a:r>
            <a:r>
              <a:rPr lang="en-US" altLang="zh-CN" sz="3200" dirty="0" smtClean="0"/>
              <a:t>x(</a:t>
            </a:r>
            <a:r>
              <a:rPr lang="en-US" altLang="zh-CN" sz="3200" dirty="0" err="1" smtClean="0"/>
              <a:t>i</a:t>
            </a:r>
            <a:r>
              <a:rPr lang="en-US" altLang="zh-CN" sz="3200" dirty="0" smtClean="0"/>
              <a:t>) = 1</a:t>
            </a:r>
            <a:endParaRPr lang="en-US" altLang="zh-CN" sz="3200" dirty="0" smtClean="0"/>
          </a:p>
          <a:p>
            <a:pPr algn="ctr"/>
            <a:r>
              <a:rPr lang="zh-CN" altLang="en-US" sz="3200" dirty="0"/>
              <a:t>不</a:t>
            </a:r>
            <a:r>
              <a:rPr lang="zh-CN" altLang="en-US" sz="3200" dirty="0" smtClean="0"/>
              <a:t>装</a:t>
            </a:r>
            <a:r>
              <a:rPr lang="zh-CN" altLang="en-US" sz="3200" dirty="0"/>
              <a:t>：</a:t>
            </a:r>
            <a:r>
              <a:rPr lang="en-US" altLang="zh-CN" sz="3200" dirty="0" smtClean="0"/>
              <a:t>x(</a:t>
            </a:r>
            <a:r>
              <a:rPr lang="en-US" altLang="zh-CN" sz="3200" dirty="0" err="1" smtClean="0"/>
              <a:t>i</a:t>
            </a:r>
            <a:r>
              <a:rPr lang="en-US" altLang="zh-CN" sz="3200" dirty="0" smtClean="0"/>
              <a:t>) =0</a:t>
            </a:r>
            <a:endParaRPr lang="zh-CN" altLang="en-US" sz="3200" dirty="0"/>
          </a:p>
        </p:txBody>
      </p:sp>
      <p:sp>
        <p:nvSpPr>
          <p:cNvPr id="6" name="文本框 5"/>
          <p:cNvSpPr txBox="1"/>
          <p:nvPr/>
        </p:nvSpPr>
        <p:spPr>
          <a:xfrm>
            <a:off x="7865805" y="1217934"/>
            <a:ext cx="2037737" cy="1200329"/>
          </a:xfrm>
          <a:prstGeom prst="rect">
            <a:avLst/>
          </a:prstGeom>
          <a:noFill/>
        </p:spPr>
        <p:txBody>
          <a:bodyPr wrap="none" rtlCol="0">
            <a:spAutoFit/>
          </a:bodyPr>
          <a:lstStyle/>
          <a:p>
            <a:r>
              <a:rPr lang="zh-CN" altLang="en-US" sz="7200" b="1" dirty="0" smtClean="0">
                <a:solidFill>
                  <a:srgbClr val="FF0000"/>
                </a:solidFill>
              </a:rPr>
              <a:t>掌握</a:t>
            </a:r>
            <a:endParaRPr lang="zh-CN" altLang="en-US" sz="7200" b="1" dirty="0">
              <a:solidFill>
                <a:srgbClr val="FF0000"/>
              </a:solidFill>
            </a:endParaRPr>
          </a:p>
        </p:txBody>
      </p:sp>
      <p:pic>
        <p:nvPicPr>
          <p:cNvPr id="3" name="图片 3"/>
          <p:cNvPicPr>
            <a:picLocks noChangeAspect="1"/>
          </p:cNvPicPr>
          <p:nvPr/>
        </p:nvPicPr>
        <p:blipFill>
          <a:blip r:embed="rId1"/>
          <a:srcRect b="7234"/>
          <a:stretch>
            <a:fillRect/>
          </a:stretch>
        </p:blipFill>
        <p:spPr>
          <a:xfrm>
            <a:off x="69215" y="845185"/>
            <a:ext cx="6547485" cy="51301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n</a:t>
            </a:r>
            <a:r>
              <a:rPr lang="zh-CN" altLang="en-US" dirty="0" smtClean="0"/>
              <a:t>后问题</a:t>
            </a:r>
            <a:endParaRPr lang="zh-CN" altLang="en-US" dirty="0"/>
          </a:p>
        </p:txBody>
      </p:sp>
      <p:pic>
        <p:nvPicPr>
          <p:cNvPr id="4" name="图片 3"/>
          <p:cNvPicPr>
            <a:picLocks noChangeAspect="1"/>
          </p:cNvPicPr>
          <p:nvPr/>
        </p:nvPicPr>
        <p:blipFill>
          <a:blip r:embed="rId1"/>
          <a:stretch>
            <a:fillRect/>
          </a:stretch>
        </p:blipFill>
        <p:spPr>
          <a:xfrm>
            <a:off x="134117" y="1059427"/>
            <a:ext cx="5760000" cy="4465541"/>
          </a:xfrm>
          <a:prstGeom prst="rect">
            <a:avLst/>
          </a:prstGeom>
        </p:spPr>
      </p:pic>
      <p:pic>
        <p:nvPicPr>
          <p:cNvPr id="5" name="图片 4"/>
          <p:cNvPicPr>
            <a:picLocks noChangeAspect="1"/>
          </p:cNvPicPr>
          <p:nvPr/>
        </p:nvPicPr>
        <p:blipFill>
          <a:blip r:embed="rId2"/>
          <a:stretch>
            <a:fillRect/>
          </a:stretch>
        </p:blipFill>
        <p:spPr>
          <a:xfrm>
            <a:off x="6232269" y="1059427"/>
            <a:ext cx="5400000" cy="5229161"/>
          </a:xfrm>
          <a:prstGeom prst="rect">
            <a:avLst/>
          </a:prstGeom>
        </p:spPr>
      </p:pic>
      <p:sp>
        <p:nvSpPr>
          <p:cNvPr id="6" name="文本框 5"/>
          <p:cNvSpPr txBox="1"/>
          <p:nvPr/>
        </p:nvSpPr>
        <p:spPr>
          <a:xfrm>
            <a:off x="375413" y="5660638"/>
            <a:ext cx="5056192" cy="769441"/>
          </a:xfrm>
          <a:prstGeom prst="rect">
            <a:avLst/>
          </a:prstGeom>
          <a:noFill/>
        </p:spPr>
        <p:txBody>
          <a:bodyPr wrap="none" rtlCol="0">
            <a:spAutoFit/>
          </a:bodyPr>
          <a:lstStyle/>
          <a:p>
            <a:r>
              <a:rPr lang="zh-CN" altLang="en-US" sz="4400" b="1" dirty="0" smtClean="0">
                <a:solidFill>
                  <a:srgbClr val="FF0000"/>
                </a:solidFill>
              </a:rPr>
              <a:t>搜索空间是：</a:t>
            </a:r>
            <a:r>
              <a:rPr lang="en-US" altLang="zh-CN" sz="4400" b="1" dirty="0" smtClean="0">
                <a:solidFill>
                  <a:srgbClr val="FF0000"/>
                </a:solidFill>
              </a:rPr>
              <a:t>n</a:t>
            </a:r>
            <a:r>
              <a:rPr lang="zh-CN" altLang="en-US" sz="4400" b="1" dirty="0" smtClean="0">
                <a:solidFill>
                  <a:srgbClr val="FF0000"/>
                </a:solidFill>
              </a:rPr>
              <a:t>叉树</a:t>
            </a:r>
            <a:endParaRPr lang="zh-CN" altLang="en-US" sz="4400" b="1"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rotWithShape="1">
          <a:blip r:embed="rId1"/>
          <a:srcRect r="1535"/>
          <a:stretch>
            <a:fillRect/>
          </a:stretch>
        </p:blipFill>
        <p:spPr>
          <a:xfrm>
            <a:off x="18815" y="1085772"/>
            <a:ext cx="5117310" cy="3991235"/>
          </a:xfrm>
          <a:prstGeom prst="rect">
            <a:avLst/>
          </a:prstGeom>
        </p:spPr>
      </p:pic>
      <p:pic>
        <p:nvPicPr>
          <p:cNvPr id="5" name="图片 4"/>
          <p:cNvPicPr>
            <a:picLocks noChangeAspect="1"/>
          </p:cNvPicPr>
          <p:nvPr/>
        </p:nvPicPr>
        <p:blipFill>
          <a:blip r:embed="rId2"/>
          <a:stretch>
            <a:fillRect/>
          </a:stretch>
        </p:blipFill>
        <p:spPr>
          <a:xfrm>
            <a:off x="5822774" y="977618"/>
            <a:ext cx="6143083" cy="4666098"/>
          </a:xfrm>
          <a:prstGeom prst="rect">
            <a:avLst/>
          </a:prstGeom>
        </p:spPr>
      </p:pic>
      <p:cxnSp>
        <p:nvCxnSpPr>
          <p:cNvPr id="7" name="直接箭头连接符 6"/>
          <p:cNvCxnSpPr/>
          <p:nvPr/>
        </p:nvCxnSpPr>
        <p:spPr>
          <a:xfrm flipV="1">
            <a:off x="9409470" y="2399071"/>
            <a:ext cx="540774" cy="265471"/>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flipV="1">
            <a:off x="9507792" y="3310667"/>
            <a:ext cx="540774" cy="265471"/>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9" name="直接箭头连接符 8"/>
          <p:cNvCxnSpPr/>
          <p:nvPr/>
        </p:nvCxnSpPr>
        <p:spPr>
          <a:xfrm>
            <a:off x="10655707" y="2462981"/>
            <a:ext cx="604687" cy="40312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2" name="直接箭头连接符 11"/>
          <p:cNvCxnSpPr/>
          <p:nvPr/>
        </p:nvCxnSpPr>
        <p:spPr>
          <a:xfrm>
            <a:off x="10655706" y="3304685"/>
            <a:ext cx="604687" cy="403122"/>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p:cNvCxnSpPr/>
          <p:nvPr/>
        </p:nvCxnSpPr>
        <p:spPr>
          <a:xfrm flipH="1" flipV="1">
            <a:off x="10624136" y="4146389"/>
            <a:ext cx="333913" cy="80552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8" name="文本框 17"/>
          <p:cNvSpPr txBox="1"/>
          <p:nvPr/>
        </p:nvSpPr>
        <p:spPr>
          <a:xfrm>
            <a:off x="10185554" y="5496232"/>
            <a:ext cx="877163" cy="369332"/>
          </a:xfrm>
          <a:prstGeom prst="rect">
            <a:avLst/>
          </a:prstGeom>
          <a:noFill/>
        </p:spPr>
        <p:txBody>
          <a:bodyPr wrap="none" rtlCol="0">
            <a:spAutoFit/>
          </a:bodyPr>
          <a:lstStyle/>
          <a:p>
            <a:r>
              <a:rPr lang="zh-CN" altLang="en-US" b="1" dirty="0">
                <a:solidFill>
                  <a:srgbClr val="FF0000"/>
                </a:solidFill>
              </a:rPr>
              <a:t>可行解</a:t>
            </a:r>
            <a:endParaRPr lang="zh-CN" altLang="en-US" b="1" dirty="0">
              <a:solidFill>
                <a:srgbClr val="FF0000"/>
              </a:solidFill>
            </a:endParaRPr>
          </a:p>
        </p:txBody>
      </p:sp>
      <p:sp>
        <p:nvSpPr>
          <p:cNvPr id="19" name="文本框 18"/>
          <p:cNvSpPr txBox="1"/>
          <p:nvPr/>
        </p:nvSpPr>
        <p:spPr>
          <a:xfrm>
            <a:off x="11094467" y="5643716"/>
            <a:ext cx="881973" cy="369332"/>
          </a:xfrm>
          <a:prstGeom prst="rect">
            <a:avLst/>
          </a:prstGeom>
          <a:noFill/>
        </p:spPr>
        <p:txBody>
          <a:bodyPr wrap="none" rtlCol="0">
            <a:spAutoFit/>
          </a:bodyPr>
          <a:lstStyle/>
          <a:p>
            <a:r>
              <a:rPr lang="zh-CN" altLang="en-US" b="1" dirty="0" smtClean="0">
                <a:solidFill>
                  <a:srgbClr val="FF0000"/>
                </a:solidFill>
              </a:rPr>
              <a:t>解更好</a:t>
            </a:r>
            <a:endParaRPr lang="zh-CN" altLang="en-US" b="1" dirty="0">
              <a:solidFill>
                <a:srgbClr val="FF0000"/>
              </a:solidFill>
            </a:endParaRPr>
          </a:p>
        </p:txBody>
      </p:sp>
      <p:sp>
        <p:nvSpPr>
          <p:cNvPr id="20" name="文本框 19"/>
          <p:cNvSpPr txBox="1"/>
          <p:nvPr/>
        </p:nvSpPr>
        <p:spPr>
          <a:xfrm>
            <a:off x="6880173" y="5909187"/>
            <a:ext cx="3070071" cy="523220"/>
          </a:xfrm>
          <a:prstGeom prst="rect">
            <a:avLst/>
          </a:prstGeom>
          <a:noFill/>
        </p:spPr>
        <p:txBody>
          <a:bodyPr wrap="none" rtlCol="0">
            <a:spAutoFit/>
          </a:bodyPr>
          <a:lstStyle/>
          <a:p>
            <a:r>
              <a:rPr lang="zh-CN" altLang="en-US" sz="2800" b="1" dirty="0" smtClean="0">
                <a:solidFill>
                  <a:srgbClr val="FF0000"/>
                </a:solidFill>
              </a:rPr>
              <a:t>依次将树搜索完成</a:t>
            </a:r>
            <a:endParaRPr lang="zh-CN" altLang="en-US" sz="2800"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回溯</a:t>
            </a:r>
            <a:r>
              <a:rPr lang="zh-CN" altLang="en-US" dirty="0" smtClean="0"/>
              <a:t>法的基本思想</a:t>
            </a:r>
            <a:endParaRPr lang="zh-CN" altLang="en-US" dirty="0"/>
          </a:p>
        </p:txBody>
      </p:sp>
      <p:sp>
        <p:nvSpPr>
          <p:cNvPr id="3" name="内容占位符 2"/>
          <p:cNvSpPr>
            <a:spLocks noGrp="1"/>
          </p:cNvSpPr>
          <p:nvPr>
            <p:ph idx="1"/>
          </p:nvPr>
        </p:nvSpPr>
        <p:spPr/>
        <p:txBody>
          <a:bodyPr/>
          <a:lstStyle/>
          <a:p>
            <a:pPr marL="0" indent="0">
              <a:lnSpc>
                <a:spcPct val="150000"/>
              </a:lnSpc>
              <a:buNone/>
            </a:pPr>
            <a:r>
              <a:rPr lang="en-US" altLang="zh-CN" sz="3200" dirty="0"/>
              <a:t>(1)</a:t>
            </a:r>
            <a:r>
              <a:rPr lang="zh-CN" altLang="en-US" sz="3200" dirty="0"/>
              <a:t>针对所给问题，定义问题的解空间；</a:t>
            </a:r>
            <a:endParaRPr lang="zh-CN" altLang="en-US" sz="3200" dirty="0"/>
          </a:p>
          <a:p>
            <a:pPr marL="0" indent="0">
              <a:lnSpc>
                <a:spcPct val="150000"/>
              </a:lnSpc>
              <a:buNone/>
            </a:pPr>
            <a:r>
              <a:rPr lang="en-US" altLang="zh-CN" sz="3200" dirty="0"/>
              <a:t>(2)</a:t>
            </a:r>
            <a:r>
              <a:rPr lang="zh-CN" altLang="en-US" sz="3200" dirty="0"/>
              <a:t>确定易于搜索的解空间结构；</a:t>
            </a:r>
            <a:endParaRPr lang="zh-CN" altLang="en-US" sz="3200" dirty="0"/>
          </a:p>
          <a:p>
            <a:pPr marL="0" indent="0">
              <a:lnSpc>
                <a:spcPct val="150000"/>
              </a:lnSpc>
              <a:buNone/>
            </a:pPr>
            <a:r>
              <a:rPr lang="en-US" altLang="zh-CN" sz="3200" dirty="0"/>
              <a:t>(3)</a:t>
            </a:r>
            <a:r>
              <a:rPr lang="zh-CN" altLang="en-US" sz="3200" dirty="0"/>
              <a:t>以深度优先方式搜索解空间，并在搜索过程中用剪枝函数避免无效搜索</a:t>
            </a:r>
            <a:r>
              <a:rPr lang="zh-CN" altLang="en-US" sz="3200" dirty="0" smtClean="0"/>
              <a:t>。</a:t>
            </a:r>
            <a:endParaRPr lang="en-US" altLang="zh-CN" sz="3200" dirty="0" smtClean="0"/>
          </a:p>
          <a:p>
            <a:pPr>
              <a:lnSpc>
                <a:spcPct val="150000"/>
              </a:lnSpc>
              <a:buFont typeface="Wingdings" panose="05000000000000000000" pitchFamily="2" charset="2"/>
              <a:buChar char="Ø"/>
            </a:pPr>
            <a:r>
              <a:rPr lang="zh-CN" altLang="en-US" sz="3200" dirty="0" smtClean="0"/>
              <a:t>常用</a:t>
            </a:r>
            <a:r>
              <a:rPr lang="zh-CN" altLang="en-US" sz="3200" dirty="0"/>
              <a:t>剪枝函数：</a:t>
            </a:r>
            <a:endParaRPr lang="zh-CN" altLang="en-US" sz="3200" dirty="0"/>
          </a:p>
          <a:p>
            <a:pPr>
              <a:lnSpc>
                <a:spcPct val="150000"/>
              </a:lnSpc>
              <a:buFont typeface="Wingdings" panose="05000000000000000000" pitchFamily="2" charset="2"/>
              <a:buChar char="Ø"/>
            </a:pPr>
            <a:r>
              <a:rPr lang="zh-CN" altLang="en-US" sz="3200" dirty="0"/>
              <a:t>用约束函数在扩展结点处剪去不满足约束的子树；</a:t>
            </a:r>
            <a:endParaRPr lang="zh-CN" altLang="en-US" sz="3200" dirty="0"/>
          </a:p>
          <a:p>
            <a:pPr>
              <a:lnSpc>
                <a:spcPct val="150000"/>
              </a:lnSpc>
              <a:buFont typeface="Wingdings" panose="05000000000000000000" pitchFamily="2" charset="2"/>
              <a:buChar char="Ø"/>
            </a:pPr>
            <a:r>
              <a:rPr lang="zh-CN" altLang="en-US" sz="3200" dirty="0"/>
              <a:t>用限界函数剪去得不到最优解的子树</a:t>
            </a:r>
            <a:r>
              <a:rPr lang="zh-CN" altLang="en-US" sz="3200" dirty="0" smtClean="0"/>
              <a:t>。</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a:lnSpc>
                <a:spcPct val="150000"/>
              </a:lnSpc>
              <a:buFont typeface="Wingdings" panose="05000000000000000000" pitchFamily="2" charset="2"/>
              <a:buChar char="Ø"/>
            </a:pPr>
            <a:r>
              <a:rPr lang="zh-CN" altLang="en-US" dirty="0" smtClean="0">
                <a:latin typeface="Times New Roman" panose="02020603050405020304" pitchFamily="18" charset="0"/>
                <a:cs typeface="Times New Roman" panose="02020603050405020304" pitchFamily="18" charset="0"/>
              </a:rPr>
              <a:t>回溯</a:t>
            </a:r>
            <a:r>
              <a:rPr lang="zh-CN" altLang="en-US" dirty="0">
                <a:latin typeface="Times New Roman" panose="02020603050405020304" pitchFamily="18" charset="0"/>
                <a:cs typeface="Times New Roman" panose="02020603050405020304" pitchFamily="18" charset="0"/>
              </a:rPr>
              <a:t>算法的实现：</a:t>
            </a:r>
            <a:endParaRPr lang="zh-CN" altLang="en-US" dirty="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zh-CN" altLang="en-US" dirty="0">
                <a:latin typeface="Times New Roman" panose="02020603050405020304" pitchFamily="18" charset="0"/>
                <a:cs typeface="Times New Roman" panose="02020603050405020304" pitchFamily="18" charset="0"/>
              </a:rPr>
              <a:t>递归实现、迭代</a:t>
            </a:r>
            <a:r>
              <a:rPr lang="zh-CN" altLang="en-US" dirty="0" smtClean="0">
                <a:latin typeface="Times New Roman" panose="02020603050405020304" pitchFamily="18" charset="0"/>
                <a:cs typeface="Times New Roman" panose="02020603050405020304" pitchFamily="18" charset="0"/>
              </a:rPr>
              <a:t>实现</a:t>
            </a:r>
            <a:endParaRPr lang="en-US" altLang="zh-CN" dirty="0" smtClean="0">
              <a:latin typeface="Times New Roman" panose="02020603050405020304" pitchFamily="18" charset="0"/>
              <a:cs typeface="Times New Roman" panose="02020603050405020304" pitchFamily="18" charset="0"/>
            </a:endParaRPr>
          </a:p>
          <a:p>
            <a:pPr>
              <a:lnSpc>
                <a:spcPct val="150000"/>
              </a:lnSpc>
              <a:buFont typeface="Wingdings" panose="05000000000000000000" pitchFamily="2" charset="2"/>
              <a:buChar char="Ø"/>
            </a:pPr>
            <a:r>
              <a:rPr lang="zh-CN" altLang="en-US" dirty="0" smtClean="0">
                <a:latin typeface="Times New Roman" panose="02020603050405020304" pitchFamily="18" charset="0"/>
                <a:cs typeface="Times New Roman" panose="02020603050405020304" pitchFamily="18" charset="0"/>
              </a:rPr>
              <a:t>装载</a:t>
            </a:r>
            <a:r>
              <a:rPr lang="zh-CN" altLang="en-US" dirty="0">
                <a:latin typeface="Times New Roman" panose="02020603050405020304" pitchFamily="18" charset="0"/>
                <a:cs typeface="Times New Roman" panose="02020603050405020304" pitchFamily="18" charset="0"/>
              </a:rPr>
              <a:t>问题</a:t>
            </a:r>
            <a:endParaRPr lang="zh-CN" altLang="en-US" dirty="0">
              <a:latin typeface="Times New Roman" panose="02020603050405020304" pitchFamily="18" charset="0"/>
              <a:cs typeface="Times New Roman" panose="02020603050405020304" pitchFamily="18" charset="0"/>
            </a:endParaRPr>
          </a:p>
          <a:p>
            <a:pPr marL="0" indent="0">
              <a:lnSpc>
                <a:spcPct val="150000"/>
              </a:lnSpc>
              <a:buNone/>
            </a:pP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问题描述</a:t>
            </a:r>
            <a:endParaRPr lang="zh-CN" altLang="en-US" dirty="0">
              <a:latin typeface="Times New Roman" panose="02020603050405020304" pitchFamily="18" charset="0"/>
              <a:cs typeface="Times New Roman" panose="02020603050405020304" pitchFamily="18" charset="0"/>
            </a:endParaRPr>
          </a:p>
          <a:p>
            <a:pPr marL="0" indent="0">
              <a:lnSpc>
                <a:spcPct val="150000"/>
              </a:lnSpc>
              <a:buNone/>
            </a:pP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算法</a:t>
            </a:r>
            <a:r>
              <a:rPr lang="zh-CN" altLang="en-US" dirty="0">
                <a:latin typeface="Times New Roman" panose="02020603050405020304" pitchFamily="18" charset="0"/>
                <a:cs typeface="Times New Roman" panose="02020603050405020304" pitchFamily="18" charset="0"/>
              </a:rPr>
              <a:t>伪码</a:t>
            </a:r>
            <a:endParaRPr lang="zh-CN" altLang="en-US" dirty="0">
              <a:latin typeface="Times New Roman" panose="02020603050405020304" pitchFamily="18" charset="0"/>
              <a:cs typeface="Times New Roman" panose="02020603050405020304" pitchFamily="18" charset="0"/>
            </a:endParaRPr>
          </a:p>
          <a:p>
            <a:pPr marL="0" indent="0">
              <a:lnSpc>
                <a:spcPct val="150000"/>
              </a:lnSpc>
              <a:buNone/>
            </a:pPr>
            <a:r>
              <a:rPr lang="en-US" altLang="zh-CN" dirty="0" smtClean="0">
                <a:latin typeface="Times New Roman" panose="02020603050405020304" pitchFamily="18" charset="0"/>
                <a:cs typeface="Times New Roman" panose="02020603050405020304" pitchFamily="18" charset="0"/>
              </a:rPr>
              <a:t>	</a:t>
            </a:r>
            <a:r>
              <a:rPr lang="zh-CN" altLang="en-US" dirty="0" smtClean="0">
                <a:latin typeface="Times New Roman" panose="02020603050405020304" pitchFamily="18" charset="0"/>
                <a:cs typeface="Times New Roman" panose="02020603050405020304" pitchFamily="18" charset="0"/>
              </a:rPr>
              <a:t>最坏</a:t>
            </a:r>
            <a:r>
              <a:rPr lang="zh-CN" altLang="en-US" dirty="0">
                <a:latin typeface="Times New Roman" panose="02020603050405020304" pitchFamily="18" charset="0"/>
                <a:cs typeface="Times New Roman" panose="02020603050405020304" pitchFamily="18" charset="0"/>
              </a:rPr>
              <a:t>情况下时间复杂度</a:t>
            </a:r>
            <a:r>
              <a:rPr lang="en-US" altLang="zh-CN" b="1" i="1" dirty="0">
                <a:latin typeface="Times New Roman" panose="02020603050405020304" pitchFamily="18" charset="0"/>
                <a:cs typeface="Times New Roman" panose="02020603050405020304" pitchFamily="18" charset="0"/>
              </a:rPr>
              <a:t>O</a:t>
            </a:r>
            <a:r>
              <a:rPr lang="en-US" altLang="zh-CN" b="1" dirty="0">
                <a:latin typeface="Times New Roman" panose="02020603050405020304" pitchFamily="18" charset="0"/>
                <a:cs typeface="Times New Roman" panose="02020603050405020304" pitchFamily="18" charset="0"/>
              </a:rPr>
              <a:t>(2</a:t>
            </a:r>
            <a:r>
              <a:rPr lang="en-US" altLang="zh-CN" b="1" i="1" baseline="30000" dirty="0">
                <a:latin typeface="Times New Roman" panose="02020603050405020304" pitchFamily="18" charset="0"/>
                <a:cs typeface="Times New Roman" panose="02020603050405020304" pitchFamily="18" charset="0"/>
              </a:rPr>
              <a:t>n</a:t>
            </a:r>
            <a:r>
              <a:rPr lang="en-US" altLang="zh-CN" b="1"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0-1</a:t>
            </a:r>
            <a:r>
              <a:rPr lang="zh-CN" altLang="en-US" dirty="0"/>
              <a:t>背包问题</a:t>
            </a:r>
            <a:endParaRPr lang="zh-CN" altLang="en-US" dirty="0"/>
          </a:p>
        </p:txBody>
      </p:sp>
      <p:sp>
        <p:nvSpPr>
          <p:cNvPr id="3" name="内容占位符 2"/>
          <p:cNvSpPr>
            <a:spLocks noGrp="1"/>
          </p:cNvSpPr>
          <p:nvPr>
            <p:ph idx="1"/>
          </p:nvPr>
        </p:nvSpPr>
        <p:spPr/>
        <p:txBody>
          <a:bodyPr/>
          <a:lstStyle/>
          <a:p>
            <a:pPr marL="0" indent="0">
              <a:lnSpc>
                <a:spcPct val="150000"/>
              </a:lnSpc>
              <a:spcBef>
                <a:spcPts val="0"/>
              </a:spcBef>
              <a:buNone/>
            </a:pPr>
            <a:r>
              <a:rPr lang="zh-CN" altLang="en-US" sz="3200" dirty="0" smtClean="0">
                <a:latin typeface="Times New Roman" panose="02020603050405020304" pitchFamily="18" charset="0"/>
                <a:cs typeface="Times New Roman" panose="02020603050405020304" pitchFamily="18" charset="0"/>
              </a:rPr>
              <a:t>问题：有</a:t>
            </a:r>
            <a:r>
              <a:rPr lang="en-US" altLang="zh-CN" sz="3200" b="1" i="1" dirty="0" smtClean="0">
                <a:latin typeface="Times New Roman" panose="02020603050405020304" pitchFamily="18" charset="0"/>
                <a:cs typeface="Times New Roman" panose="02020603050405020304" pitchFamily="18" charset="0"/>
              </a:rPr>
              <a:t>n</a:t>
            </a:r>
            <a:r>
              <a:rPr lang="zh-CN" altLang="en-US" sz="3200" dirty="0" smtClean="0">
                <a:latin typeface="Times New Roman" panose="02020603050405020304" pitchFamily="18" charset="0"/>
                <a:cs typeface="Times New Roman" panose="02020603050405020304" pitchFamily="18" charset="0"/>
              </a:rPr>
              <a:t>种物品，每种物品只有</a:t>
            </a:r>
            <a:r>
              <a:rPr lang="en-US" altLang="zh-CN" sz="3200" b="1" dirty="0" smtClean="0">
                <a:latin typeface="Times New Roman" panose="02020603050405020304" pitchFamily="18" charset="0"/>
                <a:cs typeface="Times New Roman" panose="02020603050405020304" pitchFamily="18" charset="0"/>
              </a:rPr>
              <a:t>1</a:t>
            </a:r>
            <a:r>
              <a:rPr lang="zh-CN" altLang="en-US" sz="3200" dirty="0" smtClean="0">
                <a:latin typeface="Times New Roman" panose="02020603050405020304" pitchFamily="18" charset="0"/>
                <a:cs typeface="Times New Roman" panose="02020603050405020304" pitchFamily="18" charset="0"/>
              </a:rPr>
              <a:t>个</a:t>
            </a:r>
            <a:r>
              <a:rPr lang="en-US" altLang="zh-CN" sz="3200" b="1"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第</a:t>
            </a:r>
            <a:r>
              <a:rPr lang="en-US" altLang="zh-CN" sz="3200" b="1" i="1" dirty="0" err="1" smtClean="0">
                <a:latin typeface="Times New Roman" panose="02020603050405020304" pitchFamily="18" charset="0"/>
                <a:cs typeface="Times New Roman" panose="02020603050405020304" pitchFamily="18" charset="0"/>
              </a:rPr>
              <a:t>i</a:t>
            </a:r>
            <a:r>
              <a:rPr lang="zh-CN" altLang="en-US" sz="3200" dirty="0" smtClean="0">
                <a:latin typeface="Times New Roman" panose="02020603050405020304" pitchFamily="18" charset="0"/>
                <a:cs typeface="Times New Roman" panose="02020603050405020304" pitchFamily="18" charset="0"/>
              </a:rPr>
              <a:t>种物品价值为</a:t>
            </a:r>
            <a:r>
              <a:rPr lang="en-US" altLang="zh-CN" sz="3200" b="1" i="1" dirty="0" smtClean="0">
                <a:latin typeface="Times New Roman" panose="02020603050405020304" pitchFamily="18" charset="0"/>
                <a:cs typeface="Times New Roman" panose="02020603050405020304" pitchFamily="18" charset="0"/>
              </a:rPr>
              <a:t>vi </a:t>
            </a:r>
            <a:r>
              <a:rPr lang="en-US" altLang="zh-CN" sz="3200" b="1"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重量为</a:t>
            </a:r>
            <a:r>
              <a:rPr lang="en-US" altLang="zh-CN" sz="3200" b="1" i="1" dirty="0" err="1" smtClean="0">
                <a:latin typeface="Times New Roman" panose="02020603050405020304" pitchFamily="18" charset="0"/>
                <a:cs typeface="Times New Roman" panose="02020603050405020304" pitchFamily="18" charset="0"/>
              </a:rPr>
              <a:t>wi</a:t>
            </a:r>
            <a:r>
              <a:rPr lang="en-US" altLang="zh-CN" sz="3200" b="1" dirty="0" smtClean="0">
                <a:latin typeface="Times New Roman" panose="02020603050405020304" pitchFamily="18" charset="0"/>
                <a:cs typeface="Times New Roman" panose="02020603050405020304" pitchFamily="18" charset="0"/>
              </a:rPr>
              <a:t>, </a:t>
            </a:r>
            <a:r>
              <a:rPr lang="en-US" altLang="zh-CN" sz="3200" b="1" i="1" dirty="0" err="1" smtClean="0">
                <a:latin typeface="Times New Roman" panose="02020603050405020304" pitchFamily="18" charset="0"/>
                <a:cs typeface="Times New Roman" panose="02020603050405020304" pitchFamily="18" charset="0"/>
              </a:rPr>
              <a:t>i</a:t>
            </a:r>
            <a:r>
              <a:rPr lang="en-US" altLang="zh-CN" sz="3200" b="1" dirty="0" smtClean="0">
                <a:latin typeface="Times New Roman" panose="02020603050405020304" pitchFamily="18" charset="0"/>
                <a:cs typeface="Times New Roman" panose="02020603050405020304" pitchFamily="18" charset="0"/>
              </a:rPr>
              <a:t>=1,2,…, </a:t>
            </a:r>
            <a:r>
              <a:rPr lang="en-US" altLang="zh-CN" sz="3200" b="1" i="1" dirty="0" smtClean="0">
                <a:latin typeface="Times New Roman" panose="02020603050405020304" pitchFamily="18" charset="0"/>
                <a:cs typeface="Times New Roman" panose="02020603050405020304" pitchFamily="18" charset="0"/>
              </a:rPr>
              <a:t>n</a:t>
            </a:r>
            <a:r>
              <a:rPr lang="en-US" altLang="zh-CN" sz="3200" b="1" dirty="0" smtClean="0">
                <a:latin typeface="Times New Roman" panose="02020603050405020304" pitchFamily="18" charset="0"/>
                <a:cs typeface="Times New Roman" panose="02020603050405020304" pitchFamily="18" charset="0"/>
              </a:rPr>
              <a:t>. </a:t>
            </a:r>
            <a:r>
              <a:rPr lang="zh-CN" altLang="en-US" sz="3200" dirty="0" smtClean="0">
                <a:latin typeface="Times New Roman" panose="02020603050405020304" pitchFamily="18" charset="0"/>
                <a:cs typeface="Times New Roman" panose="02020603050405020304" pitchFamily="18" charset="0"/>
              </a:rPr>
              <a:t>问如何选择放入背包的物品，使得总重量不超过</a:t>
            </a:r>
            <a:r>
              <a:rPr lang="en-US" altLang="zh-CN" sz="3200" b="1" i="1" dirty="0" smtClean="0">
                <a:latin typeface="Times New Roman" panose="02020603050405020304" pitchFamily="18" charset="0"/>
                <a:cs typeface="Times New Roman" panose="02020603050405020304" pitchFamily="18" charset="0"/>
              </a:rPr>
              <a:t>B, </a:t>
            </a:r>
            <a:r>
              <a:rPr lang="zh-CN" altLang="en-US" sz="3200" dirty="0" smtClean="0">
                <a:latin typeface="Times New Roman" panose="02020603050405020304" pitchFamily="18" charset="0"/>
                <a:cs typeface="Times New Roman" panose="02020603050405020304" pitchFamily="18" charset="0"/>
              </a:rPr>
              <a:t>而价值达到最大？</a:t>
            </a:r>
            <a:endParaRPr lang="en-US" altLang="zh-CN" sz="32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sz="3200" dirty="0" smtClean="0">
                <a:latin typeface="Times New Roman" panose="02020603050405020304" pitchFamily="18" charset="0"/>
                <a:cs typeface="Times New Roman" panose="02020603050405020304" pitchFamily="18" charset="0"/>
              </a:rPr>
              <a:t>实例：</a:t>
            </a:r>
            <a:endParaRPr lang="zh-CN" altLang="en-US" sz="32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pl-PL" altLang="zh-CN" sz="3200" b="1" i="1" dirty="0" smtClean="0">
                <a:latin typeface="Times New Roman" panose="02020603050405020304" pitchFamily="18" charset="0"/>
                <a:cs typeface="Times New Roman" panose="02020603050405020304" pitchFamily="18" charset="0"/>
              </a:rPr>
              <a:t>V</a:t>
            </a:r>
            <a:r>
              <a:rPr lang="pl-PL" altLang="zh-CN" sz="3200" b="1" dirty="0" smtClean="0">
                <a:latin typeface="Times New Roman" panose="02020603050405020304" pitchFamily="18" charset="0"/>
                <a:cs typeface="Times New Roman" panose="02020603050405020304" pitchFamily="18" charset="0"/>
              </a:rPr>
              <a:t>={12,11,9,8}, </a:t>
            </a:r>
            <a:r>
              <a:rPr lang="pl-PL" altLang="zh-CN" sz="3200" b="1" i="1" dirty="0" smtClean="0">
                <a:latin typeface="Times New Roman" panose="02020603050405020304" pitchFamily="18" charset="0"/>
                <a:cs typeface="Times New Roman" panose="02020603050405020304" pitchFamily="18" charset="0"/>
              </a:rPr>
              <a:t>W</a:t>
            </a:r>
            <a:r>
              <a:rPr lang="pl-PL" altLang="zh-CN" sz="3200" b="1" dirty="0" smtClean="0">
                <a:latin typeface="Times New Roman" panose="02020603050405020304" pitchFamily="18" charset="0"/>
                <a:cs typeface="Times New Roman" panose="02020603050405020304" pitchFamily="18" charset="0"/>
              </a:rPr>
              <a:t>={8,6,4,3}, </a:t>
            </a:r>
            <a:r>
              <a:rPr lang="pl-PL" altLang="zh-CN" sz="3200" b="1" i="1" dirty="0" smtClean="0">
                <a:latin typeface="Times New Roman" panose="02020603050405020304" pitchFamily="18" charset="0"/>
                <a:cs typeface="Times New Roman" panose="02020603050405020304" pitchFamily="18" charset="0"/>
              </a:rPr>
              <a:t>B</a:t>
            </a:r>
            <a:r>
              <a:rPr lang="pl-PL" altLang="zh-CN" sz="3200" b="1" dirty="0" smtClean="0">
                <a:latin typeface="Times New Roman" panose="02020603050405020304" pitchFamily="18" charset="0"/>
                <a:cs typeface="Times New Roman" panose="02020603050405020304" pitchFamily="18" charset="0"/>
              </a:rPr>
              <a:t>=13 </a:t>
            </a:r>
            <a:endParaRPr lang="pl-PL" altLang="zh-CN" sz="32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zh-CN" altLang="en-US" sz="3200" dirty="0" smtClean="0">
                <a:latin typeface="Times New Roman" panose="02020603050405020304" pitchFamily="18" charset="0"/>
                <a:cs typeface="Times New Roman" panose="02020603050405020304" pitchFamily="18" charset="0"/>
              </a:rPr>
              <a:t>最优解：</a:t>
            </a:r>
            <a:endParaRPr lang="zh-CN" altLang="en-US" sz="32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en-US" altLang="zh-CN" sz="3200" b="1" dirty="0" smtClean="0">
                <a:latin typeface="Times New Roman" panose="02020603050405020304" pitchFamily="18" charset="0"/>
                <a:cs typeface="Times New Roman" panose="02020603050405020304" pitchFamily="18" charset="0"/>
              </a:rPr>
              <a:t>&lt;0,1,1,1&gt;</a:t>
            </a:r>
            <a:r>
              <a:rPr lang="zh-CN" altLang="en-US" sz="3200" dirty="0" smtClean="0">
                <a:latin typeface="Times New Roman" panose="02020603050405020304" pitchFamily="18" charset="0"/>
                <a:cs typeface="Times New Roman" panose="02020603050405020304" pitchFamily="18" charset="0"/>
              </a:rPr>
              <a:t>，价值</a:t>
            </a:r>
            <a:r>
              <a:rPr lang="en-US" altLang="zh-CN" sz="3200" b="1" dirty="0" smtClean="0">
                <a:latin typeface="Times New Roman" panose="02020603050405020304" pitchFamily="18" charset="0"/>
                <a:cs typeface="Times New Roman" panose="02020603050405020304" pitchFamily="18" charset="0"/>
              </a:rPr>
              <a:t>: 28</a:t>
            </a:r>
            <a:r>
              <a:rPr lang="zh-CN" altLang="en-US" sz="3200" dirty="0" smtClean="0">
                <a:latin typeface="Times New Roman" panose="02020603050405020304" pitchFamily="18" charset="0"/>
                <a:cs typeface="Times New Roman" panose="02020603050405020304" pitchFamily="18" charset="0"/>
              </a:rPr>
              <a:t>，重量</a:t>
            </a:r>
            <a:r>
              <a:rPr lang="en-US" altLang="zh-CN" sz="3200" b="1" dirty="0" smtClean="0">
                <a:latin typeface="Times New Roman" panose="02020603050405020304" pitchFamily="18" charset="0"/>
                <a:cs typeface="Times New Roman" panose="02020603050405020304" pitchFamily="18" charset="0"/>
              </a:rPr>
              <a:t>: 13</a:t>
            </a:r>
            <a:endParaRPr lang="zh-CN" altLang="en-US" sz="3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背包问题</a:t>
            </a:r>
            <a:endParaRPr lang="zh-CN" altLang="en-US" dirty="0"/>
          </a:p>
        </p:txBody>
      </p:sp>
      <p:sp>
        <p:nvSpPr>
          <p:cNvPr id="3" name="内容占位符 2"/>
          <p:cNvSpPr>
            <a:spLocks noGrp="1"/>
          </p:cNvSpPr>
          <p:nvPr>
            <p:ph idx="1"/>
          </p:nvPr>
        </p:nvSpPr>
        <p:spPr/>
        <p:txBody>
          <a:bodyPr/>
          <a:lstStyle/>
          <a:p>
            <a:pPr marL="0" indent="0" algn="just">
              <a:lnSpc>
                <a:spcPct val="150000"/>
              </a:lnSpc>
              <a:spcBef>
                <a:spcPts val="0"/>
              </a:spcBef>
              <a:buNone/>
            </a:pPr>
            <a:r>
              <a:rPr lang="zh-CN" altLang="en-US" sz="4000" dirty="0">
                <a:latin typeface="Times New Roman" panose="02020603050405020304" pitchFamily="18" charset="0"/>
                <a:cs typeface="Times New Roman" panose="02020603050405020304" pitchFamily="18" charset="0"/>
              </a:rPr>
              <a:t>解：</a:t>
            </a:r>
            <a:r>
              <a:rPr lang="en-US" altLang="zh-CN" sz="4000" b="1" i="1" dirty="0">
                <a:latin typeface="Times New Roman" panose="02020603050405020304" pitchFamily="18" charset="0"/>
                <a:cs typeface="Times New Roman" panose="02020603050405020304" pitchFamily="18" charset="0"/>
              </a:rPr>
              <a:t>n</a:t>
            </a:r>
            <a:r>
              <a:rPr lang="zh-CN" altLang="en-US" sz="4000" dirty="0">
                <a:latin typeface="Times New Roman" panose="02020603050405020304" pitchFamily="18" charset="0"/>
                <a:cs typeface="Times New Roman" panose="02020603050405020304" pitchFamily="18" charset="0"/>
              </a:rPr>
              <a:t>维</a:t>
            </a:r>
            <a:r>
              <a:rPr lang="en-US" altLang="zh-CN" sz="4000" b="1" dirty="0">
                <a:latin typeface="Times New Roman" panose="02020603050405020304" pitchFamily="18" charset="0"/>
                <a:cs typeface="Times New Roman" panose="02020603050405020304" pitchFamily="18" charset="0"/>
              </a:rPr>
              <a:t>0-1</a:t>
            </a:r>
            <a:r>
              <a:rPr lang="zh-CN" altLang="en-US" sz="4000" dirty="0">
                <a:latin typeface="Times New Roman" panose="02020603050405020304" pitchFamily="18" charset="0"/>
                <a:cs typeface="Times New Roman" panose="02020603050405020304" pitchFamily="18" charset="0"/>
              </a:rPr>
              <a:t>向量</a:t>
            </a:r>
            <a:r>
              <a:rPr lang="en-US" altLang="zh-CN" sz="4000" b="1" dirty="0">
                <a:latin typeface="Times New Roman" panose="02020603050405020304" pitchFamily="18" charset="0"/>
                <a:cs typeface="Times New Roman" panose="02020603050405020304" pitchFamily="18" charset="0"/>
              </a:rPr>
              <a:t>&lt;</a:t>
            </a:r>
            <a:r>
              <a:rPr lang="en-US" altLang="zh-CN" sz="4000" b="1" i="1" dirty="0">
                <a:latin typeface="Times New Roman" panose="02020603050405020304" pitchFamily="18" charset="0"/>
                <a:cs typeface="Times New Roman" panose="02020603050405020304" pitchFamily="18" charset="0"/>
              </a:rPr>
              <a:t>x</a:t>
            </a:r>
            <a:r>
              <a:rPr lang="en-US" altLang="zh-CN" sz="4000" b="1" dirty="0">
                <a:latin typeface="Times New Roman" panose="02020603050405020304" pitchFamily="18" charset="0"/>
                <a:cs typeface="Times New Roman" panose="02020603050405020304" pitchFamily="18" charset="0"/>
              </a:rPr>
              <a:t>1,</a:t>
            </a:r>
            <a:r>
              <a:rPr lang="en-US" altLang="zh-CN" sz="4000" b="1" i="1" dirty="0">
                <a:latin typeface="Times New Roman" panose="02020603050405020304" pitchFamily="18" charset="0"/>
                <a:cs typeface="Times New Roman" panose="02020603050405020304" pitchFamily="18" charset="0"/>
              </a:rPr>
              <a:t>x</a:t>
            </a:r>
            <a:r>
              <a:rPr lang="en-US" altLang="zh-CN" sz="4000" b="1" dirty="0">
                <a:latin typeface="Times New Roman" panose="02020603050405020304" pitchFamily="18" charset="0"/>
                <a:cs typeface="Times New Roman" panose="02020603050405020304" pitchFamily="18" charset="0"/>
              </a:rPr>
              <a:t>2,...,</a:t>
            </a:r>
            <a:r>
              <a:rPr lang="en-US" altLang="zh-CN" sz="4000" b="1" i="1" dirty="0" err="1">
                <a:latin typeface="Times New Roman" panose="02020603050405020304" pitchFamily="18" charset="0"/>
                <a:cs typeface="Times New Roman" panose="02020603050405020304" pitchFamily="18" charset="0"/>
              </a:rPr>
              <a:t>xn</a:t>
            </a:r>
            <a:r>
              <a:rPr lang="en-US" altLang="zh-CN" sz="4000" b="1" dirty="0">
                <a:latin typeface="Times New Roman" panose="02020603050405020304" pitchFamily="18" charset="0"/>
                <a:cs typeface="Times New Roman" panose="02020603050405020304" pitchFamily="18" charset="0"/>
              </a:rPr>
              <a:t>&gt;</a:t>
            </a:r>
            <a:r>
              <a:rPr lang="zh-CN" altLang="en-US" sz="4000" dirty="0">
                <a:latin typeface="Times New Roman" panose="02020603050405020304" pitchFamily="18" charset="0"/>
                <a:cs typeface="Times New Roman" panose="02020603050405020304" pitchFamily="18" charset="0"/>
              </a:rPr>
              <a:t>，</a:t>
            </a:r>
            <a:endParaRPr lang="zh-CN" altLang="en-US" sz="40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zh-CN" altLang="en-US" sz="4000" dirty="0">
                <a:latin typeface="Times New Roman" panose="02020603050405020304" pitchFamily="18" charset="0"/>
                <a:cs typeface="Times New Roman" panose="02020603050405020304" pitchFamily="18" charset="0"/>
              </a:rPr>
              <a:t>结点：</a:t>
            </a:r>
            <a:r>
              <a:rPr lang="en-US" altLang="zh-CN" sz="4000" b="1" dirty="0">
                <a:latin typeface="Times New Roman" panose="02020603050405020304" pitchFamily="18" charset="0"/>
                <a:cs typeface="Times New Roman" panose="02020603050405020304" pitchFamily="18" charset="0"/>
              </a:rPr>
              <a:t>&lt;</a:t>
            </a:r>
            <a:r>
              <a:rPr lang="en-US" altLang="zh-CN" sz="4000" b="1" i="1" dirty="0">
                <a:latin typeface="Times New Roman" panose="02020603050405020304" pitchFamily="18" charset="0"/>
                <a:cs typeface="Times New Roman" panose="02020603050405020304" pitchFamily="18" charset="0"/>
              </a:rPr>
              <a:t>x</a:t>
            </a:r>
            <a:r>
              <a:rPr lang="en-US" altLang="zh-CN" sz="4000" b="1" dirty="0">
                <a:latin typeface="Times New Roman" panose="02020603050405020304" pitchFamily="18" charset="0"/>
                <a:cs typeface="Times New Roman" panose="02020603050405020304" pitchFamily="18" charset="0"/>
              </a:rPr>
              <a:t>1,</a:t>
            </a:r>
            <a:r>
              <a:rPr lang="en-US" altLang="zh-CN" sz="4000" b="1" i="1" dirty="0">
                <a:latin typeface="Times New Roman" panose="02020603050405020304" pitchFamily="18" charset="0"/>
                <a:cs typeface="Times New Roman" panose="02020603050405020304" pitchFamily="18" charset="0"/>
              </a:rPr>
              <a:t>x</a:t>
            </a:r>
            <a:r>
              <a:rPr lang="en-US" altLang="zh-CN" sz="4000" b="1" dirty="0">
                <a:latin typeface="Times New Roman" panose="02020603050405020304" pitchFamily="18" charset="0"/>
                <a:cs typeface="Times New Roman" panose="02020603050405020304" pitchFamily="18" charset="0"/>
              </a:rPr>
              <a:t>2,...,</a:t>
            </a:r>
            <a:r>
              <a:rPr lang="en-US" altLang="zh-CN" sz="4000" b="1" i="1" dirty="0" err="1">
                <a:latin typeface="Times New Roman" panose="02020603050405020304" pitchFamily="18" charset="0"/>
                <a:cs typeface="Times New Roman" panose="02020603050405020304" pitchFamily="18" charset="0"/>
              </a:rPr>
              <a:t>xk</a:t>
            </a:r>
            <a:r>
              <a:rPr lang="en-US" altLang="zh-CN" sz="4000" b="1" dirty="0">
                <a:latin typeface="Times New Roman" panose="02020603050405020304" pitchFamily="18" charset="0"/>
                <a:cs typeface="Times New Roman" panose="02020603050405020304" pitchFamily="18" charset="0"/>
              </a:rPr>
              <a:t>&gt;</a:t>
            </a:r>
            <a:r>
              <a:rPr lang="zh-CN" altLang="en-US" sz="4000" dirty="0">
                <a:latin typeface="Times New Roman" panose="02020603050405020304" pitchFamily="18" charset="0"/>
                <a:cs typeface="Times New Roman" panose="02020603050405020304" pitchFamily="18" charset="0"/>
              </a:rPr>
              <a:t>（部分向量</a:t>
            </a:r>
            <a:r>
              <a:rPr lang="en-US" altLang="zh-CN" sz="4000" dirty="0" smtClean="0">
                <a:latin typeface="Times New Roman" panose="02020603050405020304" pitchFamily="18" charset="0"/>
                <a:cs typeface="Times New Roman" panose="02020603050405020304" pitchFamily="18" charset="0"/>
              </a:rPr>
              <a:t>)</a:t>
            </a:r>
            <a:endParaRPr lang="en-US" altLang="zh-CN" sz="40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zh-CN" altLang="en-US" sz="4000" dirty="0"/>
              <a:t>搜索空间：</a:t>
            </a:r>
            <a:r>
              <a:rPr lang="en-US" altLang="zh-CN" sz="4000" b="1" dirty="0"/>
              <a:t>0-1</a:t>
            </a:r>
            <a:r>
              <a:rPr lang="zh-CN" altLang="en-US" sz="4000" dirty="0"/>
              <a:t>取值的二叉树</a:t>
            </a:r>
            <a:r>
              <a:rPr lang="en-US" altLang="zh-CN" sz="4000" b="1" dirty="0"/>
              <a:t>, </a:t>
            </a:r>
            <a:r>
              <a:rPr lang="zh-CN" altLang="en-US" sz="4000" dirty="0" smtClean="0"/>
              <a:t>称为</a:t>
            </a:r>
            <a:r>
              <a:rPr lang="zh-CN" altLang="en-US" sz="4000" dirty="0"/>
              <a:t>子集树，有</a:t>
            </a:r>
            <a:r>
              <a:rPr lang="en-US" altLang="zh-CN" sz="4000" dirty="0"/>
              <a:t>2</a:t>
            </a:r>
            <a:r>
              <a:rPr lang="en-US" altLang="zh-CN" sz="4000" baseline="30000" dirty="0"/>
              <a:t>n</a:t>
            </a:r>
            <a:r>
              <a:rPr lang="zh-CN" altLang="en-US" sz="4000" dirty="0"/>
              <a:t>片树叶</a:t>
            </a:r>
            <a:r>
              <a:rPr lang="en-US" altLang="zh-CN" sz="4000" dirty="0"/>
              <a:t>.</a:t>
            </a:r>
            <a:endParaRPr lang="zh-CN" altLang="en-US" sz="4000" b="1"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1496556" y="4630993"/>
            <a:ext cx="9327384" cy="135715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背包问题</a:t>
            </a:r>
            <a:endParaRPr lang="zh-CN" altLang="en-US" dirty="0"/>
          </a:p>
        </p:txBody>
      </p:sp>
      <p:sp>
        <p:nvSpPr>
          <p:cNvPr id="3" name="内容占位符 2"/>
          <p:cNvSpPr>
            <a:spLocks noGrp="1"/>
          </p:cNvSpPr>
          <p:nvPr>
            <p:ph idx="1"/>
          </p:nvPr>
        </p:nvSpPr>
        <p:spPr/>
        <p:txBody>
          <a:bodyPr/>
          <a:lstStyle/>
          <a:p>
            <a:pPr marL="0" indent="0">
              <a:buNone/>
            </a:pPr>
            <a:r>
              <a:rPr lang="zh-CN" altLang="en-US" sz="4000" dirty="0">
                <a:latin typeface="Times New Roman" panose="02020603050405020304" pitchFamily="18" charset="0"/>
                <a:cs typeface="Times New Roman" panose="02020603050405020304" pitchFamily="18" charset="0"/>
              </a:rPr>
              <a:t>输入：</a:t>
            </a:r>
            <a:endParaRPr lang="zh-CN" altLang="en-US" sz="4000" dirty="0">
              <a:latin typeface="Times New Roman" panose="02020603050405020304" pitchFamily="18" charset="0"/>
              <a:cs typeface="Times New Roman" panose="02020603050405020304" pitchFamily="18" charset="0"/>
            </a:endParaRPr>
          </a:p>
          <a:p>
            <a:pPr marL="0" indent="0">
              <a:buNone/>
            </a:pPr>
            <a:r>
              <a:rPr lang="pl-PL" altLang="zh-CN" sz="4000" b="1" i="1" dirty="0">
                <a:latin typeface="Times New Roman" panose="02020603050405020304" pitchFamily="18" charset="0"/>
                <a:cs typeface="Times New Roman" panose="02020603050405020304" pitchFamily="18" charset="0"/>
              </a:rPr>
              <a:t>V</a:t>
            </a:r>
            <a:r>
              <a:rPr lang="pl-PL" altLang="zh-CN" sz="4000" b="1" dirty="0">
                <a:latin typeface="Times New Roman" panose="02020603050405020304" pitchFamily="18" charset="0"/>
                <a:cs typeface="Times New Roman" panose="02020603050405020304" pitchFamily="18" charset="0"/>
              </a:rPr>
              <a:t>={12,11,9,8}, </a:t>
            </a:r>
            <a:r>
              <a:rPr lang="pl-PL" altLang="zh-CN" sz="4000" b="1" i="1" dirty="0">
                <a:latin typeface="Times New Roman" panose="02020603050405020304" pitchFamily="18" charset="0"/>
                <a:cs typeface="Times New Roman" panose="02020603050405020304" pitchFamily="18" charset="0"/>
              </a:rPr>
              <a:t>W</a:t>
            </a:r>
            <a:r>
              <a:rPr lang="pl-PL" altLang="zh-CN" sz="4000" b="1" dirty="0">
                <a:latin typeface="Times New Roman" panose="02020603050405020304" pitchFamily="18" charset="0"/>
                <a:cs typeface="Times New Roman" panose="02020603050405020304" pitchFamily="18" charset="0"/>
              </a:rPr>
              <a:t>={8,6,4,3}, </a:t>
            </a:r>
            <a:r>
              <a:rPr lang="pl-PL" altLang="zh-CN" sz="4000" b="1" i="1" dirty="0">
                <a:latin typeface="Times New Roman" panose="02020603050405020304" pitchFamily="18" charset="0"/>
                <a:cs typeface="Times New Roman" panose="02020603050405020304" pitchFamily="18" charset="0"/>
              </a:rPr>
              <a:t>B</a:t>
            </a:r>
            <a:r>
              <a:rPr lang="pl-PL" altLang="zh-CN" sz="4000" b="1" dirty="0">
                <a:latin typeface="Times New Roman" panose="02020603050405020304" pitchFamily="18" charset="0"/>
                <a:cs typeface="Times New Roman" panose="02020603050405020304" pitchFamily="18" charset="0"/>
              </a:rPr>
              <a:t>=13 </a:t>
            </a:r>
            <a:endParaRPr lang="pl-PL" altLang="zh-CN" sz="4000" dirty="0">
              <a:latin typeface="Times New Roman" panose="02020603050405020304" pitchFamily="18" charset="0"/>
              <a:cs typeface="Times New Roman" panose="02020603050405020304" pitchFamily="18" charset="0"/>
            </a:endParaRPr>
          </a:p>
          <a:p>
            <a:pPr marL="0" indent="0">
              <a:buNone/>
            </a:pPr>
            <a:r>
              <a:rPr lang="en-US" altLang="zh-CN" sz="4000" b="1" dirty="0">
                <a:latin typeface="Times New Roman" panose="02020603050405020304" pitchFamily="18" charset="0"/>
                <a:cs typeface="Times New Roman" panose="02020603050405020304" pitchFamily="18" charset="0"/>
              </a:rPr>
              <a:t>2</a:t>
            </a:r>
            <a:r>
              <a:rPr lang="zh-CN" altLang="en-US" sz="4000" dirty="0">
                <a:latin typeface="Times New Roman" panose="02020603050405020304" pitchFamily="18" charset="0"/>
                <a:cs typeface="Times New Roman" panose="02020603050405020304" pitchFamily="18" charset="0"/>
              </a:rPr>
              <a:t>个可行解：</a:t>
            </a:r>
            <a:endParaRPr lang="zh-CN" altLang="en-US" sz="4000" dirty="0">
              <a:latin typeface="Times New Roman" panose="02020603050405020304" pitchFamily="18" charset="0"/>
              <a:cs typeface="Times New Roman" panose="02020603050405020304" pitchFamily="18" charset="0"/>
            </a:endParaRPr>
          </a:p>
          <a:p>
            <a:pPr marL="0" indent="0">
              <a:buNone/>
            </a:pPr>
            <a:r>
              <a:rPr lang="en-US" altLang="zh-CN" sz="4000" b="1" dirty="0">
                <a:latin typeface="Times New Roman" panose="02020603050405020304" pitchFamily="18" charset="0"/>
                <a:cs typeface="Times New Roman" panose="02020603050405020304" pitchFamily="18" charset="0"/>
              </a:rPr>
              <a:t>&lt;0,1,1,1&gt;, </a:t>
            </a:r>
            <a:r>
              <a:rPr lang="zh-CN" altLang="en-US" sz="4000" dirty="0">
                <a:latin typeface="Times New Roman" panose="02020603050405020304" pitchFamily="18" charset="0"/>
                <a:cs typeface="Times New Roman" panose="02020603050405020304" pitchFamily="18" charset="0"/>
              </a:rPr>
              <a:t>选入物品</a:t>
            </a:r>
            <a:r>
              <a:rPr lang="en-US" altLang="zh-CN" sz="4000" b="1" dirty="0">
                <a:latin typeface="Times New Roman" panose="02020603050405020304" pitchFamily="18" charset="0"/>
                <a:cs typeface="Times New Roman" panose="02020603050405020304" pitchFamily="18" charset="0"/>
              </a:rPr>
              <a:t>2,3,4</a:t>
            </a:r>
            <a:r>
              <a:rPr lang="zh-CN" altLang="en-US" sz="4000" dirty="0">
                <a:latin typeface="Times New Roman" panose="02020603050405020304" pitchFamily="18" charset="0"/>
                <a:cs typeface="Times New Roman" panose="02020603050405020304" pitchFamily="18" charset="0"/>
              </a:rPr>
              <a:t>，价值为</a:t>
            </a:r>
            <a:r>
              <a:rPr lang="en-US" altLang="zh-CN" sz="4000" b="1" dirty="0">
                <a:latin typeface="Times New Roman" panose="02020603050405020304" pitchFamily="18" charset="0"/>
                <a:cs typeface="Times New Roman" panose="02020603050405020304" pitchFamily="18" charset="0"/>
              </a:rPr>
              <a:t>28</a:t>
            </a:r>
            <a:r>
              <a:rPr lang="zh-CN" altLang="en-US" sz="4000" dirty="0">
                <a:latin typeface="Times New Roman" panose="02020603050405020304" pitchFamily="18" charset="0"/>
                <a:cs typeface="Times New Roman" panose="02020603050405020304" pitchFamily="18" charset="0"/>
              </a:rPr>
              <a:t>，重量为</a:t>
            </a:r>
            <a:r>
              <a:rPr lang="en-US" altLang="zh-CN" sz="4000" b="1" dirty="0">
                <a:latin typeface="Times New Roman" panose="02020603050405020304" pitchFamily="18" charset="0"/>
                <a:cs typeface="Times New Roman" panose="02020603050405020304" pitchFamily="18" charset="0"/>
              </a:rPr>
              <a:t>13 </a:t>
            </a:r>
            <a:endParaRPr lang="zh-CN" altLang="en-US" sz="4000" dirty="0">
              <a:latin typeface="Times New Roman" panose="02020603050405020304" pitchFamily="18" charset="0"/>
              <a:cs typeface="Times New Roman" panose="02020603050405020304" pitchFamily="18" charset="0"/>
            </a:endParaRPr>
          </a:p>
          <a:p>
            <a:pPr marL="0" indent="0">
              <a:buNone/>
            </a:pPr>
            <a:r>
              <a:rPr lang="en-US" altLang="zh-CN" sz="4000" b="1" dirty="0">
                <a:latin typeface="Times New Roman" panose="02020603050405020304" pitchFamily="18" charset="0"/>
                <a:cs typeface="Times New Roman" panose="02020603050405020304" pitchFamily="18" charset="0"/>
              </a:rPr>
              <a:t>&lt;1,0,1,0&gt;</a:t>
            </a:r>
            <a:r>
              <a:rPr lang="zh-CN" altLang="en-US" sz="4000" dirty="0">
                <a:latin typeface="Times New Roman" panose="02020603050405020304" pitchFamily="18" charset="0"/>
                <a:cs typeface="Times New Roman" panose="02020603050405020304" pitchFamily="18" charset="0"/>
              </a:rPr>
              <a:t>，选入物品</a:t>
            </a:r>
            <a:r>
              <a:rPr lang="en-US" altLang="zh-CN" sz="4000" b="1" dirty="0">
                <a:latin typeface="Times New Roman" panose="02020603050405020304" pitchFamily="18" charset="0"/>
                <a:cs typeface="Times New Roman" panose="02020603050405020304" pitchFamily="18" charset="0"/>
              </a:rPr>
              <a:t>1,3</a:t>
            </a:r>
            <a:r>
              <a:rPr lang="zh-CN" altLang="en-US" sz="4000" dirty="0">
                <a:latin typeface="Times New Roman" panose="02020603050405020304" pitchFamily="18" charset="0"/>
                <a:cs typeface="Times New Roman" panose="02020603050405020304" pitchFamily="18" charset="0"/>
              </a:rPr>
              <a:t>，价值为</a:t>
            </a:r>
            <a:r>
              <a:rPr lang="en-US" altLang="zh-CN" sz="4000" b="1" dirty="0">
                <a:latin typeface="Times New Roman" panose="02020603050405020304" pitchFamily="18" charset="0"/>
                <a:cs typeface="Times New Roman" panose="02020603050405020304" pitchFamily="18" charset="0"/>
              </a:rPr>
              <a:t>21</a:t>
            </a:r>
            <a:r>
              <a:rPr lang="zh-CN" altLang="en-US" sz="4000" dirty="0">
                <a:latin typeface="Times New Roman" panose="02020603050405020304" pitchFamily="18" charset="0"/>
                <a:cs typeface="Times New Roman" panose="02020603050405020304" pitchFamily="18" charset="0"/>
              </a:rPr>
              <a:t>，重量为</a:t>
            </a:r>
            <a:r>
              <a:rPr lang="en-US" altLang="zh-CN" sz="4000" b="1" dirty="0">
                <a:latin typeface="Times New Roman" panose="02020603050405020304" pitchFamily="18" charset="0"/>
                <a:cs typeface="Times New Roman" panose="02020603050405020304" pitchFamily="18" charset="0"/>
              </a:rPr>
              <a:t>12 </a:t>
            </a:r>
            <a:endParaRPr lang="zh-CN" altLang="en-US" sz="4000" dirty="0">
              <a:latin typeface="Times New Roman" panose="02020603050405020304" pitchFamily="18" charset="0"/>
              <a:cs typeface="Times New Roman" panose="02020603050405020304" pitchFamily="18" charset="0"/>
            </a:endParaRPr>
          </a:p>
          <a:p>
            <a:pPr marL="0" indent="0">
              <a:buNone/>
            </a:pPr>
            <a:r>
              <a:rPr lang="zh-CN" altLang="en-US" sz="4000" dirty="0">
                <a:latin typeface="Times New Roman" panose="02020603050405020304" pitchFamily="18" charset="0"/>
                <a:cs typeface="Times New Roman" panose="02020603050405020304" pitchFamily="18" charset="0"/>
              </a:rPr>
              <a:t>最优解：</a:t>
            </a:r>
            <a:r>
              <a:rPr lang="en-US" altLang="zh-CN" sz="4000" b="1" dirty="0">
                <a:latin typeface="Times New Roman" panose="02020603050405020304" pitchFamily="18" charset="0"/>
                <a:cs typeface="Times New Roman" panose="02020603050405020304" pitchFamily="18" charset="0"/>
              </a:rPr>
              <a:t>&lt;0,1,1,1&gt; </a:t>
            </a:r>
            <a:endParaRPr lang="zh-CN" altLang="en-US" sz="4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0-1</a:t>
            </a:r>
            <a:r>
              <a:rPr lang="zh-CN" altLang="en-US" dirty="0"/>
              <a:t>背包问题</a:t>
            </a:r>
            <a:endParaRPr lang="zh-CN" altLang="en-US" dirty="0"/>
          </a:p>
        </p:txBody>
      </p:sp>
      <p:pic>
        <p:nvPicPr>
          <p:cNvPr id="4" name="图片 3"/>
          <p:cNvPicPr>
            <a:picLocks noChangeAspect="1"/>
          </p:cNvPicPr>
          <p:nvPr/>
        </p:nvPicPr>
        <p:blipFill>
          <a:blip r:embed="rId1"/>
          <a:stretch>
            <a:fillRect/>
          </a:stretch>
        </p:blipFill>
        <p:spPr>
          <a:xfrm>
            <a:off x="5082799" y="884902"/>
            <a:ext cx="6459965" cy="5329084"/>
          </a:xfrm>
          <a:prstGeom prst="rect">
            <a:avLst/>
          </a:prstGeom>
        </p:spPr>
      </p:pic>
      <p:sp>
        <p:nvSpPr>
          <p:cNvPr id="5" name="文本框 4"/>
          <p:cNvSpPr txBox="1"/>
          <p:nvPr/>
        </p:nvSpPr>
        <p:spPr>
          <a:xfrm>
            <a:off x="403123" y="3257057"/>
            <a:ext cx="3467616" cy="584775"/>
          </a:xfrm>
          <a:prstGeom prst="rect">
            <a:avLst/>
          </a:prstGeom>
          <a:noFill/>
        </p:spPr>
        <p:txBody>
          <a:bodyPr wrap="none" rtlCol="0">
            <a:spAutoFit/>
          </a:bodyPr>
          <a:lstStyle/>
          <a:p>
            <a:r>
              <a:rPr lang="zh-CN" altLang="en-US" sz="3200" b="1" dirty="0" smtClean="0">
                <a:solidFill>
                  <a:srgbClr val="FF0000"/>
                </a:solidFill>
              </a:rPr>
              <a:t>虚线表示不做搜索</a:t>
            </a:r>
            <a:endParaRPr lang="zh-CN" altLang="en-US" sz="3200" b="1" dirty="0">
              <a:solidFill>
                <a:srgbClr val="FF0000"/>
              </a:solidFill>
            </a:endParaRPr>
          </a:p>
        </p:txBody>
      </p:sp>
      <p:cxnSp>
        <p:nvCxnSpPr>
          <p:cNvPr id="7" name="直接箭头连接符 6"/>
          <p:cNvCxnSpPr/>
          <p:nvPr/>
        </p:nvCxnSpPr>
        <p:spPr>
          <a:xfrm flipH="1" flipV="1">
            <a:off x="3870739" y="3841832"/>
            <a:ext cx="1860989" cy="41037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9" name="文本框 8"/>
          <p:cNvSpPr txBox="1"/>
          <p:nvPr/>
        </p:nvSpPr>
        <p:spPr>
          <a:xfrm>
            <a:off x="216310" y="5368413"/>
            <a:ext cx="5277407" cy="769441"/>
          </a:xfrm>
          <a:prstGeom prst="rect">
            <a:avLst/>
          </a:prstGeom>
          <a:noFill/>
        </p:spPr>
        <p:txBody>
          <a:bodyPr wrap="none" rtlCol="0">
            <a:spAutoFit/>
          </a:bodyPr>
          <a:lstStyle/>
          <a:p>
            <a:r>
              <a:rPr lang="zh-CN" altLang="en-US" sz="4400" b="1" dirty="0" smtClean="0">
                <a:solidFill>
                  <a:srgbClr val="FF0000"/>
                </a:solidFill>
              </a:rPr>
              <a:t>搜索空间是：子集树</a:t>
            </a:r>
            <a:endParaRPr lang="zh-CN" altLang="en-US" sz="44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货郎</a:t>
            </a:r>
            <a:r>
              <a:rPr lang="zh-CN" altLang="en-US" dirty="0" smtClean="0"/>
              <a:t>问题</a:t>
            </a:r>
            <a:endParaRPr lang="zh-CN" altLang="en-US" dirty="0"/>
          </a:p>
        </p:txBody>
      </p:sp>
      <p:sp>
        <p:nvSpPr>
          <p:cNvPr id="3" name="内容占位符 2"/>
          <p:cNvSpPr>
            <a:spLocks noGrp="1"/>
          </p:cNvSpPr>
          <p:nvPr>
            <p:ph idx="1"/>
          </p:nvPr>
        </p:nvSpPr>
        <p:spPr/>
        <p:txBody>
          <a:bodyPr/>
          <a:lstStyle/>
          <a:p>
            <a:pPr marL="0" indent="0">
              <a:lnSpc>
                <a:spcPct val="150000"/>
              </a:lnSpc>
              <a:spcBef>
                <a:spcPts val="1200"/>
              </a:spcBef>
              <a:buNone/>
            </a:pPr>
            <a:r>
              <a:rPr lang="zh-CN" altLang="en-US" dirty="0">
                <a:latin typeface="Times New Roman" panose="02020603050405020304" pitchFamily="18" charset="0"/>
                <a:cs typeface="Times New Roman" panose="02020603050405020304" pitchFamily="18" charset="0"/>
              </a:rPr>
              <a:t>问题：有</a:t>
            </a:r>
            <a:r>
              <a:rPr lang="en-US" altLang="zh-CN" b="1" i="1" dirty="0">
                <a:latin typeface="Times New Roman" panose="02020603050405020304" pitchFamily="18" charset="0"/>
                <a:cs typeface="Times New Roman" panose="02020603050405020304" pitchFamily="18" charset="0"/>
              </a:rPr>
              <a:t>n</a:t>
            </a:r>
            <a:r>
              <a:rPr lang="zh-CN" altLang="en-US" dirty="0">
                <a:latin typeface="Times New Roman" panose="02020603050405020304" pitchFamily="18" charset="0"/>
                <a:cs typeface="Times New Roman" panose="02020603050405020304" pitchFamily="18" charset="0"/>
              </a:rPr>
              <a:t>个城市，已知任两个城市之间的距离，求一条每个城市恰好经过一次的回路，使得总长度最小</a:t>
            </a:r>
            <a:r>
              <a:rPr lang="en-US" altLang="zh-CN" b="1" dirty="0">
                <a:latin typeface="Times New Roman" panose="02020603050405020304" pitchFamily="18" charset="0"/>
                <a:cs typeface="Times New Roman" panose="02020603050405020304" pitchFamily="18" charset="0"/>
              </a:rPr>
              <a:t>. </a:t>
            </a:r>
            <a:endParaRPr lang="en-US" altLang="zh-CN" b="1" dirty="0" smtClean="0">
              <a:latin typeface="Times New Roman" panose="02020603050405020304" pitchFamily="18" charset="0"/>
              <a:cs typeface="Times New Roman" panose="02020603050405020304" pitchFamily="18" charset="0"/>
            </a:endParaRPr>
          </a:p>
          <a:p>
            <a:pPr marL="0" indent="0">
              <a:lnSpc>
                <a:spcPct val="150000"/>
              </a:lnSpc>
              <a:spcBef>
                <a:spcPts val="1200"/>
              </a:spcBef>
              <a:buNone/>
            </a:pPr>
            <a:r>
              <a:rPr lang="zh-CN" altLang="en-US" dirty="0">
                <a:latin typeface="Times New Roman" panose="02020603050405020304" pitchFamily="18" charset="0"/>
                <a:cs typeface="Times New Roman" panose="02020603050405020304" pitchFamily="18" charset="0"/>
              </a:rPr>
              <a:t>建模：城市集</a:t>
            </a:r>
            <a:r>
              <a:rPr lang="en-US" altLang="zh-CN" b="1" i="1" dirty="0">
                <a:latin typeface="Times New Roman" panose="02020603050405020304" pitchFamily="18" charset="0"/>
                <a:cs typeface="Times New Roman" panose="02020603050405020304" pitchFamily="18" charset="0"/>
              </a:rPr>
              <a:t>C</a:t>
            </a:r>
            <a:r>
              <a:rPr lang="en-US" altLang="zh-CN" b="1"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c</a:t>
            </a:r>
            <a:r>
              <a:rPr lang="en-US" altLang="zh-CN" b="1" dirty="0">
                <a:latin typeface="Times New Roman" panose="02020603050405020304" pitchFamily="18" charset="0"/>
                <a:cs typeface="Times New Roman" panose="02020603050405020304" pitchFamily="18" charset="0"/>
              </a:rPr>
              <a:t>1,</a:t>
            </a:r>
            <a:r>
              <a:rPr lang="en-US" altLang="zh-CN" b="1" i="1" dirty="0">
                <a:latin typeface="Times New Roman" panose="02020603050405020304" pitchFamily="18" charset="0"/>
                <a:cs typeface="Times New Roman" panose="02020603050405020304" pitchFamily="18" charset="0"/>
              </a:rPr>
              <a:t>c</a:t>
            </a:r>
            <a:r>
              <a:rPr lang="en-US" altLang="zh-CN" b="1" dirty="0">
                <a:latin typeface="Times New Roman" panose="02020603050405020304" pitchFamily="18" charset="0"/>
                <a:cs typeface="Times New Roman" panose="02020603050405020304" pitchFamily="18" charset="0"/>
              </a:rPr>
              <a:t>2,...,</a:t>
            </a:r>
            <a:r>
              <a:rPr lang="en-US" altLang="zh-CN" b="1" i="1" dirty="0" err="1">
                <a:latin typeface="Times New Roman" panose="02020603050405020304" pitchFamily="18" charset="0"/>
                <a:cs typeface="Times New Roman" panose="02020603050405020304" pitchFamily="18" charset="0"/>
              </a:rPr>
              <a:t>cn</a:t>
            </a:r>
            <a:r>
              <a:rPr lang="en-US" altLang="zh-CN" b="1" dirty="0">
                <a:latin typeface="Times New Roman" panose="02020603050405020304" pitchFamily="18" charset="0"/>
                <a:cs typeface="Times New Roman" panose="02020603050405020304" pitchFamily="18" charset="0"/>
              </a:rPr>
              <a:t>},</a:t>
            </a:r>
            <a:r>
              <a:rPr lang="zh-CN" altLang="en-US" dirty="0" smtClean="0">
                <a:latin typeface="Times New Roman" panose="02020603050405020304" pitchFamily="18" charset="0"/>
                <a:cs typeface="Times New Roman" panose="02020603050405020304" pitchFamily="18" charset="0"/>
              </a:rPr>
              <a:t>距离 </a:t>
            </a:r>
            <a:r>
              <a:rPr lang="en-US" altLang="zh-CN" b="1" i="1" dirty="0" smtClean="0">
                <a:latin typeface="Times New Roman" panose="02020603050405020304" pitchFamily="18" charset="0"/>
                <a:cs typeface="Times New Roman" panose="02020603050405020304" pitchFamily="18" charset="0"/>
              </a:rPr>
              <a:t>d</a:t>
            </a:r>
            <a:r>
              <a:rPr lang="en-US" altLang="zh-CN" b="1" dirty="0" smtClean="0">
                <a:latin typeface="Times New Roman" panose="02020603050405020304" pitchFamily="18" charset="0"/>
                <a:cs typeface="Times New Roman" panose="02020603050405020304" pitchFamily="18" charset="0"/>
              </a:rPr>
              <a:t>(</a:t>
            </a:r>
            <a:r>
              <a:rPr lang="en-US" altLang="zh-CN" b="1" i="1" dirty="0" err="1" smtClean="0">
                <a:latin typeface="Times New Roman" panose="02020603050405020304" pitchFamily="18" charset="0"/>
                <a:cs typeface="Times New Roman" panose="02020603050405020304" pitchFamily="18" charset="0"/>
              </a:rPr>
              <a:t>ci</a:t>
            </a:r>
            <a:r>
              <a:rPr lang="en-US" altLang="zh-CN" b="1" dirty="0" err="1" smtClean="0">
                <a:latin typeface="Times New Roman" panose="02020603050405020304" pitchFamily="18" charset="0"/>
                <a:cs typeface="Times New Roman" panose="02020603050405020304" pitchFamily="18" charset="0"/>
              </a:rPr>
              <a:t>,</a:t>
            </a:r>
            <a:r>
              <a:rPr lang="en-US" altLang="zh-CN" b="1" i="1" dirty="0" err="1" smtClean="0">
                <a:latin typeface="Times New Roman" panose="02020603050405020304" pitchFamily="18" charset="0"/>
                <a:cs typeface="Times New Roman" panose="02020603050405020304" pitchFamily="18" charset="0"/>
              </a:rPr>
              <a:t>cj</a:t>
            </a:r>
            <a:r>
              <a:rPr lang="en-US" altLang="zh-CN" b="1"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d</a:t>
            </a:r>
            <a:r>
              <a:rPr lang="en-US" altLang="zh-CN" b="1" dirty="0">
                <a:latin typeface="Times New Roman" panose="02020603050405020304" pitchFamily="18" charset="0"/>
                <a:cs typeface="Times New Roman" panose="02020603050405020304" pitchFamily="18" charset="0"/>
              </a:rPr>
              <a:t>(</a:t>
            </a:r>
            <a:r>
              <a:rPr lang="en-US" altLang="zh-CN" b="1" i="1" dirty="0" err="1">
                <a:latin typeface="Times New Roman" panose="02020603050405020304" pitchFamily="18" charset="0"/>
                <a:cs typeface="Times New Roman" panose="02020603050405020304" pitchFamily="18" charset="0"/>
              </a:rPr>
              <a:t>cj</a:t>
            </a:r>
            <a:r>
              <a:rPr lang="en-US" altLang="zh-CN" b="1" dirty="0" err="1">
                <a:latin typeface="Times New Roman" panose="02020603050405020304" pitchFamily="18" charset="0"/>
                <a:cs typeface="Times New Roman" panose="02020603050405020304" pitchFamily="18" charset="0"/>
              </a:rPr>
              <a:t>,</a:t>
            </a:r>
            <a:r>
              <a:rPr lang="en-US" altLang="zh-CN" b="1" i="1" dirty="0" err="1">
                <a:latin typeface="Times New Roman" panose="02020603050405020304" pitchFamily="18" charset="0"/>
                <a:cs typeface="Times New Roman" panose="02020603050405020304" pitchFamily="18" charset="0"/>
              </a:rPr>
              <a:t>ci</a:t>
            </a:r>
            <a:r>
              <a:rPr lang="en-US" altLang="zh-CN" b="1"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Z+,1</a:t>
            </a:r>
            <a:r>
              <a:rPr lang="en-US" altLang="zh-CN" dirty="0">
                <a:latin typeface="Times New Roman" panose="02020603050405020304" pitchFamily="18" charset="0"/>
                <a:cs typeface="Times New Roman" panose="02020603050405020304" pitchFamily="18" charset="0"/>
              </a:rPr>
              <a:t>≤</a:t>
            </a:r>
            <a:r>
              <a:rPr lang="en-US" altLang="zh-CN" b="1" i="1" dirty="0">
                <a:latin typeface="Times New Roman" panose="02020603050405020304" pitchFamily="18" charset="0"/>
                <a:cs typeface="Times New Roman" panose="02020603050405020304" pitchFamily="18" charset="0"/>
              </a:rPr>
              <a:t>i</a:t>
            </a:r>
            <a:r>
              <a:rPr lang="en-US" altLang="zh-CN" b="1" dirty="0">
                <a:latin typeface="Times New Roman" panose="02020603050405020304" pitchFamily="18" charset="0"/>
                <a:cs typeface="Times New Roman" panose="02020603050405020304" pitchFamily="18" charset="0"/>
              </a:rPr>
              <a:t>&lt;</a:t>
            </a:r>
            <a:r>
              <a:rPr lang="en-US" altLang="zh-CN" b="1" i="1" dirty="0" err="1">
                <a:latin typeface="Times New Roman" panose="02020603050405020304" pitchFamily="18" charset="0"/>
                <a:cs typeface="Times New Roman" panose="02020603050405020304" pitchFamily="18" charset="0"/>
              </a:rPr>
              <a:t>j</a:t>
            </a:r>
            <a:r>
              <a:rPr lang="en-US" altLang="zh-CN" dirty="0" err="1">
                <a:latin typeface="Times New Roman" panose="02020603050405020304" pitchFamily="18" charset="0"/>
                <a:cs typeface="Times New Roman" panose="02020603050405020304" pitchFamily="18" charset="0"/>
              </a:rPr>
              <a:t>≤</a:t>
            </a:r>
            <a:r>
              <a:rPr lang="en-US" altLang="zh-CN" b="1" i="1" dirty="0" err="1" smtClean="0">
                <a:latin typeface="Times New Roman" panose="02020603050405020304" pitchFamily="18" charset="0"/>
                <a:cs typeface="Times New Roman" panose="02020603050405020304" pitchFamily="18" charset="0"/>
              </a:rPr>
              <a:t>n</a:t>
            </a:r>
            <a:endParaRPr lang="en-US" altLang="zh-CN" b="1" i="1" dirty="0" smtClean="0">
              <a:latin typeface="Times New Roman" panose="02020603050405020304" pitchFamily="18" charset="0"/>
              <a:cs typeface="Times New Roman" panose="02020603050405020304" pitchFamily="18" charset="0"/>
            </a:endParaRPr>
          </a:p>
          <a:p>
            <a:pPr marL="0" indent="0">
              <a:lnSpc>
                <a:spcPct val="150000"/>
              </a:lnSpc>
              <a:spcBef>
                <a:spcPts val="1200"/>
              </a:spcBef>
              <a:buNone/>
            </a:pPr>
            <a:r>
              <a:rPr lang="zh-CN" altLang="en-US" dirty="0">
                <a:latin typeface="Times New Roman" panose="02020603050405020304" pitchFamily="18" charset="0"/>
                <a:cs typeface="Times New Roman" panose="02020603050405020304" pitchFamily="18" charset="0"/>
              </a:rPr>
              <a:t>求：</a:t>
            </a:r>
            <a:r>
              <a:rPr lang="en-US" altLang="zh-CN" b="1" dirty="0">
                <a:latin typeface="Times New Roman" panose="02020603050405020304" pitchFamily="18" charset="0"/>
                <a:cs typeface="Times New Roman" panose="02020603050405020304" pitchFamily="18" charset="0"/>
              </a:rPr>
              <a:t>1,2,...,</a:t>
            </a:r>
            <a:r>
              <a:rPr lang="en-US" altLang="zh-CN" b="1" i="1" dirty="0">
                <a:latin typeface="Times New Roman" panose="02020603050405020304" pitchFamily="18" charset="0"/>
                <a:cs typeface="Times New Roman" panose="02020603050405020304" pitchFamily="18" charset="0"/>
              </a:rPr>
              <a:t>n</a:t>
            </a:r>
            <a:r>
              <a:rPr lang="zh-CN" altLang="en-US" dirty="0">
                <a:latin typeface="Times New Roman" panose="02020603050405020304" pitchFamily="18" charset="0"/>
                <a:cs typeface="Times New Roman" panose="02020603050405020304" pitchFamily="18" charset="0"/>
              </a:rPr>
              <a:t>的排列</a:t>
            </a:r>
            <a:r>
              <a:rPr lang="en-US" altLang="zh-CN" b="1" i="1" dirty="0">
                <a:latin typeface="Times New Roman" panose="02020603050405020304" pitchFamily="18" charset="0"/>
                <a:cs typeface="Times New Roman" panose="02020603050405020304" pitchFamily="18" charset="0"/>
              </a:rPr>
              <a:t>k</a:t>
            </a:r>
            <a:r>
              <a:rPr lang="en-US" altLang="zh-CN" b="1" dirty="0">
                <a:latin typeface="Times New Roman" panose="02020603050405020304" pitchFamily="18" charset="0"/>
                <a:cs typeface="Times New Roman" panose="02020603050405020304" pitchFamily="18" charset="0"/>
              </a:rPr>
              <a:t>1,</a:t>
            </a:r>
            <a:r>
              <a:rPr lang="en-US" altLang="zh-CN" b="1" i="1" dirty="0">
                <a:latin typeface="Times New Roman" panose="02020603050405020304" pitchFamily="18" charset="0"/>
                <a:cs typeface="Times New Roman" panose="02020603050405020304" pitchFamily="18" charset="0"/>
              </a:rPr>
              <a:t>k</a:t>
            </a:r>
            <a:r>
              <a:rPr lang="en-US" altLang="zh-CN" b="1" dirty="0">
                <a:latin typeface="Times New Roman" panose="02020603050405020304" pitchFamily="18" charset="0"/>
                <a:cs typeface="Times New Roman" panose="02020603050405020304" pitchFamily="18" charset="0"/>
              </a:rPr>
              <a:t>2,...,</a:t>
            </a:r>
            <a:r>
              <a:rPr lang="en-US" altLang="zh-CN" b="1" i="1" dirty="0" err="1">
                <a:latin typeface="Times New Roman" panose="02020603050405020304" pitchFamily="18" charset="0"/>
                <a:cs typeface="Times New Roman" panose="02020603050405020304" pitchFamily="18" charset="0"/>
              </a:rPr>
              <a:t>kn</a:t>
            </a:r>
            <a:r>
              <a:rPr lang="zh-CN" altLang="en-US" dirty="0" smtClean="0">
                <a:latin typeface="Times New Roman" panose="02020603050405020304" pitchFamily="18" charset="0"/>
                <a:cs typeface="Times New Roman" panose="02020603050405020304" pitchFamily="18" charset="0"/>
              </a:rPr>
              <a:t>使得</a:t>
            </a:r>
            <a:r>
              <a:rPr lang="en-US" altLang="zh-CN" dirty="0" smtClean="0">
                <a:latin typeface="Times New Roman" panose="02020603050405020304" pitchFamily="18" charset="0"/>
                <a:cs typeface="Times New Roman" panose="02020603050405020304" pitchFamily="18" charset="0"/>
              </a:rPr>
              <a:t>(</a:t>
            </a:r>
            <a:r>
              <a:rPr lang="zh-CN" altLang="en-US" b="1" dirty="0" smtClean="0">
                <a:solidFill>
                  <a:srgbClr val="FF0000"/>
                </a:solidFill>
                <a:latin typeface="Times New Roman" panose="02020603050405020304" pitchFamily="18" charset="0"/>
                <a:cs typeface="Times New Roman" panose="02020603050405020304" pitchFamily="18" charset="0"/>
              </a:rPr>
              <a:t>解是一个排列，具有有序的特征</a:t>
            </a:r>
            <a:r>
              <a:rPr lang="en-US" altLang="zh-CN"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1"/>
          <a:stretch>
            <a:fillRect/>
          </a:stretch>
        </p:blipFill>
        <p:spPr>
          <a:xfrm>
            <a:off x="3184736" y="4359223"/>
            <a:ext cx="5934075" cy="6762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图片 3"/>
          <p:cNvPicPr>
            <a:picLocks noChangeAspect="1"/>
          </p:cNvPicPr>
          <p:nvPr/>
        </p:nvPicPr>
        <p:blipFill>
          <a:blip r:embed="rId1"/>
          <a:stretch>
            <a:fillRect/>
          </a:stretch>
        </p:blipFill>
        <p:spPr>
          <a:xfrm>
            <a:off x="363700" y="835015"/>
            <a:ext cx="6138787" cy="3851788"/>
          </a:xfrm>
          <a:prstGeom prst="rect">
            <a:avLst/>
          </a:prstGeom>
        </p:spPr>
      </p:pic>
      <p:pic>
        <p:nvPicPr>
          <p:cNvPr id="5" name="图片 4"/>
          <p:cNvPicPr>
            <a:picLocks noChangeAspect="1"/>
          </p:cNvPicPr>
          <p:nvPr/>
        </p:nvPicPr>
        <p:blipFill>
          <a:blip r:embed="rId2"/>
          <a:stretch>
            <a:fillRect/>
          </a:stretch>
        </p:blipFill>
        <p:spPr>
          <a:xfrm>
            <a:off x="6310389" y="865240"/>
            <a:ext cx="5694167" cy="5522656"/>
          </a:xfrm>
          <a:prstGeom prst="rect">
            <a:avLst/>
          </a:prstGeom>
        </p:spPr>
      </p:pic>
      <p:sp>
        <p:nvSpPr>
          <p:cNvPr id="6" name="文本框 5"/>
          <p:cNvSpPr txBox="1"/>
          <p:nvPr/>
        </p:nvSpPr>
        <p:spPr>
          <a:xfrm>
            <a:off x="206960" y="5799529"/>
            <a:ext cx="5277407" cy="769441"/>
          </a:xfrm>
          <a:prstGeom prst="rect">
            <a:avLst/>
          </a:prstGeom>
          <a:noFill/>
        </p:spPr>
        <p:txBody>
          <a:bodyPr wrap="none" rtlCol="0">
            <a:spAutoFit/>
          </a:bodyPr>
          <a:lstStyle/>
          <a:p>
            <a:r>
              <a:rPr lang="zh-CN" altLang="en-US" sz="4400" b="1" dirty="0" smtClean="0">
                <a:solidFill>
                  <a:srgbClr val="FF0000"/>
                </a:solidFill>
              </a:rPr>
              <a:t>搜索空间是：排列树</a:t>
            </a:r>
            <a:endParaRPr lang="zh-CN" altLang="en-US" sz="4400" b="1" dirty="0">
              <a:solidFill>
                <a:srgbClr val="FF0000"/>
              </a:solidFill>
            </a:endParaRPr>
          </a:p>
        </p:txBody>
      </p:sp>
      <p:sp>
        <p:nvSpPr>
          <p:cNvPr id="7" name="文本框 6"/>
          <p:cNvSpPr txBox="1"/>
          <p:nvPr/>
        </p:nvSpPr>
        <p:spPr>
          <a:xfrm>
            <a:off x="5607769" y="3829974"/>
            <a:ext cx="1258678" cy="584775"/>
          </a:xfrm>
          <a:prstGeom prst="rect">
            <a:avLst/>
          </a:prstGeom>
          <a:noFill/>
        </p:spPr>
        <p:txBody>
          <a:bodyPr wrap="none" rtlCol="0">
            <a:spAutoFit/>
          </a:bodyPr>
          <a:lstStyle/>
          <a:p>
            <a:r>
              <a:rPr lang="en-US" altLang="zh-CN" sz="3200" b="1" dirty="0" smtClean="0">
                <a:solidFill>
                  <a:srgbClr val="FF0000"/>
                </a:solidFill>
                <a:latin typeface="微软雅黑" panose="020B0503020204020204" pitchFamily="34" charset="-122"/>
                <a:ea typeface="微软雅黑" panose="020B0503020204020204" pitchFamily="34" charset="-122"/>
              </a:rPr>
              <a:t>3</a:t>
            </a:r>
            <a:r>
              <a:rPr lang="zh-CN" altLang="en-US" sz="3200" b="1" dirty="0" smtClean="0">
                <a:solidFill>
                  <a:srgbClr val="FF0000"/>
                </a:solidFill>
                <a:latin typeface="微软雅黑" panose="020B0503020204020204" pitchFamily="34" charset="-122"/>
                <a:ea typeface="微软雅黑" panose="020B0503020204020204" pitchFamily="34" charset="-122"/>
              </a:rPr>
              <a:t>分叉</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5607770" y="4710728"/>
            <a:ext cx="1258678" cy="584775"/>
          </a:xfrm>
          <a:prstGeom prst="rect">
            <a:avLst/>
          </a:prstGeom>
          <a:noFill/>
        </p:spPr>
        <p:txBody>
          <a:bodyPr wrap="none" rtlCol="0">
            <a:spAutoFit/>
          </a:bodyPr>
          <a:lstStyle/>
          <a:p>
            <a:r>
              <a:rPr lang="en-US" altLang="zh-CN" sz="3200" b="1" dirty="0" smtClean="0">
                <a:solidFill>
                  <a:srgbClr val="FF0000"/>
                </a:solidFill>
                <a:latin typeface="微软雅黑" panose="020B0503020204020204" pitchFamily="34" charset="-122"/>
                <a:ea typeface="微软雅黑" panose="020B0503020204020204" pitchFamily="34" charset="-122"/>
              </a:rPr>
              <a:t>2</a:t>
            </a:r>
            <a:r>
              <a:rPr lang="zh-CN" altLang="en-US" sz="3200" b="1" dirty="0" smtClean="0">
                <a:solidFill>
                  <a:srgbClr val="FF0000"/>
                </a:solidFill>
                <a:latin typeface="微软雅黑" panose="020B0503020204020204" pitchFamily="34" charset="-122"/>
                <a:ea typeface="微软雅黑" panose="020B0503020204020204" pitchFamily="34" charset="-122"/>
              </a:rPr>
              <a:t>分叉</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607770" y="5542617"/>
            <a:ext cx="1258678" cy="584775"/>
          </a:xfrm>
          <a:prstGeom prst="rect">
            <a:avLst/>
          </a:prstGeom>
          <a:noFill/>
        </p:spPr>
        <p:txBody>
          <a:bodyPr wrap="none" rtlCol="0">
            <a:spAutoFit/>
          </a:bodyPr>
          <a:lstStyle/>
          <a:p>
            <a:r>
              <a:rPr lang="en-US" altLang="zh-CN" sz="3200" b="1" dirty="0" smtClean="0">
                <a:solidFill>
                  <a:srgbClr val="FF0000"/>
                </a:solidFill>
                <a:latin typeface="微软雅黑" panose="020B0503020204020204" pitchFamily="34" charset="-122"/>
                <a:ea typeface="微软雅黑" panose="020B0503020204020204" pitchFamily="34" charset="-122"/>
              </a:rPr>
              <a:t>1</a:t>
            </a:r>
            <a:r>
              <a:rPr lang="zh-CN" altLang="en-US" sz="3200" b="1" dirty="0" smtClean="0">
                <a:solidFill>
                  <a:srgbClr val="FF0000"/>
                </a:solidFill>
                <a:latin typeface="微软雅黑" panose="020B0503020204020204" pitchFamily="34" charset="-122"/>
                <a:ea typeface="微软雅黑" panose="020B0503020204020204" pitchFamily="34" charset="-122"/>
              </a:rPr>
              <a:t>分叉</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cxnSp>
        <p:nvCxnSpPr>
          <p:cNvPr id="13" name="直接箭头连接符 12"/>
          <p:cNvCxnSpPr/>
          <p:nvPr/>
        </p:nvCxnSpPr>
        <p:spPr>
          <a:xfrm flipH="1" flipV="1">
            <a:off x="6939727" y="4122361"/>
            <a:ext cx="985072" cy="4876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p:cNvCxnSpPr/>
          <p:nvPr/>
        </p:nvCxnSpPr>
        <p:spPr>
          <a:xfrm flipH="1">
            <a:off x="6866448" y="5799529"/>
            <a:ext cx="53140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直接箭头连接符 16"/>
          <p:cNvCxnSpPr/>
          <p:nvPr/>
        </p:nvCxnSpPr>
        <p:spPr>
          <a:xfrm flipH="1">
            <a:off x="6866447" y="5003116"/>
            <a:ext cx="53140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自定义设计方案 1">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F0"/>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算法1模板</Template>
  <TotalTime>0</TotalTime>
  <Words>3892</Words>
  <Application>WPS Writer</Application>
  <PresentationFormat>宽屏</PresentationFormat>
  <Paragraphs>242</Paragraphs>
  <Slides>32</Slides>
  <Notes>1</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32</vt:i4>
      </vt:variant>
    </vt:vector>
  </HeadingPairs>
  <TitlesOfParts>
    <vt:vector size="58" baseType="lpstr">
      <vt:lpstr>Arial</vt:lpstr>
      <vt:lpstr>宋体</vt:lpstr>
      <vt:lpstr>Wingdings</vt:lpstr>
      <vt:lpstr>汉仪书宋二KW</vt:lpstr>
      <vt:lpstr>华文隶书</vt:lpstr>
      <vt:lpstr>新宋体</vt:lpstr>
      <vt:lpstr>报隶-简</vt:lpstr>
      <vt:lpstr>黑体</vt:lpstr>
      <vt:lpstr>汉仪中黑KW</vt:lpstr>
      <vt:lpstr>微软雅黑</vt:lpstr>
      <vt:lpstr>汉仪旗黑</vt:lpstr>
      <vt:lpstr>方正书宋_GBK</vt:lpstr>
      <vt:lpstr>Times New Roman</vt:lpstr>
      <vt:lpstr>楷体_GB2312</vt:lpstr>
      <vt:lpstr>汉仪楷体简</vt:lpstr>
      <vt:lpstr>-apple-system</vt:lpstr>
      <vt:lpstr>Thonburi</vt:lpstr>
      <vt:lpstr>等线</vt:lpstr>
      <vt:lpstr>汉仪中等线KW</vt:lpstr>
      <vt:lpstr>Calibri</vt:lpstr>
      <vt:lpstr>Helvetica Neue</vt:lpstr>
      <vt:lpstr>宋体</vt:lpstr>
      <vt:lpstr>Arial Unicode MS</vt:lpstr>
      <vt:lpstr>宋体-简</vt:lpstr>
      <vt:lpstr>STIXGeneral</vt:lpstr>
      <vt:lpstr>自定义设计方案</vt:lpstr>
      <vt:lpstr>第5章回溯法</vt:lpstr>
      <vt:lpstr>回溯法</vt:lpstr>
      <vt:lpstr>n后问题</vt:lpstr>
      <vt:lpstr>0-1背包问题</vt:lpstr>
      <vt:lpstr>0-1背包问题</vt:lpstr>
      <vt:lpstr>0-1背包问题</vt:lpstr>
      <vt:lpstr>0-1背包问题</vt:lpstr>
      <vt:lpstr>货郎问题</vt:lpstr>
      <vt:lpstr>PowerPoint 演示文稿</vt:lpstr>
      <vt:lpstr>PowerPoint 演示文稿</vt:lpstr>
      <vt:lpstr>小结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N后问题的基本思想</vt:lpstr>
      <vt:lpstr>PowerPoint 演示文稿</vt:lpstr>
      <vt:lpstr> </vt:lpstr>
      <vt:lpstr>递归回溯 </vt:lpstr>
      <vt:lpstr>迭代回溯 </vt:lpstr>
      <vt:lpstr>PowerPoint 演示文稿</vt:lpstr>
      <vt:lpstr>PowerPoint 演示文稿</vt:lpstr>
      <vt:lpstr>PowerPoint 演示文稿</vt:lpstr>
      <vt:lpstr>回溯法的基本思想</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算法设计与分析</dc:title>
  <dc:creator>huxufei</dc:creator>
  <cp:lastModifiedBy>Somnus</cp:lastModifiedBy>
  <cp:revision>1542</cp:revision>
  <dcterms:created xsi:type="dcterms:W3CDTF">2022-10-19T06:44:36Z</dcterms:created>
  <dcterms:modified xsi:type="dcterms:W3CDTF">2022-10-19T06:44:36Z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53BE62E79B77B67F33994A6392C1AE96</vt:lpwstr>
  </property>
  <property fmtid="{D5CDD505-2E9C-101B-9397-08002B2CF9AE}" pid="3" name="KSOProductBuildVer">
    <vt:lpwstr>1033-4.6.1.7467</vt:lpwstr>
  </property>
</Properties>
</file>