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313" r:id="rId3"/>
    <p:sldId id="321" r:id="rId4"/>
    <p:sldId id="320" r:id="rId5"/>
    <p:sldId id="322" r:id="rId6"/>
    <p:sldId id="324" r:id="rId7"/>
    <p:sldId id="325" r:id="rId8"/>
    <p:sldId id="326" r:id="rId9"/>
    <p:sldId id="346" r:id="rId10"/>
    <p:sldId id="347" r:id="rId11"/>
    <p:sldId id="365" r:id="rId12"/>
    <p:sldId id="366" r:id="rId13"/>
    <p:sldId id="367" r:id="rId14"/>
    <p:sldId id="368" r:id="rId15"/>
    <p:sldId id="370" r:id="rId16"/>
    <p:sldId id="371" r:id="rId17"/>
    <p:sldId id="327" r:id="rId18"/>
    <p:sldId id="345" r:id="rId19"/>
    <p:sldId id="335" r:id="rId20"/>
    <p:sldId id="337" r:id="rId21"/>
    <p:sldId id="388" r:id="rId22"/>
    <p:sldId id="338" r:id="rId23"/>
    <p:sldId id="339" r:id="rId24"/>
    <p:sldId id="340" r:id="rId25"/>
    <p:sldId id="389" r:id="rId26"/>
    <p:sldId id="354" r:id="rId27"/>
    <p:sldId id="390" r:id="rId28"/>
    <p:sldId id="391" r:id="rId29"/>
    <p:sldId id="341" r:id="rId30"/>
    <p:sldId id="352" r:id="rId31"/>
    <p:sldId id="353" r:id="rId32"/>
    <p:sldId id="342" r:id="rId33"/>
    <p:sldId id="392" r:id="rId34"/>
    <p:sldId id="343" r:id="rId35"/>
    <p:sldId id="350" r:id="rId36"/>
    <p:sldId id="348" r:id="rId37"/>
    <p:sldId id="349" r:id="rId38"/>
    <p:sldId id="364" r:id="rId39"/>
    <p:sldId id="406"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snapToGrid="0">
      <p:cViewPr varScale="1">
        <p:scale>
          <a:sx n="140" d="100"/>
          <a:sy n="140" d="100"/>
        </p:scale>
        <p:origin x="105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8989500-7B95-4046-BB03-4F180CD4BD8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37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39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9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9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9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9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chor="ctr">
            <a:normAutofit fontScale="90000"/>
          </a:bodyPr>
          <a:lstStyle/>
          <a:p>
            <a:r>
              <a:rPr lang="zh-CN" altLang="en-US" sz="8000" dirty="0">
                <a:latin typeface="黑体" panose="02010609060101010101" pitchFamily="49" charset="-122"/>
                <a:ea typeface="黑体" panose="02010609060101010101" pitchFamily="49" charset="-122"/>
                <a:sym typeface="+mn-ea"/>
              </a:rPr>
              <a:t>Recursion and divide-and-conquer strategies</a:t>
            </a:r>
            <a:endParaRPr lang="zh-CN" altLang="en-US" sz="80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335"/>
    </mc:Choice>
    <mc:Fallback xmlns="">
      <p:transition spd="slow" advTm="3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658530"/>
            <a:ext cx="11632335" cy="5349166"/>
          </a:xfrm>
        </p:spPr>
        <p:txBody>
          <a:bodyPr/>
          <a:lstStyle/>
          <a:p>
            <a:pPr>
              <a:buFont typeface="Wingdings" panose="05000000000000000000" pitchFamily="2" charset="2"/>
              <a:buChar char="Ø"/>
            </a:pPr>
            <a:r>
              <a:rPr lang="zh-CN" altLang="en-US"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least </a:t>
            </a:r>
            <a:r>
              <a:rPr lang="en-US" altLang="zh-CN" sz="2800" dirty="0">
                <a:latin typeface="Times New Roman" panose="02020503050405090304" pitchFamily="18" charset="0"/>
                <a:cs typeface="Times New Roman" panose="02020503050405090304" pitchFamily="18" charset="0"/>
                <a:sym typeface="Symbol" panose="05050102010706020507" pitchFamily="18" charset="2"/>
              </a:rPr>
              <a:t>3</a:t>
            </a:r>
            <a:r>
              <a:rPr lang="zh-CN" altLang="en-US" sz="2800"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sz="2800" dirty="0">
                <a:latin typeface="Times New Roman" panose="02020503050405090304" pitchFamily="18" charset="0"/>
                <a:cs typeface="Times New Roman" panose="02020503050405090304" pitchFamily="18" charset="0"/>
                <a:sym typeface="Symbol" panose="05050102010706020507" pitchFamily="18" charset="2"/>
              </a:rPr>
              <a:t>(n-5)/10</a:t>
            </a:r>
            <a:r>
              <a:rPr lang="zh-CN" altLang="en-US" sz="2800" dirty="0">
                <a:latin typeface="Times New Roman" panose="02020503050405090304" pitchFamily="18" charset="0"/>
                <a:cs typeface="Times New Roman" panose="02020503050405090304" pitchFamily="18" charset="0"/>
                <a:sym typeface="Symbol" panose="05050102010706020507" pitchFamily="18" charset="2"/>
              </a:rPr>
              <a:t></a:t>
            </a:r>
            <a:r>
              <a:rPr lang="zh-CN" altLang="en-US"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 elements less than x;</a:t>
            </a:r>
          </a:p>
          <a:p>
            <a:pPr>
              <a:buFont typeface="Wingdings" panose="05000000000000000000" pitchFamily="2" charset="2"/>
              <a:buChar char="Ø"/>
            </a:pPr>
            <a:r>
              <a:rPr lang="en-US" altLang="zh-CN"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least </a:t>
            </a:r>
            <a:r>
              <a:rPr lang="en-US" altLang="zh-CN" sz="2800" dirty="0">
                <a:latin typeface="Times New Roman" panose="02020503050405090304" pitchFamily="18" charset="0"/>
                <a:cs typeface="Times New Roman" panose="02020503050405090304" pitchFamily="18" charset="0"/>
                <a:sym typeface="Symbol" panose="05050102010706020507" pitchFamily="18" charset="2"/>
              </a:rPr>
              <a:t>3</a:t>
            </a:r>
            <a:r>
              <a:rPr lang="zh-CN" altLang="en-US" sz="2800"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sz="2800" dirty="0">
                <a:latin typeface="Times New Roman" panose="02020503050405090304" pitchFamily="18" charset="0"/>
                <a:cs typeface="Times New Roman" panose="02020503050405090304" pitchFamily="18" charset="0"/>
                <a:sym typeface="Symbol" panose="05050102010706020507" pitchFamily="18" charset="2"/>
              </a:rPr>
              <a:t>(n-5)/10</a:t>
            </a:r>
            <a:r>
              <a:rPr lang="zh-CN" altLang="en-US" sz="2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 element greater than x</a:t>
            </a:r>
          </a:p>
          <a:p>
            <a:pPr marL="0" indent="0">
              <a:buNone/>
            </a:pPr>
            <a:r>
              <a:rPr lang="en-US" altLang="zh-CN" sz="2800" dirty="0"/>
              <a:t>Then</a:t>
            </a:r>
            <a:r>
              <a:rPr lang="zh-CN" altLang="en-US" sz="2800" dirty="0"/>
              <a:t>：</a:t>
            </a:r>
            <a:r>
              <a:rPr lang="en-US" altLang="zh-CN" sz="2800" dirty="0"/>
              <a:t>when n≥75</a:t>
            </a:r>
            <a:r>
              <a:rPr lang="zh-CN" altLang="en-US" sz="2800" dirty="0"/>
              <a:t>，</a:t>
            </a:r>
            <a:r>
              <a:rPr lang="en-US" altLang="zh-CN"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 3 (n-5)/10 </a:t>
            </a:r>
            <a:r>
              <a:rPr lang="en-US" altLang="zh-CN" sz="2800" dirty="0"/>
              <a:t>≥n/4</a:t>
            </a:r>
          </a:p>
          <a:p>
            <a:pPr>
              <a:buFont typeface="Wingdings" panose="05000000000000000000" pitchFamily="2" charset="2"/>
              <a:buChar char="Ø"/>
            </a:pPr>
            <a:r>
              <a:rPr lang="zh-CN" altLang="en-US"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least n/4 elements are less than x;</a:t>
            </a:r>
          </a:p>
          <a:p>
            <a:pPr>
              <a:buFont typeface="Wingdings" panose="05000000000000000000" pitchFamily="2" charset="2"/>
              <a:buChar char="Ø"/>
            </a:pPr>
            <a:r>
              <a:rPr lang="en-US" altLang="zh-CN" sz="28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least n/4 elements greater than x</a:t>
            </a:r>
          </a:p>
          <a:p>
            <a:pPr marL="0" indent="0">
              <a:buNone/>
            </a:pPr>
            <a:r>
              <a:rPr lang="en-US" altLang="zh-CN" sz="2800"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The problem is to find the kth minimum:</a:t>
            </a:r>
          </a:p>
          <a:p>
            <a:pPr>
              <a:buFont typeface="Wingdings" panose="05000000000000000000" pitchFamily="2" charset="2"/>
              <a:buChar char="Ø"/>
            </a:pPr>
            <a:r>
              <a:rPr lang="en-US" altLang="zh-CN" sz="2800"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When the kth minimum value is greater than x, it is searched on the right side of x. Since the minimum value less than x is n/4 (that is, there are at least n/4 values on the left side), the right side is at most 3n/4.</a:t>
            </a:r>
          </a:p>
          <a:p>
            <a:pPr>
              <a:buFont typeface="Wingdings" panose="05000000000000000000" pitchFamily="2" charset="2"/>
              <a:buChar char="Ø"/>
            </a:pPr>
            <a:r>
              <a:rPr lang="en-US" altLang="zh-CN" sz="2800" dirty="0">
                <a:solidFill>
                  <a:srgbClr val="FF0000"/>
                </a:solidFill>
                <a:latin typeface="Times New Roman" panose="02020503050405090304" pitchFamily="18" charset="0"/>
                <a:cs typeface="Times New Roman" panose="02020503050405090304" pitchFamily="18" charset="0"/>
              </a:rPr>
              <a:t>When the kth minimum value is less than x, it is searched on the left side of x. Since the minimum value greater than x is n/4 (that is, there are at least n/4 values on the right side), the left side is at most 3n/4.</a:t>
            </a:r>
          </a:p>
          <a:p>
            <a:pPr marL="0" indent="0">
              <a:buNone/>
            </a:pPr>
            <a:endParaRPr lang="en-US" altLang="zh-CN" sz="2800" dirty="0"/>
          </a:p>
          <a:p>
            <a:pPr marL="0" indent="0">
              <a:buNone/>
            </a:pPr>
            <a:endParaRPr lang="zh-CN" altLang="en-US" sz="2800" dirty="0"/>
          </a:p>
          <a:p>
            <a:pPr marL="0" indent="0">
              <a:buNone/>
            </a:pPr>
            <a:endParaRPr lang="zh-CN" altLang="en-US" sz="2800" dirty="0"/>
          </a:p>
        </p:txBody>
      </p:sp>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22-09-07 at 5.39.34 PM"/>
          <p:cNvPicPr>
            <a:picLocks noChangeAspect="1"/>
          </p:cNvPicPr>
          <p:nvPr/>
        </p:nvPicPr>
        <p:blipFill>
          <a:blip r:embed="rId2"/>
          <a:stretch>
            <a:fillRect/>
          </a:stretch>
        </p:blipFill>
        <p:spPr>
          <a:xfrm>
            <a:off x="2368550" y="1022350"/>
            <a:ext cx="7454900" cy="4813300"/>
          </a:xfrm>
          <a:prstGeom prst="rect">
            <a:avLst/>
          </a:prstGeom>
        </p:spPr>
      </p:pic>
      <p:sp>
        <p:nvSpPr>
          <p:cNvPr id="16"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22-09-07 at 5.40.29 PM"/>
          <p:cNvPicPr>
            <a:picLocks noChangeAspect="1"/>
          </p:cNvPicPr>
          <p:nvPr/>
        </p:nvPicPr>
        <p:blipFill>
          <a:blip r:embed="rId2"/>
          <a:stretch>
            <a:fillRect/>
          </a:stretch>
        </p:blipFill>
        <p:spPr>
          <a:xfrm>
            <a:off x="2368550" y="1022350"/>
            <a:ext cx="7454900" cy="4813300"/>
          </a:xfrm>
          <a:prstGeom prst="rect">
            <a:avLst/>
          </a:prstGeom>
        </p:spPr>
      </p:pic>
      <p:sp>
        <p:nvSpPr>
          <p:cNvPr id="4"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9-07 at 5.40.56 PM"/>
          <p:cNvPicPr>
            <a:picLocks noChangeAspect="1"/>
          </p:cNvPicPr>
          <p:nvPr/>
        </p:nvPicPr>
        <p:blipFill>
          <a:blip r:embed="rId2"/>
          <a:stretch>
            <a:fillRect/>
          </a:stretch>
        </p:blipFill>
        <p:spPr>
          <a:xfrm>
            <a:off x="2368550" y="1022350"/>
            <a:ext cx="7454900" cy="4813300"/>
          </a:xfrm>
          <a:prstGeom prst="rect">
            <a:avLst/>
          </a:prstGeom>
        </p:spPr>
      </p:pic>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9-07 at 5.41.27 PM"/>
          <p:cNvPicPr>
            <a:picLocks noChangeAspect="1"/>
          </p:cNvPicPr>
          <p:nvPr/>
        </p:nvPicPr>
        <p:blipFill>
          <a:blip r:embed="rId2"/>
          <a:stretch>
            <a:fillRect/>
          </a:stretch>
        </p:blipFill>
        <p:spPr>
          <a:xfrm>
            <a:off x="2368550" y="1022350"/>
            <a:ext cx="7454900" cy="4813300"/>
          </a:xfrm>
          <a:prstGeom prst="rect">
            <a:avLst/>
          </a:prstGeom>
        </p:spPr>
      </p:pic>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9-07 at 5.41.49 PM"/>
          <p:cNvPicPr>
            <a:picLocks noChangeAspect="1"/>
          </p:cNvPicPr>
          <p:nvPr/>
        </p:nvPicPr>
        <p:blipFill>
          <a:blip r:embed="rId2"/>
          <a:stretch>
            <a:fillRect/>
          </a:stretch>
        </p:blipFill>
        <p:spPr>
          <a:xfrm>
            <a:off x="2368550" y="1022350"/>
            <a:ext cx="7454900" cy="4813300"/>
          </a:xfrm>
          <a:prstGeom prst="rect">
            <a:avLst/>
          </a:prstGeom>
        </p:spPr>
      </p:pic>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2-09-07 at 6.00.53 PM"/>
          <p:cNvPicPr>
            <a:picLocks noChangeAspect="1"/>
          </p:cNvPicPr>
          <p:nvPr/>
        </p:nvPicPr>
        <p:blipFill>
          <a:blip r:embed="rId2"/>
          <a:stretch>
            <a:fillRect/>
          </a:stretch>
        </p:blipFill>
        <p:spPr>
          <a:xfrm>
            <a:off x="2417445" y="1092835"/>
            <a:ext cx="8102600" cy="4965700"/>
          </a:xfrm>
          <a:prstGeom prst="rect">
            <a:avLst/>
          </a:prstGeom>
        </p:spPr>
      </p:pic>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6445" y="950699"/>
            <a:ext cx="11632335" cy="5349166"/>
          </a:xfrm>
        </p:spPr>
        <p:txBody>
          <a:bodyPr/>
          <a:lstStyle/>
          <a:p>
            <a:pPr marL="0" indent="0">
              <a:spcBef>
                <a:spcPts val="0"/>
              </a:spcBef>
              <a:buNone/>
            </a:pPr>
            <a:r>
              <a:rPr kumimoji="1" lang="en-US" altLang="zh-CN" sz="2000" dirty="0"/>
              <a:t>Type </a:t>
            </a:r>
            <a:r>
              <a:rPr kumimoji="1" lang="en-US" altLang="zh-CN" sz="2000" b="1" dirty="0"/>
              <a:t>Select</a:t>
            </a:r>
            <a:r>
              <a:rPr kumimoji="1" lang="en-US" altLang="zh-CN" sz="2000" dirty="0"/>
              <a:t>(Type a[], </a:t>
            </a:r>
            <a:r>
              <a:rPr kumimoji="1" lang="en-US" altLang="zh-CN" sz="2000" dirty="0" err="1"/>
              <a:t>int</a:t>
            </a:r>
            <a:r>
              <a:rPr kumimoji="1" lang="en-US" altLang="zh-CN" sz="2000" dirty="0"/>
              <a:t> p, </a:t>
            </a:r>
            <a:r>
              <a:rPr kumimoji="1" lang="en-US" altLang="zh-CN" sz="2000" dirty="0" err="1"/>
              <a:t>int</a:t>
            </a:r>
            <a:r>
              <a:rPr kumimoji="1" lang="en-US" altLang="zh-CN" sz="2000" dirty="0"/>
              <a:t> r, </a:t>
            </a:r>
            <a:r>
              <a:rPr kumimoji="1" lang="en-US" altLang="zh-CN" sz="2000" dirty="0" err="1"/>
              <a:t>int</a:t>
            </a:r>
            <a:r>
              <a:rPr kumimoji="1" lang="en-US" altLang="zh-CN" sz="2000" dirty="0"/>
              <a:t> k)</a:t>
            </a:r>
          </a:p>
          <a:p>
            <a:pPr marL="0" indent="0">
              <a:spcBef>
                <a:spcPts val="0"/>
              </a:spcBef>
              <a:buNone/>
            </a:pPr>
            <a:r>
              <a:rPr kumimoji="1" lang="en-US" altLang="zh-CN" sz="2000" dirty="0"/>
              <a:t>{</a:t>
            </a:r>
          </a:p>
          <a:p>
            <a:pPr marL="0" indent="0">
              <a:spcBef>
                <a:spcPts val="0"/>
              </a:spcBef>
              <a:buNone/>
            </a:pPr>
            <a:r>
              <a:rPr kumimoji="1" lang="en-US" altLang="zh-CN" sz="2000" dirty="0"/>
              <a:t>      if (r-p&lt;75) {</a:t>
            </a:r>
          </a:p>
          <a:p>
            <a:pPr marL="0" indent="0">
              <a:spcBef>
                <a:spcPts val="0"/>
              </a:spcBef>
              <a:buNone/>
            </a:pPr>
            <a:r>
              <a:rPr kumimoji="1" lang="en-US" altLang="zh-CN" sz="2000" dirty="0"/>
              <a:t>        </a:t>
            </a:r>
            <a:r>
              <a:rPr kumimoji="1" lang="zh-CN" altLang="en-US" sz="2000" dirty="0"/>
              <a:t>用某个简单排序算法对数组</a:t>
            </a:r>
            <a:r>
              <a:rPr kumimoji="1" lang="en-US" altLang="zh-CN" sz="2000" dirty="0"/>
              <a:t>a[</a:t>
            </a:r>
            <a:r>
              <a:rPr kumimoji="1" lang="en-US" altLang="zh-CN" sz="2000" dirty="0" err="1"/>
              <a:t>p:r</a:t>
            </a:r>
            <a:r>
              <a:rPr kumimoji="1" lang="en-US" altLang="zh-CN" sz="2000" dirty="0"/>
              <a:t>]</a:t>
            </a:r>
            <a:r>
              <a:rPr kumimoji="1" lang="zh-CN" altLang="en-US" sz="2000" dirty="0"/>
              <a:t>排序</a:t>
            </a:r>
            <a:r>
              <a:rPr kumimoji="1" lang="en-US" altLang="zh-CN" sz="2000" dirty="0"/>
              <a:t>;</a:t>
            </a:r>
          </a:p>
          <a:p>
            <a:pPr marL="0" indent="0">
              <a:spcBef>
                <a:spcPts val="0"/>
              </a:spcBef>
              <a:buNone/>
            </a:pPr>
            <a:r>
              <a:rPr kumimoji="1" lang="en-US" altLang="zh-CN" sz="2000" dirty="0"/>
              <a:t>        return a[p+k-1];</a:t>
            </a:r>
          </a:p>
          <a:p>
            <a:pPr marL="0" indent="0">
              <a:spcBef>
                <a:spcPts val="0"/>
              </a:spcBef>
              <a:buNone/>
            </a:pPr>
            <a:r>
              <a:rPr kumimoji="1" lang="en-US" altLang="zh-CN" sz="2000" dirty="0"/>
              <a:t>        }</a:t>
            </a:r>
          </a:p>
          <a:p>
            <a:pPr marL="0" indent="0">
              <a:spcBef>
                <a:spcPts val="0"/>
              </a:spcBef>
              <a:buNone/>
            </a:pPr>
            <a:r>
              <a:rPr kumimoji="1" lang="en-US" altLang="zh-CN" sz="2000" dirty="0"/>
              <a:t>      for ( </a:t>
            </a:r>
            <a:r>
              <a:rPr kumimoji="1" lang="en-US" altLang="zh-CN" sz="2000" dirty="0" err="1"/>
              <a:t>int</a:t>
            </a:r>
            <a:r>
              <a:rPr kumimoji="1" lang="en-US" altLang="zh-CN" sz="2000" dirty="0"/>
              <a:t> </a:t>
            </a:r>
            <a:r>
              <a:rPr kumimoji="1" lang="en-US" altLang="zh-CN" sz="2000" dirty="0" err="1"/>
              <a:t>i</a:t>
            </a:r>
            <a:r>
              <a:rPr kumimoji="1" lang="en-US" altLang="zh-CN" sz="2000" dirty="0"/>
              <a:t> = 0; </a:t>
            </a:r>
            <a:r>
              <a:rPr kumimoji="1" lang="en-US" altLang="zh-CN" sz="2000" dirty="0" err="1"/>
              <a:t>i</a:t>
            </a:r>
            <a:r>
              <a:rPr kumimoji="1" lang="en-US" altLang="zh-CN" sz="2000" dirty="0"/>
              <a:t>&lt;=(r-p-4)/5; </a:t>
            </a:r>
            <a:r>
              <a:rPr kumimoji="1" lang="en-US" altLang="zh-CN" sz="2000" dirty="0" err="1"/>
              <a:t>i</a:t>
            </a:r>
            <a:r>
              <a:rPr kumimoji="1" lang="en-US" altLang="zh-CN" sz="2000" dirty="0"/>
              <a:t>++ ){</a:t>
            </a:r>
          </a:p>
          <a:p>
            <a:pPr marL="0" indent="0">
              <a:spcBef>
                <a:spcPts val="0"/>
              </a:spcBef>
              <a:buNone/>
            </a:pPr>
            <a:r>
              <a:rPr kumimoji="1" lang="en-US" altLang="zh-CN" sz="2000" dirty="0"/>
              <a:t>      </a:t>
            </a:r>
            <a:r>
              <a:rPr kumimoji="1" lang="zh-CN" altLang="en-US" sz="2000" dirty="0">
                <a:solidFill>
                  <a:srgbClr val="FF0000"/>
                </a:solidFill>
              </a:rPr>
              <a:t>将</a:t>
            </a:r>
            <a:r>
              <a:rPr kumimoji="1" lang="en-US" altLang="zh-CN" sz="2000" dirty="0">
                <a:solidFill>
                  <a:srgbClr val="FF0000"/>
                </a:solidFill>
              </a:rPr>
              <a:t>a[p+5*</a:t>
            </a:r>
            <a:r>
              <a:rPr kumimoji="1" lang="en-US" altLang="zh-CN" sz="2000" dirty="0" err="1">
                <a:solidFill>
                  <a:srgbClr val="FF0000"/>
                </a:solidFill>
              </a:rPr>
              <a:t>i</a:t>
            </a:r>
            <a:r>
              <a:rPr kumimoji="1" lang="en-US" altLang="zh-CN" sz="2000" dirty="0">
                <a:solidFill>
                  <a:srgbClr val="FF0000"/>
                </a:solidFill>
              </a:rPr>
              <a:t>]</a:t>
            </a:r>
            <a:r>
              <a:rPr kumimoji="1" lang="zh-CN" altLang="en-US" sz="2000" dirty="0">
                <a:solidFill>
                  <a:srgbClr val="FF0000"/>
                </a:solidFill>
              </a:rPr>
              <a:t>至</a:t>
            </a:r>
            <a:r>
              <a:rPr kumimoji="1" lang="en-US" altLang="zh-CN" sz="2000" dirty="0">
                <a:solidFill>
                  <a:srgbClr val="FF0000"/>
                </a:solidFill>
              </a:rPr>
              <a:t>a[p+5*i+4]</a:t>
            </a:r>
            <a:r>
              <a:rPr kumimoji="1" lang="zh-CN" altLang="en-US" sz="2000" dirty="0">
                <a:solidFill>
                  <a:srgbClr val="FF0000"/>
                </a:solidFill>
              </a:rPr>
              <a:t>的第</a:t>
            </a:r>
            <a:r>
              <a:rPr kumimoji="1" lang="en-US" altLang="zh-CN" sz="2000" dirty="0">
                <a:solidFill>
                  <a:srgbClr val="FF0000"/>
                </a:solidFill>
              </a:rPr>
              <a:t>3</a:t>
            </a:r>
            <a:r>
              <a:rPr kumimoji="1" lang="zh-CN" altLang="en-US" sz="2000" dirty="0">
                <a:solidFill>
                  <a:srgbClr val="FF0000"/>
                </a:solidFill>
              </a:rPr>
              <a:t>小元素与</a:t>
            </a:r>
            <a:r>
              <a:rPr kumimoji="1" lang="en-US" altLang="zh-CN" sz="2000" dirty="0">
                <a:solidFill>
                  <a:srgbClr val="FF0000"/>
                </a:solidFill>
              </a:rPr>
              <a:t>a[</a:t>
            </a:r>
            <a:r>
              <a:rPr kumimoji="1" lang="en-US" altLang="zh-CN" sz="2000" dirty="0" err="1">
                <a:solidFill>
                  <a:srgbClr val="FF0000"/>
                </a:solidFill>
              </a:rPr>
              <a:t>p+i</a:t>
            </a:r>
            <a:r>
              <a:rPr kumimoji="1" lang="en-US" altLang="zh-CN" sz="2000" dirty="0">
                <a:solidFill>
                  <a:srgbClr val="FF0000"/>
                </a:solidFill>
              </a:rPr>
              <a:t>]</a:t>
            </a:r>
            <a:r>
              <a:rPr kumimoji="1" lang="zh-CN" altLang="en-US" sz="2000" dirty="0">
                <a:solidFill>
                  <a:srgbClr val="FF0000"/>
                </a:solidFill>
              </a:rPr>
              <a:t>交换位置</a:t>
            </a:r>
            <a:r>
              <a:rPr kumimoji="1" lang="en-US" altLang="zh-CN" sz="2000" dirty="0">
                <a:solidFill>
                  <a:srgbClr val="FF0000"/>
                </a:solidFill>
              </a:rPr>
              <a:t>;</a:t>
            </a:r>
          </a:p>
          <a:p>
            <a:pPr marL="0" indent="0">
              <a:spcBef>
                <a:spcPts val="0"/>
              </a:spcBef>
              <a:buNone/>
            </a:pPr>
            <a:r>
              <a:rPr kumimoji="1" lang="en-US" altLang="zh-CN" sz="2000" dirty="0">
                <a:solidFill>
                  <a:srgbClr val="FF0000"/>
                </a:solidFill>
              </a:rPr>
              <a:t>      //</a:t>
            </a:r>
            <a:r>
              <a:rPr kumimoji="1" lang="zh-CN" altLang="en-US" sz="2000" dirty="0">
                <a:solidFill>
                  <a:srgbClr val="FF0000"/>
                </a:solidFill>
              </a:rPr>
              <a:t>找中位数的中位数，</a:t>
            </a:r>
            <a:r>
              <a:rPr kumimoji="1" lang="en-US" altLang="zh-CN" sz="2000" dirty="0">
                <a:solidFill>
                  <a:srgbClr val="FF0000"/>
                </a:solidFill>
              </a:rPr>
              <a:t>r-p-4</a:t>
            </a:r>
            <a:r>
              <a:rPr kumimoji="1" lang="zh-CN" altLang="en-US" sz="2000" dirty="0">
                <a:solidFill>
                  <a:srgbClr val="FF0000"/>
                </a:solidFill>
              </a:rPr>
              <a:t>即上面所说的</a:t>
            </a:r>
            <a:r>
              <a:rPr kumimoji="1" lang="en-US" altLang="zh-CN" sz="2000" dirty="0">
                <a:solidFill>
                  <a:srgbClr val="FF0000"/>
                </a:solidFill>
              </a:rPr>
              <a:t>n-5</a:t>
            </a:r>
          </a:p>
          <a:p>
            <a:pPr marL="0" indent="0">
              <a:spcBef>
                <a:spcPts val="0"/>
              </a:spcBef>
              <a:buNone/>
            </a:pPr>
            <a:r>
              <a:rPr kumimoji="1" lang="en-US" altLang="zh-CN" sz="2000" dirty="0">
                <a:solidFill>
                  <a:srgbClr val="FF0000"/>
                </a:solidFill>
              </a:rPr>
              <a:t>      Type x = Select(a, p, p+(r-p-4)/5, (r-p-4)/10);</a:t>
            </a:r>
          </a:p>
          <a:p>
            <a:pPr marL="0" indent="0">
              <a:spcBef>
                <a:spcPts val="0"/>
              </a:spcBef>
              <a:buNone/>
            </a:pPr>
            <a:r>
              <a:rPr kumimoji="1" lang="en-US" altLang="zh-CN" sz="2000" dirty="0"/>
              <a:t>      </a:t>
            </a:r>
            <a:r>
              <a:rPr kumimoji="1" lang="en-US" altLang="zh-CN" sz="2000" dirty="0" err="1">
                <a:solidFill>
                  <a:srgbClr val="0000FF"/>
                </a:solidFill>
              </a:rPr>
              <a:t>int</a:t>
            </a:r>
            <a:r>
              <a:rPr kumimoji="1" lang="en-US" altLang="zh-CN" sz="2000" dirty="0">
                <a:solidFill>
                  <a:srgbClr val="0000FF"/>
                </a:solidFill>
              </a:rPr>
              <a:t> </a:t>
            </a:r>
            <a:r>
              <a:rPr kumimoji="1" lang="en-US" altLang="zh-CN" sz="2000" dirty="0" err="1">
                <a:solidFill>
                  <a:srgbClr val="0000FF"/>
                </a:solidFill>
              </a:rPr>
              <a:t>i</a:t>
            </a:r>
            <a:r>
              <a:rPr kumimoji="1" lang="en-US" altLang="zh-CN" sz="2000" dirty="0">
                <a:solidFill>
                  <a:srgbClr val="0000FF"/>
                </a:solidFill>
              </a:rPr>
              <a:t>=Partition(</a:t>
            </a:r>
            <a:r>
              <a:rPr kumimoji="1" lang="en-US" altLang="zh-CN" sz="2000" dirty="0" err="1">
                <a:solidFill>
                  <a:srgbClr val="0000FF"/>
                </a:solidFill>
              </a:rPr>
              <a:t>a,p,r</a:t>
            </a:r>
            <a:r>
              <a:rPr kumimoji="1" lang="en-US" altLang="zh-CN" sz="2000" dirty="0">
                <a:solidFill>
                  <a:srgbClr val="0000FF"/>
                </a:solidFill>
              </a:rPr>
              <a:t>, x);</a:t>
            </a:r>
          </a:p>
          <a:p>
            <a:pPr marL="0" indent="0">
              <a:spcBef>
                <a:spcPts val="0"/>
              </a:spcBef>
              <a:buNone/>
            </a:pPr>
            <a:r>
              <a:rPr kumimoji="1" lang="en-US" altLang="zh-CN" sz="2000" dirty="0"/>
              <a:t>      j=i-p+1;</a:t>
            </a:r>
          </a:p>
          <a:p>
            <a:pPr marL="0" indent="0">
              <a:spcBef>
                <a:spcPts val="0"/>
              </a:spcBef>
              <a:buNone/>
            </a:pPr>
            <a:r>
              <a:rPr kumimoji="1" lang="en-US" altLang="zh-CN" sz="2000" dirty="0">
                <a:solidFill>
                  <a:srgbClr val="C00000"/>
                </a:solidFill>
              </a:rPr>
              <a:t>      if (k&lt;=j) return Select(</a:t>
            </a:r>
            <a:r>
              <a:rPr kumimoji="1" lang="en-US" altLang="zh-CN" sz="2000" dirty="0" err="1">
                <a:solidFill>
                  <a:srgbClr val="C00000"/>
                </a:solidFill>
              </a:rPr>
              <a:t>a,p,i,k</a:t>
            </a:r>
            <a:r>
              <a:rPr kumimoji="1" lang="en-US" altLang="zh-CN" sz="2000" dirty="0">
                <a:solidFill>
                  <a:srgbClr val="C00000"/>
                </a:solidFill>
              </a:rPr>
              <a:t>);</a:t>
            </a:r>
          </a:p>
          <a:p>
            <a:pPr marL="0" indent="0">
              <a:spcBef>
                <a:spcPts val="0"/>
              </a:spcBef>
              <a:buNone/>
            </a:pPr>
            <a:r>
              <a:rPr kumimoji="1" lang="en-US" altLang="zh-CN" sz="2000" dirty="0">
                <a:solidFill>
                  <a:srgbClr val="C00000"/>
                </a:solidFill>
              </a:rPr>
              <a:t>      else return Select(a,i+1,r,k-j);</a:t>
            </a:r>
          </a:p>
          <a:p>
            <a:pPr marL="0" indent="0">
              <a:spcBef>
                <a:spcPts val="0"/>
              </a:spcBef>
              <a:buNone/>
            </a:pPr>
            <a:r>
              <a:rPr kumimoji="1" lang="en-US" altLang="zh-CN" sz="2000" dirty="0"/>
              <a:t>	}</a:t>
            </a:r>
          </a:p>
          <a:p>
            <a:pPr marL="0" indent="0">
              <a:spcBef>
                <a:spcPts val="0"/>
              </a:spcBef>
              <a:buNone/>
            </a:pPr>
            <a:r>
              <a:rPr kumimoji="1" lang="en-US" altLang="zh-CN" sz="2000" dirty="0"/>
              <a:t>}</a:t>
            </a:r>
          </a:p>
          <a:p>
            <a:pPr marL="0" indent="0">
              <a:spcBef>
                <a:spcPts val="0"/>
              </a:spcBef>
              <a:buNone/>
            </a:pPr>
            <a:endParaRPr lang="zh-CN" altLang="en-US" sz="2000" dirty="0"/>
          </a:p>
        </p:txBody>
      </p:sp>
      <p:sp>
        <p:nvSpPr>
          <p:cNvPr id="4" name="矩形 27"/>
          <p:cNvSpPr>
            <a:spLocks noChangeArrowheads="1"/>
          </p:cNvSpPr>
          <p:nvPr/>
        </p:nvSpPr>
        <p:spPr bwMode="auto">
          <a:xfrm>
            <a:off x="8257868" y="853060"/>
            <a:ext cx="2700338" cy="7308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just">
              <a:lnSpc>
                <a:spcPct val="130000"/>
              </a:lnSpc>
            </a:pPr>
            <a:r>
              <a:rPr kumimoji="1" lang="en-US" altLang="zh-CN"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n = r-p+1</a:t>
            </a:r>
            <a:r>
              <a:rPr kumimoji="1" lang="zh-CN" altLang="en-US"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 is the length of the input array</a:t>
            </a:r>
          </a:p>
        </p:txBody>
      </p:sp>
      <p:sp>
        <p:nvSpPr>
          <p:cNvPr id="5" name="矩形 66"/>
          <p:cNvSpPr>
            <a:spLocks noChangeArrowheads="1"/>
          </p:cNvSpPr>
          <p:nvPr/>
        </p:nvSpPr>
        <p:spPr bwMode="auto">
          <a:xfrm>
            <a:off x="8173867" y="1681063"/>
            <a:ext cx="3744913" cy="1050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just">
              <a:lnSpc>
                <a:spcPct val="130000"/>
              </a:lnSpc>
            </a:pPr>
            <a:r>
              <a:rPr kumimoji="1" lang="en-US" altLang="zh-CN"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n &gt;=75 c</a:t>
            </a:r>
            <a:r>
              <a:rPr kumimoji="1" lang="zh-CN" altLang="en-US"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all recursion；</a:t>
            </a:r>
            <a:r>
              <a:rPr kumimoji="1" lang="en-US" altLang="zh-CN"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n&lt;75</a:t>
            </a:r>
            <a:r>
              <a:rPr kumimoji="1" lang="zh-CN" altLang="en-US"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a:t>
            </a:r>
            <a:r>
              <a:rPr kumimoji="1" lang="en-US" altLang="zh-CN"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algrithm </a:t>
            </a:r>
            <a:r>
              <a:rPr kumimoji="1"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SELECT takes no more than constant C1</a:t>
            </a:r>
          </a:p>
        </p:txBody>
      </p:sp>
      <p:sp>
        <p:nvSpPr>
          <p:cNvPr id="6" name="矩形 67"/>
          <p:cNvSpPr>
            <a:spLocks noChangeArrowheads="1"/>
          </p:cNvSpPr>
          <p:nvPr/>
        </p:nvSpPr>
        <p:spPr bwMode="auto">
          <a:xfrm>
            <a:off x="8173867" y="4335346"/>
            <a:ext cx="3744912" cy="13709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just">
              <a:lnSpc>
                <a:spcPct val="130000"/>
              </a:lnSpc>
            </a:pP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After finding the median x, the algorithm takes </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x</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 as the </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p</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artition </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pivot</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 and calls the function Partition to </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divide </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array </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a</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p</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 </a:t>
            </a:r>
            <a:r>
              <a:rPr kumimoji="1" lang="en-US"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r</a:t>
            </a:r>
            <a:r>
              <a:rPr kumimoji="1" sz="1600" b="1">
                <a:solidFill>
                  <a:schemeClr val="bg1"/>
                </a:solidFill>
                <a:latin typeface="Times New Roman" panose="02020503050405090304" pitchFamily="18" charset="0"/>
                <a:ea typeface="黑体" panose="02010609060101010101" pitchFamily="49" charset="-122"/>
                <a:cs typeface="Times New Roman" panose="02020503050405090304" pitchFamily="18" charset="0"/>
              </a:rPr>
              <a:t>], which takes O(n) time</a:t>
            </a:r>
          </a:p>
        </p:txBody>
      </p:sp>
      <p:sp>
        <p:nvSpPr>
          <p:cNvPr id="7" name="矩形 68"/>
          <p:cNvSpPr>
            <a:spLocks noChangeArrowheads="1"/>
          </p:cNvSpPr>
          <p:nvPr/>
        </p:nvSpPr>
        <p:spPr bwMode="auto">
          <a:xfrm>
            <a:off x="8175454" y="3374791"/>
            <a:ext cx="3743325" cy="7308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just">
              <a:lnSpc>
                <a:spcPct val="130000"/>
              </a:lnSpc>
            </a:pPr>
            <a:r>
              <a:rPr kumimoji="1" lang="zh-CN" altLang="en-US" sz="1600" b="1" dirty="0">
                <a:solidFill>
                  <a:schemeClr val="bg1"/>
                </a:solidFill>
                <a:latin typeface="Times New Roman" panose="02020503050405090304" pitchFamily="18" charset="0"/>
                <a:ea typeface="黑体" panose="02010609060101010101" pitchFamily="49" charset="-122"/>
                <a:cs typeface="Times New Roman" panose="02020503050405090304" pitchFamily="18" charset="0"/>
              </a:rPr>
              <a:t>Select for loop, n/5 times, each time takes O(1) time, total O(n) time.</a:t>
            </a:r>
          </a:p>
        </p:txBody>
      </p:sp>
      <p:grpSp>
        <p:nvGrpSpPr>
          <p:cNvPr id="8" name="Group 12"/>
          <p:cNvGrpSpPr/>
          <p:nvPr/>
        </p:nvGrpSpPr>
        <p:grpSpPr bwMode="auto">
          <a:xfrm>
            <a:off x="1185397" y="4561472"/>
            <a:ext cx="6988175" cy="1738313"/>
            <a:chOff x="657" y="1253"/>
            <a:chExt cx="4402" cy="1095"/>
          </a:xfrm>
        </p:grpSpPr>
        <p:sp>
          <p:nvSpPr>
            <p:cNvPr id="9" name="AutoShape 7"/>
            <p:cNvSpPr>
              <a:spLocks noChangeArrowheads="1"/>
            </p:cNvSpPr>
            <p:nvPr/>
          </p:nvSpPr>
          <p:spPr bwMode="auto">
            <a:xfrm>
              <a:off x="657" y="1253"/>
              <a:ext cx="4402" cy="1095"/>
            </a:xfrm>
            <a:prstGeom prst="roundRect">
              <a:avLst>
                <a:gd name="adj" fmla="val 16667"/>
              </a:avLst>
            </a:prstGeom>
            <a:solidFill>
              <a:schemeClr val="bg1"/>
            </a:solidFill>
            <a:ln w="38100">
              <a:solidFill>
                <a:srgbClr val="063DE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400" b="1" dirty="0">
                  <a:ea typeface="黑体" panose="02010609060101010101" pitchFamily="49" charset="-122"/>
                </a:rPr>
                <a:t>Complexity analysis</a:t>
              </a:r>
            </a:p>
            <a:p>
              <a:pPr>
                <a:defRPr/>
              </a:pPr>
              <a:endParaRPr lang="zh-CN" altLang="en-US" sz="2400" b="1" dirty="0">
                <a:effectLst>
                  <a:outerShdw blurRad="38100" dist="38100" dir="2700000" algn="tl">
                    <a:srgbClr val="C0C0C0"/>
                  </a:outerShdw>
                </a:effectLst>
                <a:ea typeface="黑体" panose="02010609060101010101" pitchFamily="49" charset="-122"/>
              </a:endParaRPr>
            </a:p>
            <a:p>
              <a:pPr>
                <a:defRPr/>
              </a:pPr>
              <a:endParaRPr lang="zh-CN" altLang="en-US" sz="2400" b="1" dirty="0"/>
            </a:p>
            <a:p>
              <a:pPr algn="ctr">
                <a:defRPr/>
              </a:pPr>
              <a:r>
                <a:rPr lang="en-US" altLang="zh-CN" sz="2400" dirty="0"/>
                <a:t>T(n)=</a:t>
              </a:r>
              <a:r>
                <a:rPr lang="en-US" altLang="zh-CN" sz="2400" b="1" dirty="0"/>
                <a:t>O(n)</a:t>
              </a:r>
              <a:endParaRPr lang="en-US" altLang="zh-CN" sz="2400" b="1" dirty="0">
                <a:solidFill>
                  <a:srgbClr val="FF0000"/>
                </a:solidFill>
                <a:ea typeface="楷体_GB2312" charset="-122"/>
                <a:sym typeface="Wingdings" panose="05000000000000000000" pitchFamily="2" charset="2"/>
              </a:endParaRPr>
            </a:p>
          </p:txBody>
        </p:sp>
        <p:graphicFrame>
          <p:nvGraphicFramePr>
            <p:cNvPr id="10" name="Object 9"/>
            <p:cNvGraphicFramePr>
              <a:graphicFrameLocks noChangeAspect="1"/>
            </p:cNvGraphicFramePr>
            <p:nvPr/>
          </p:nvGraphicFramePr>
          <p:xfrm>
            <a:off x="1655" y="1480"/>
            <a:ext cx="2948" cy="563"/>
          </p:xfrm>
          <a:graphic>
            <a:graphicData uri="http://schemas.openxmlformats.org/presentationml/2006/ole">
              <mc:AlternateContent xmlns:mc="http://schemas.openxmlformats.org/markup-compatibility/2006">
                <mc:Choice xmlns:v="urn:schemas-microsoft-com:vml" Requires="v">
                  <p:oleObj name="公式" r:id="rId2" imgW="2540000" imgH="482600" progId="Equation.3">
                    <p:embed/>
                  </p:oleObj>
                </mc:Choice>
                <mc:Fallback>
                  <p:oleObj name="公式" r:id="rId2" imgW="2540000" imgH="482600" progId="Equation.3">
                    <p:embed/>
                    <p:pic>
                      <p:nvPicPr>
                        <p:cNvPr id="0" name="Picture 1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 y="1480"/>
                          <a:ext cx="294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右箭头 10"/>
          <p:cNvSpPr/>
          <p:nvPr/>
        </p:nvSpPr>
        <p:spPr>
          <a:xfrm>
            <a:off x="7443020" y="3197677"/>
            <a:ext cx="619432" cy="1086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lnSpc>
                <a:spcPct val="150000"/>
              </a:lnSpc>
              <a:spcBef>
                <a:spcPts val="0"/>
              </a:spcBef>
              <a:buNone/>
              <a:defRPr/>
            </a:pPr>
            <a:r>
              <a:rPr lang="zh-CN" altLang="en-US" sz="7200" b="1" dirty="0">
                <a:latin typeface="Times New Roman" panose="02020503050405090304" pitchFamily="18" charset="0"/>
                <a:cs typeface="Times New Roman" panose="02020503050405090304" pitchFamily="18" charset="0"/>
                <a:sym typeface="+mn-ea"/>
              </a:rPr>
              <a:t>Closest point pair problem</a:t>
            </a:r>
            <a:endParaRPr lang="zh-CN" altLang="en-US" sz="7200" b="1" dirty="0">
              <a:latin typeface="Times New Roman" panose="02020503050405090304" pitchFamily="18" charset="0"/>
              <a:cs typeface="Times New Roman" panose="02020503050405090304" pitchFamily="18" charset="0"/>
            </a:endParaRPr>
          </a:p>
          <a:p>
            <a:pPr marL="0" indent="0" algn="ctr">
              <a:lnSpc>
                <a:spcPct val="150000"/>
              </a:lnSpc>
              <a:spcBef>
                <a:spcPts val="0"/>
              </a:spcBef>
              <a:buNone/>
              <a:defRPr/>
            </a:pPr>
            <a:endParaRPr lang="en-US" altLang="zh-CN" sz="7200" b="1"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
        <p:nvSpPr>
          <p:cNvPr id="3" name="内容占位符 2"/>
          <p:cNvSpPr>
            <a:spLocks noGrp="1"/>
          </p:cNvSpPr>
          <p:nvPr>
            <p:ph idx="1"/>
          </p:nvPr>
        </p:nvSpPr>
        <p:spPr/>
        <p:txBody>
          <a:bodyPr/>
          <a:lstStyle/>
          <a:p>
            <a:pPr marL="0" indent="0" algn="just">
              <a:buNone/>
            </a:pPr>
            <a:r>
              <a:rPr lang="zh-CN" altLang="en-US" sz="3200"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Given a set </a:t>
            </a:r>
            <a:r>
              <a:rPr lang="en-US" altLang="zh-CN" sz="3200" i="1"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S</a:t>
            </a:r>
            <a:r>
              <a:rPr lang="zh-CN" altLang="en-US" sz="3200" i="1"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 </a:t>
            </a:r>
            <a:r>
              <a:rPr lang="zh-CN" altLang="en-US" sz="3200"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of </a:t>
            </a:r>
            <a:r>
              <a:rPr lang="en-US" altLang="zh-CN" sz="3200" i="1"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n</a:t>
            </a:r>
            <a:r>
              <a:rPr lang="zh-CN" altLang="en-US" sz="3200"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 points on the plane, find a pair of points such that the distance between the pairs of points is the smallest among all pairs of points composed of </a:t>
            </a:r>
            <a:r>
              <a:rPr lang="en-US" altLang="zh-CN" sz="3200" i="1"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n</a:t>
            </a:r>
            <a:r>
              <a:rPr lang="zh-CN" altLang="en-US" sz="3200" dirty="0">
                <a:solidFill>
                  <a:srgbClr val="FF0000"/>
                </a:solidFill>
                <a:latin typeface="华文琥珀" panose="02010800040101010101" pitchFamily="2" charset="-122"/>
                <a:ea typeface="华文琥珀" panose="02010800040101010101" pitchFamily="2" charset="-122"/>
                <a:sym typeface="Symbol" panose="05050102010706020507" pitchFamily="18" charset="2"/>
              </a:rPr>
              <a:t> points.</a:t>
            </a:r>
          </a:p>
          <a:p>
            <a:pPr marL="0" indent="0" algn="just">
              <a:buNone/>
            </a:pPr>
            <a:endParaRPr lang="zh-CN" altLang="en-US" dirty="0"/>
          </a:p>
          <a:p>
            <a:pPr marL="0" indent="0" algn="just">
              <a:buNone/>
            </a:pPr>
            <a:r>
              <a:rPr lang="zh-CN" altLang="en-US" dirty="0"/>
              <a:t>To make the problem easier to understand and analyze, let's consider the one-dimensional case. In this case, </a:t>
            </a:r>
            <a:r>
              <a:rPr lang="en-US" altLang="zh-CN" dirty="0"/>
              <a:t>t</a:t>
            </a:r>
            <a:r>
              <a:rPr lang="zh-CN" altLang="en-US" dirty="0"/>
              <a:t>he n points in S degenerate to n real numbers on the X-axis x1,x2... , xn. The closest pair of points is the two real numbers with the smallest difference among the N real numbers.</a:t>
            </a:r>
          </a:p>
          <a:p>
            <a:pPr algn="just"/>
            <a:endParaRPr lang="zh-CN" altLang="en-US" dirty="0"/>
          </a:p>
          <a:p>
            <a:pPr algn="just"/>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t"/>
          <a:lstStyle/>
          <a:p>
            <a:pPr algn="just">
              <a:lnSpc>
                <a:spcPct val="150000"/>
              </a:lnSpc>
              <a:spcBef>
                <a:spcPts val="0"/>
              </a:spcBef>
              <a:buFont typeface="Wingdings" panose="05000000000000000000" pitchFamily="2" charset="2"/>
              <a:buChar char="Ø"/>
              <a:defRPr/>
            </a:pPr>
            <a:r>
              <a:rPr lang="zh-CN" altLang="en-US" sz="4800" b="1" dirty="0">
                <a:latin typeface="Times New Roman" panose="02020503050405090304" pitchFamily="18" charset="0"/>
                <a:cs typeface="Times New Roman" panose="02020503050405090304" pitchFamily="18" charset="0"/>
              </a:rPr>
              <a:t>Linear time selection algorithm</a:t>
            </a:r>
          </a:p>
          <a:p>
            <a:pPr algn="just">
              <a:lnSpc>
                <a:spcPct val="150000"/>
              </a:lnSpc>
              <a:spcBef>
                <a:spcPts val="0"/>
              </a:spcBef>
              <a:buFont typeface="Wingdings" panose="05000000000000000000" pitchFamily="2" charset="2"/>
              <a:buChar char="Ø"/>
              <a:defRPr/>
            </a:pPr>
            <a:r>
              <a:rPr lang="zh-CN" altLang="en-US" sz="4800" b="1" dirty="0">
                <a:latin typeface="Times New Roman" panose="02020503050405090304" pitchFamily="18" charset="0"/>
                <a:cs typeface="Times New Roman" panose="02020503050405090304" pitchFamily="18" charset="0"/>
              </a:rPr>
              <a:t>Closest point pair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pPr>
              <a:lnSpc>
                <a:spcPct val="130000"/>
              </a:lnSpc>
              <a:buClr>
                <a:schemeClr val="accent2"/>
              </a:buClr>
              <a:buFont typeface="Wingdings" panose="05000000000000000000" pitchFamily="2" charset="2"/>
              <a:buChar char="Ø"/>
            </a:pPr>
            <a:r>
              <a:rPr lang="zh-CN" altLang="zh-CN" sz="2800" dirty="0">
                <a:latin typeface="Times New Roman" panose="02020503050405090304" pitchFamily="18" charset="0"/>
                <a:cs typeface="Times New Roman" panose="02020503050405090304" pitchFamily="18" charset="0"/>
              </a:rPr>
              <a:t>Suppose we use some point </a:t>
            </a:r>
            <a:r>
              <a:rPr lang="en-US" altLang="zh-CN" sz="2800" i="1" dirty="0">
                <a:latin typeface="Times New Roman Italic" panose="02020503050405090304" charset="0"/>
                <a:cs typeface="Times New Roman Italic" panose="02020503050405090304" charset="0"/>
              </a:rPr>
              <a:t>m</a:t>
            </a:r>
            <a:r>
              <a:rPr lang="zh-CN" altLang="zh-CN" sz="2800" i="1" dirty="0">
                <a:latin typeface="Times New Roman Italic" panose="02020503050405090304" charset="0"/>
                <a:cs typeface="Times New Roman Italic" panose="02020503050405090304" charset="0"/>
              </a:rPr>
              <a:t> </a:t>
            </a:r>
            <a:r>
              <a:rPr lang="zh-CN" altLang="zh-CN" sz="2800" dirty="0">
                <a:latin typeface="Times New Roman" panose="02020503050405090304" pitchFamily="18" charset="0"/>
                <a:cs typeface="Times New Roman" panose="02020503050405090304" pitchFamily="18" charset="0"/>
              </a:rPr>
              <a:t>on the X-axis to divide S into two subsets S1 and S2. Based on the idea of </a:t>
            </a:r>
            <a:r>
              <a:rPr lang="zh-CN" altLang="zh-CN" sz="2800" dirty="0">
                <a:solidFill>
                  <a:srgbClr val="FF0000"/>
                </a:solidFill>
                <a:latin typeface="Times New Roman" panose="02020503050405090304" pitchFamily="18" charset="0"/>
                <a:cs typeface="Times New Roman" panose="02020503050405090304" pitchFamily="18" charset="0"/>
              </a:rPr>
              <a:t>balanced subproblems</a:t>
            </a:r>
            <a:r>
              <a:rPr lang="zh-CN" altLang="zh-CN" sz="2800" dirty="0">
                <a:latin typeface="Times New Roman" panose="02020503050405090304" pitchFamily="18" charset="0"/>
                <a:cs typeface="Times New Roman" panose="02020503050405090304" pitchFamily="18" charset="0"/>
              </a:rPr>
              <a:t>, we use the median of coordinates of each point in S as the segmentation point.</a:t>
            </a:r>
          </a:p>
          <a:p>
            <a:pPr>
              <a:lnSpc>
                <a:spcPct val="130000"/>
              </a:lnSpc>
              <a:buClr>
                <a:schemeClr val="accent2"/>
              </a:buClr>
              <a:buFont typeface="Wingdings" panose="05000000000000000000" pitchFamily="2" charset="2"/>
              <a:buChar char="Ø"/>
            </a:pPr>
            <a:r>
              <a:rPr lang="zh-CN" altLang="en-US" sz="2800" dirty="0">
                <a:latin typeface="Times New Roman" panose="02020503050405090304" pitchFamily="18" charset="0"/>
                <a:cs typeface="Times New Roman" panose="02020503050405090304" pitchFamily="18" charset="0"/>
              </a:rPr>
              <a:t>Recursively find S1 and S2 on its closest </a:t>
            </a:r>
            <a:r>
              <a:rPr lang="en-US" altLang="zh-CN" sz="2800" dirty="0">
                <a:latin typeface="Times New Roman" panose="02020503050405090304" pitchFamily="18" charset="0"/>
                <a:cs typeface="Times New Roman" panose="02020503050405090304" pitchFamily="18" charset="0"/>
              </a:rPr>
              <a:t>point pair</a:t>
            </a:r>
            <a:r>
              <a:rPr lang="zh-CN" altLang="en-US" sz="2800" dirty="0">
                <a:latin typeface="Times New Roman" panose="02020503050405090304" pitchFamily="18" charset="0"/>
                <a:cs typeface="Times New Roman" panose="02020503050405090304" pitchFamily="18" charset="0"/>
              </a:rPr>
              <a:t> {p1, p2} and {q1</a:t>
            </a:r>
            <a:r>
              <a:rPr lang="en-US" altLang="zh-CN" sz="2800" dirty="0">
                <a:latin typeface="Times New Roman" panose="02020503050405090304" pitchFamily="18" charset="0"/>
                <a:cs typeface="Times New Roman" panose="02020503050405090304" pitchFamily="18" charset="0"/>
              </a:rPr>
              <a:t>,</a:t>
            </a:r>
            <a:r>
              <a:rPr lang="zh-CN" altLang="en-US" sz="2800" dirty="0">
                <a:latin typeface="Times New Roman" panose="02020503050405090304" pitchFamily="18" charset="0"/>
                <a:cs typeface="Times New Roman" panose="02020503050405090304" pitchFamily="18" charset="0"/>
              </a:rPr>
              <a:t> q2}, and</a:t>
            </a:r>
            <a:r>
              <a:rPr lang="en-US" altLang="zh-CN" sz="2800" dirty="0">
                <a:latin typeface="Times New Roman" panose="02020503050405090304" pitchFamily="18" charset="0"/>
                <a:cs typeface="Times New Roman" panose="02020503050405090304" pitchFamily="18" charset="0"/>
              </a:rPr>
              <a:t> set</a:t>
            </a:r>
            <a:r>
              <a:rPr lang="zh-CN" altLang="en-US" sz="2800" dirty="0">
                <a:latin typeface="Times New Roman" panose="02020503050405090304" pitchFamily="18" charset="0"/>
                <a:cs typeface="Times New Roman" panose="02020503050405090304" pitchFamily="18" charset="0"/>
              </a:rPr>
              <a:t> </a:t>
            </a:r>
            <a:r>
              <a:rPr lang="en-US" altLang="zh-CN" sz="2800" b="1" dirty="0">
                <a:latin typeface="Times New Roman" panose="02020503050405090304" pitchFamily="18" charset="0"/>
                <a:cs typeface="Times New Roman" panose="02020503050405090304" pitchFamily="18" charset="0"/>
                <a:sym typeface="+mn-ea"/>
              </a:rPr>
              <a:t>d=min{|p1-p2|,|q1-q2|}</a:t>
            </a:r>
            <a:r>
              <a:rPr lang="zh-CN" altLang="en-US" sz="2800" dirty="0">
                <a:latin typeface="Times New Roman" panose="02020503050405090304" pitchFamily="18" charset="0"/>
                <a:cs typeface="Times New Roman" panose="02020503050405090304" pitchFamily="18" charset="0"/>
              </a:rPr>
              <a:t>, the closest point in the S is either {p1, p2}, {q</a:t>
            </a:r>
            <a:r>
              <a:rPr lang="en-US" altLang="zh-CN" sz="2800" dirty="0">
                <a:latin typeface="Times New Roman" panose="02020503050405090304" pitchFamily="18" charset="0"/>
                <a:cs typeface="Times New Roman" panose="02020503050405090304" pitchFamily="18" charset="0"/>
              </a:rPr>
              <a:t>1,</a:t>
            </a:r>
            <a:r>
              <a:rPr lang="zh-CN" altLang="en-US" sz="2800" dirty="0">
                <a:latin typeface="Times New Roman" panose="02020503050405090304" pitchFamily="18" charset="0"/>
                <a:cs typeface="Times New Roman" panose="02020503050405090304" pitchFamily="18" charset="0"/>
              </a:rPr>
              <a:t> q2}, or {p3, q3}, </a:t>
            </a:r>
            <a:r>
              <a:rPr lang="en-US" altLang="zh-CN" sz="2800" dirty="0">
                <a:latin typeface="Times New Roman" panose="02020503050405090304" pitchFamily="18" charset="0"/>
                <a:cs typeface="Times New Roman" panose="02020503050405090304" pitchFamily="18" charset="0"/>
                <a:sym typeface="+mn-ea"/>
              </a:rPr>
              <a:t>p3∈S1 and q3∈S2</a:t>
            </a:r>
            <a:r>
              <a:rPr lang="zh-CN" altLang="en-US" sz="2800" dirty="0">
                <a:latin typeface="Times New Roman" panose="02020503050405090304" pitchFamily="18" charset="0"/>
                <a:cs typeface="Times New Roman" panose="02020503050405090304" pitchFamily="18" charset="0"/>
              </a:rPr>
              <a:t>.</a:t>
            </a:r>
          </a:p>
          <a:p>
            <a:pPr>
              <a:lnSpc>
                <a:spcPct val="130000"/>
              </a:lnSpc>
              <a:buClr>
                <a:schemeClr val="accent2"/>
              </a:buClr>
              <a:buFont typeface="Wingdings" panose="05000000000000000000" pitchFamily="2" charset="2"/>
              <a:buChar char="Ø"/>
            </a:pPr>
            <a:r>
              <a:rPr lang="zh-CN" altLang="en-US" sz="3200" b="1" dirty="0">
                <a:solidFill>
                  <a:srgbClr val="FF0000"/>
                </a:solidFill>
                <a:latin typeface="Times New Roman" panose="02020503050405090304" pitchFamily="18" charset="0"/>
                <a:cs typeface="Times New Roman" panose="02020503050405090304" pitchFamily="18" charset="0"/>
              </a:rPr>
              <a:t>Can we find </a:t>
            </a:r>
            <a:r>
              <a:rPr lang="en-US" altLang="zh-CN" sz="3200" b="1" dirty="0">
                <a:solidFill>
                  <a:srgbClr val="FF0000"/>
                </a:solidFill>
                <a:latin typeface="Times New Roman" panose="02020503050405090304" pitchFamily="18" charset="0"/>
                <a:cs typeface="Times New Roman" panose="02020503050405090304" pitchFamily="18" charset="0"/>
                <a:sym typeface="+mn-ea"/>
              </a:rPr>
              <a:t>p3,q3</a:t>
            </a:r>
            <a:r>
              <a:rPr lang="zh-CN" altLang="en-US" sz="3200" b="1" dirty="0">
                <a:solidFill>
                  <a:srgbClr val="FF0000"/>
                </a:solidFill>
                <a:latin typeface="Times New Roman" panose="02020503050405090304" pitchFamily="18" charset="0"/>
                <a:cs typeface="Times New Roman" panose="02020503050405090304" pitchFamily="18" charset="0"/>
              </a:rPr>
              <a:t> in linear time?</a:t>
            </a:r>
          </a:p>
          <a:p>
            <a:endParaRPr lang="zh-CN" altLang="en-US" dirty="0"/>
          </a:p>
        </p:txBody>
      </p:sp>
      <p:pic>
        <p:nvPicPr>
          <p:cNvPr id="4" name="Picture 8" descr="t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135" y="4957477"/>
            <a:ext cx="6983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754415"/>
            <a:ext cx="11632335" cy="5349166"/>
          </a:xfrm>
        </p:spPr>
        <p:txBody>
          <a:bodyPr/>
          <a:lstStyle/>
          <a:p>
            <a:r>
              <a:rPr lang="en-US" altLang="zh-CN" dirty="0"/>
              <a:t>if the closest point pair in S is {p3,q3}</a:t>
            </a:r>
            <a:r>
              <a:rPr lang="zh-CN" altLang="en-US" dirty="0"/>
              <a:t>，</a:t>
            </a:r>
            <a:r>
              <a:rPr lang="en-US" altLang="zh-CN" dirty="0"/>
              <a:t>that is |p3-q3|&lt;d</a:t>
            </a:r>
            <a:r>
              <a:rPr lang="zh-CN" altLang="en-US" dirty="0"/>
              <a:t>，</a:t>
            </a:r>
            <a:r>
              <a:rPr lang="en-US" altLang="zh-CN" dirty="0"/>
              <a:t>then the distence between m and p3, q3 does not exceed d</a:t>
            </a:r>
            <a:r>
              <a:rPr lang="zh-CN" altLang="en-US" dirty="0"/>
              <a:t>，</a:t>
            </a:r>
            <a:r>
              <a:rPr lang="en-US" altLang="zh-CN" dirty="0"/>
              <a:t>that is p3∈(m-</a:t>
            </a:r>
            <a:r>
              <a:rPr lang="en-US" altLang="zh-CN" dirty="0" err="1"/>
              <a:t>d,m</a:t>
            </a:r>
            <a:r>
              <a:rPr lang="en-US" altLang="zh-CN" dirty="0"/>
              <a:t>]</a:t>
            </a:r>
            <a:r>
              <a:rPr lang="zh-CN" altLang="en-US" dirty="0"/>
              <a:t>，</a:t>
            </a:r>
            <a:r>
              <a:rPr lang="en-US" altLang="zh-CN" dirty="0"/>
              <a:t>q3∈(</a:t>
            </a:r>
            <a:r>
              <a:rPr lang="en-US" altLang="zh-CN" dirty="0" err="1"/>
              <a:t>m,m+d</a:t>
            </a:r>
            <a:r>
              <a:rPr lang="en-US" altLang="zh-CN" dirty="0"/>
              <a:t>].</a:t>
            </a:r>
            <a:endParaRPr lang="zh-CN" altLang="en-US" dirty="0"/>
          </a:p>
          <a:p>
            <a:r>
              <a:rPr lang="zh-CN" altLang="en-US" dirty="0"/>
              <a:t>Since every semi-closed interval of length d in S1 contains at most one point (otherwise there must be two points less than d), and m is the split point between S1 and S2, (m-d,m] contains at most one point in S.As can be seen from the figure, if there is a point in S in </a:t>
            </a:r>
            <a:r>
              <a:rPr lang="en-US" altLang="zh-CN" dirty="0">
                <a:sym typeface="+mn-ea"/>
              </a:rPr>
              <a:t>(m-</a:t>
            </a:r>
            <a:r>
              <a:rPr lang="en-US" altLang="zh-CN" dirty="0" err="1">
                <a:sym typeface="+mn-ea"/>
              </a:rPr>
              <a:t>d,m</a:t>
            </a:r>
            <a:r>
              <a:rPr lang="en-US" altLang="zh-CN" dirty="0">
                <a:sym typeface="+mn-ea"/>
              </a:rPr>
              <a:t>]</a:t>
            </a:r>
            <a:r>
              <a:rPr lang="zh-CN" altLang="en-US" dirty="0"/>
              <a:t>, then this point is the largest point in S1.</a:t>
            </a:r>
          </a:p>
          <a:p>
            <a:pPr marL="0" indent="0">
              <a:buNone/>
            </a:pPr>
            <a:endParaRPr lang="zh-CN" altLang="en-US" dirty="0"/>
          </a:p>
        </p:txBody>
      </p:sp>
      <p:pic>
        <p:nvPicPr>
          <p:cNvPr id="4" name="Picture 5" descr="t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34" y="5146750"/>
            <a:ext cx="69119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Therefore, we can find all points in the interval </a:t>
            </a:r>
            <a:r>
              <a:rPr lang="en-US" altLang="zh-CN" dirty="0">
                <a:sym typeface="+mn-ea"/>
              </a:rPr>
              <a:t>(m-</a:t>
            </a:r>
            <a:r>
              <a:rPr lang="en-US" altLang="zh-CN" dirty="0" err="1">
                <a:sym typeface="+mn-ea"/>
              </a:rPr>
              <a:t>d,m</a:t>
            </a:r>
            <a:r>
              <a:rPr lang="en-US" altLang="zh-CN" dirty="0">
                <a:sym typeface="+mn-ea"/>
              </a:rPr>
              <a:t>]</a:t>
            </a:r>
            <a:r>
              <a:rPr lang="zh-CN" altLang="en-US" dirty="0"/>
              <a:t> and </a:t>
            </a:r>
            <a:r>
              <a:rPr lang="en-US" altLang="zh-CN" dirty="0">
                <a:sym typeface="+mn-ea"/>
              </a:rPr>
              <a:t>(</a:t>
            </a:r>
            <a:r>
              <a:rPr lang="en-US" altLang="zh-CN" dirty="0" err="1">
                <a:sym typeface="+mn-ea"/>
              </a:rPr>
              <a:t>m,m+d</a:t>
            </a:r>
            <a:r>
              <a:rPr lang="en-US" altLang="zh-CN" dirty="0">
                <a:sym typeface="+mn-ea"/>
              </a:rPr>
              <a:t>]</a:t>
            </a:r>
            <a:r>
              <a:rPr lang="zh-CN" altLang="en-US" dirty="0"/>
              <a:t>, namely </a:t>
            </a:r>
            <a:r>
              <a:rPr lang="en-US" altLang="zh-CN" dirty="0">
                <a:sym typeface="+mn-ea"/>
              </a:rPr>
              <a:t>p3 </a:t>
            </a:r>
            <a:r>
              <a:rPr lang="zh-CN" altLang="en-US" dirty="0">
                <a:sym typeface="+mn-ea"/>
              </a:rPr>
              <a:t>and</a:t>
            </a:r>
            <a:r>
              <a:rPr lang="en-US" altLang="zh-CN" dirty="0">
                <a:sym typeface="+mn-ea"/>
              </a:rPr>
              <a:t> q3</a:t>
            </a:r>
            <a:r>
              <a:rPr lang="zh-CN" altLang="en-US" dirty="0"/>
              <a:t>, in linear time. So we can merge the solution to S1 and the solution to S2 into the solution to S in linear time.</a:t>
            </a:r>
          </a:p>
          <a:p>
            <a:endParaRPr lang="zh-CN" altLang="en-US" dirty="0"/>
          </a:p>
        </p:txBody>
      </p:sp>
      <p:pic>
        <p:nvPicPr>
          <p:cNvPr id="4" name="Picture 5" descr="t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799" y="3904055"/>
            <a:ext cx="691197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buClr>
                <a:schemeClr val="accent2"/>
              </a:buClr>
              <a:buNone/>
            </a:pPr>
            <a:r>
              <a:rPr lang="en-US" altLang="zh-CN" sz="3200" dirty="0"/>
              <a:t>Let's consider the two-dimensional case:</a:t>
            </a:r>
          </a:p>
          <a:p>
            <a:pPr>
              <a:buClr>
                <a:schemeClr val="accent2"/>
              </a:buClr>
              <a:buFont typeface="Wingdings" panose="05000000000000000000" pitchFamily="2" charset="2"/>
              <a:buChar char="Ø"/>
            </a:pPr>
            <a:r>
              <a:rPr lang="zh-CN" altLang="en-US" sz="3200" dirty="0">
                <a:latin typeface="Times New Roman" panose="02020503050405090304" pitchFamily="18" charset="0"/>
                <a:cs typeface="Times New Roman" panose="02020503050405090304" pitchFamily="18" charset="0"/>
              </a:rPr>
              <a:t>A vertical line </a:t>
            </a:r>
            <a:r>
              <a:rPr lang="en-US" altLang="zh-CN" sz="3200" dirty="0">
                <a:latin typeface="Times New Roman" panose="02020503050405090304" pitchFamily="18" charset="0"/>
                <a:cs typeface="Times New Roman" panose="02020503050405090304" pitchFamily="18" charset="0"/>
              </a:rPr>
              <a:t>l</a:t>
            </a:r>
            <a:r>
              <a:rPr lang="zh-CN" altLang="en-US" sz="3200" dirty="0">
                <a:latin typeface="Times New Roman" panose="02020503050405090304" pitchFamily="18" charset="0"/>
                <a:cs typeface="Times New Roman" panose="02020503050405090304" pitchFamily="18" charset="0"/>
              </a:rPr>
              <a:t>:x=m is chosen as the dividing line. Where m is the median of x coordinates of each point in S. This splits S into S1 and S2.</a:t>
            </a:r>
          </a:p>
          <a:p>
            <a:pPr>
              <a:buClr>
                <a:schemeClr val="accent2"/>
              </a:buClr>
              <a:buFont typeface="Wingdings" panose="05000000000000000000" pitchFamily="2" charset="2"/>
              <a:buChar char="Ø"/>
            </a:pPr>
            <a:r>
              <a:rPr lang="en-US" altLang="zh-CN" sz="3200" dirty="0">
                <a:latin typeface="Times New Roman" panose="02020503050405090304" pitchFamily="18" charset="0"/>
                <a:cs typeface="Times New Roman" panose="02020503050405090304" pitchFamily="18" charset="0"/>
              </a:rPr>
              <a:t>Recursively find the minimum distance d1 and d2 on S1 and S2, and set d=min{d1,d2}, the closest point pair in S is either d or less than d (some {p,q}, where p∈P1 and q∈P2).</a:t>
            </a:r>
          </a:p>
          <a:p>
            <a:endParaRPr lang="zh-CN" altLang="en-US" sz="3200" dirty="0"/>
          </a:p>
          <a:p>
            <a:endParaRPr lang="zh-CN" altLang="en-US" dirty="0"/>
          </a:p>
        </p:txBody>
      </p:sp>
      <p:pic>
        <p:nvPicPr>
          <p:cNvPr id="4" name="Picture 9" descr="t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2169" y="4044948"/>
            <a:ext cx="30241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2" y="891575"/>
            <a:ext cx="7313890" cy="5349166"/>
          </a:xfrm>
        </p:spPr>
        <p:txBody>
          <a:bodyPr/>
          <a:lstStyle/>
          <a:p>
            <a:pPr algn="just">
              <a:lnSpc>
                <a:spcPct val="150000"/>
              </a:lnSpc>
              <a:buClr>
                <a:schemeClr val="accent2"/>
              </a:buClr>
              <a:buSzPct val="50000"/>
              <a:buFont typeface="Wingdings" panose="05000000000000000000" pitchFamily="2" charset="2"/>
              <a:buChar char="Ø"/>
            </a:pPr>
            <a:r>
              <a:rPr lang="zh-CN" altLang="en-US" sz="2800" dirty="0">
                <a:latin typeface="Times New Roman" panose="02020503050405090304" pitchFamily="18" charset="0"/>
                <a:cs typeface="Times New Roman" panose="02020503050405090304" pitchFamily="18" charset="0"/>
              </a:rPr>
              <a:t>Considering any point </a:t>
            </a:r>
            <a:r>
              <a:rPr lang="en-US" altLang="zh-CN" sz="2800" dirty="0">
                <a:latin typeface="Times New Roman" panose="02020503050405090304" pitchFamily="18" charset="0"/>
                <a:cs typeface="Times New Roman" panose="02020503050405090304" pitchFamily="18" charset="0"/>
              </a:rPr>
              <a:t>p</a:t>
            </a:r>
            <a:r>
              <a:rPr lang="zh-CN" altLang="en-US" sz="2800" dirty="0">
                <a:latin typeface="Times New Roman" panose="02020503050405090304" pitchFamily="18" charset="0"/>
                <a:cs typeface="Times New Roman" panose="02020503050405090304" pitchFamily="18" charset="0"/>
              </a:rPr>
              <a:t> in P1, if it forms the candidate of the closest point pair with point </a:t>
            </a:r>
            <a:r>
              <a:rPr lang="en-US" altLang="zh-CN" sz="2800" dirty="0">
                <a:latin typeface="Times New Roman" panose="02020503050405090304" pitchFamily="18" charset="0"/>
                <a:cs typeface="Times New Roman" panose="02020503050405090304" pitchFamily="18" charset="0"/>
              </a:rPr>
              <a:t>q</a:t>
            </a:r>
            <a:r>
              <a:rPr lang="zh-CN" altLang="en-US" sz="2800" dirty="0">
                <a:latin typeface="Times New Roman" panose="02020503050405090304" pitchFamily="18" charset="0"/>
                <a:cs typeface="Times New Roman" panose="02020503050405090304" pitchFamily="18" charset="0"/>
              </a:rPr>
              <a:t> in P2, then distance(p, q)&lt;d must be necessary. A point in P2 that satisfies this condition must lie in a </a:t>
            </a:r>
            <a:r>
              <a:rPr lang="en-US" altLang="zh-CN" sz="2800" dirty="0">
                <a:latin typeface="Times New Roman" panose="02020503050405090304" pitchFamily="18" charset="0"/>
                <a:cs typeface="Times New Roman" panose="02020503050405090304" pitchFamily="18" charset="0"/>
                <a:sym typeface="+mn-ea"/>
              </a:rPr>
              <a:t>d×2d</a:t>
            </a:r>
            <a:r>
              <a:rPr lang="zh-CN" altLang="en-US" sz="2800" dirty="0">
                <a:latin typeface="Times New Roman" panose="02020503050405090304" pitchFamily="18" charset="0"/>
                <a:cs typeface="Times New Roman" panose="02020503050405090304" pitchFamily="18" charset="0"/>
              </a:rPr>
              <a:t> rectangle R</a:t>
            </a:r>
          </a:p>
          <a:p>
            <a:pPr algn="just">
              <a:lnSpc>
                <a:spcPct val="150000"/>
              </a:lnSpc>
              <a:buClr>
                <a:schemeClr val="accent2"/>
              </a:buClr>
              <a:buSzPct val="50000"/>
              <a:buFont typeface="Wingdings" panose="05000000000000000000" pitchFamily="2" charset="2"/>
              <a:buChar char="Ø"/>
            </a:pPr>
            <a:endParaRPr lang="zh-CN" altLang="en-US" sz="2800" dirty="0"/>
          </a:p>
        </p:txBody>
      </p:sp>
      <p:pic>
        <p:nvPicPr>
          <p:cNvPr id="4" name="Picture 8" descr="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239" y="1064258"/>
            <a:ext cx="22939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067" y="3817325"/>
            <a:ext cx="2665412"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2" y="891575"/>
            <a:ext cx="7313890" cy="5349166"/>
          </a:xfrm>
        </p:spPr>
        <p:txBody>
          <a:bodyPr/>
          <a:lstStyle/>
          <a:p>
            <a:pPr algn="just">
              <a:lnSpc>
                <a:spcPct val="150000"/>
              </a:lnSpc>
              <a:buClr>
                <a:schemeClr val="accent2"/>
              </a:buClr>
              <a:buSzPct val="50000"/>
              <a:buFont typeface="Wingdings" panose="05000000000000000000" pitchFamily="2" charset="2"/>
              <a:buChar char="Ø"/>
            </a:pPr>
            <a:r>
              <a:rPr lang="zh-CN" altLang="en-US" sz="2800" dirty="0"/>
              <a:t>From the meaning of </a:t>
            </a:r>
            <a:r>
              <a:rPr lang="en-US" altLang="zh-CN" sz="2800" dirty="0"/>
              <a:t>d</a:t>
            </a:r>
            <a:r>
              <a:rPr lang="zh-CN" altLang="en-US" sz="2800" dirty="0"/>
              <a:t>, we know that any two points in S in P2 are not less than d. It follows that there are at most </a:t>
            </a:r>
            <a:r>
              <a:rPr lang="en-US" altLang="zh-CN" sz="2800" dirty="0"/>
              <a:t>6</a:t>
            </a:r>
            <a:r>
              <a:rPr lang="zh-CN" altLang="en-US" sz="2800" dirty="0"/>
              <a:t> points in S in rectangle R. Thus, at most 6×n/2=3n candidates need to be checked in the merge step of the divide-and-conquer method</a:t>
            </a:r>
          </a:p>
        </p:txBody>
      </p:sp>
      <p:pic>
        <p:nvPicPr>
          <p:cNvPr id="4" name="Picture 8" descr="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239" y="1064258"/>
            <a:ext cx="22939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067" y="3817325"/>
            <a:ext cx="2665412"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1" y="891575"/>
            <a:ext cx="7746510" cy="5349166"/>
          </a:xfrm>
        </p:spPr>
        <p:txBody>
          <a:bodyPr/>
          <a:lstStyle/>
          <a:p>
            <a:pPr algn="just">
              <a:lnSpc>
                <a:spcPct val="150000"/>
              </a:lnSpc>
              <a:spcBef>
                <a:spcPts val="0"/>
              </a:spcBef>
              <a:buClr>
                <a:schemeClr val="accent2"/>
              </a:buClr>
              <a:buSzPct val="50000"/>
              <a:buFont typeface="Wingdings" panose="05000000000000000000" charset="0"/>
              <a:buChar char=""/>
            </a:pPr>
            <a:r>
              <a:rPr lang="zh-CN" altLang="en-US" sz="3200" b="1" dirty="0">
                <a:latin typeface="Times New Roman Bold" panose="02020503050405090304" charset="0"/>
                <a:cs typeface="Times New Roman Bold" panose="02020503050405090304" charset="0"/>
              </a:rPr>
              <a:t>Why six points?</a:t>
            </a:r>
          </a:p>
          <a:p>
            <a:pPr marL="0" indent="0" algn="just">
              <a:lnSpc>
                <a:spcPct val="150000"/>
              </a:lnSpc>
              <a:spcBef>
                <a:spcPts val="0"/>
              </a:spcBef>
              <a:buClr>
                <a:schemeClr val="accent2"/>
              </a:buClr>
              <a:buSzPct val="50000"/>
              <a:buNone/>
            </a:pPr>
            <a:r>
              <a:rPr lang="en-US" altLang="zh-CN" sz="2800" b="1" dirty="0">
                <a:latin typeface="Times New Roman" panose="02020503050405090304" pitchFamily="18" charset="0"/>
                <a:cs typeface="Times New Roman" panose="02020503050405090304" pitchFamily="18" charset="0"/>
              </a:rPr>
              <a:t>Take some point p on the left as an example, and the search area on the right is d*2d. In the search area on the right, let the candidate point to be searched be qi. The question is, looking for the maximum value of i, which is the </a:t>
            </a:r>
            <a:r>
              <a:rPr lang="en-US" altLang="zh-CN" sz="2800" b="1" dirty="0">
                <a:solidFill>
                  <a:srgbClr val="FF0000"/>
                </a:solidFill>
                <a:latin typeface="Times New Roman" panose="02020503050405090304" pitchFamily="18" charset="0"/>
                <a:cs typeface="Times New Roman" panose="02020503050405090304" pitchFamily="18" charset="0"/>
              </a:rPr>
              <a:t>right search area, how many candidate points qi exist at most</a:t>
            </a:r>
            <a:r>
              <a:rPr lang="en-US" altLang="zh-CN" sz="2800" b="1" dirty="0">
                <a:latin typeface="Times New Roman" panose="02020503050405090304" pitchFamily="18" charset="0"/>
                <a:cs typeface="Times New Roman" panose="02020503050405090304" pitchFamily="18" charset="0"/>
              </a:rPr>
              <a:t>?</a:t>
            </a:r>
          </a:p>
          <a:p>
            <a:pPr marL="0" indent="0" algn="just">
              <a:lnSpc>
                <a:spcPct val="150000"/>
              </a:lnSpc>
              <a:spcBef>
                <a:spcPts val="0"/>
              </a:spcBef>
              <a:buClr>
                <a:schemeClr val="accent2"/>
              </a:buClr>
              <a:buSzPct val="50000"/>
              <a:buNone/>
            </a:pPr>
            <a:endParaRPr lang="en-US" altLang="zh-CN" sz="2800" b="1" dirty="0">
              <a:solidFill>
                <a:srgbClr val="0000FF"/>
              </a:solidFill>
              <a:latin typeface="Times New Roman" panose="02020503050405090304" pitchFamily="18" charset="0"/>
              <a:cs typeface="Times New Roman" panose="02020503050405090304" pitchFamily="18" charset="0"/>
            </a:endParaRPr>
          </a:p>
        </p:txBody>
      </p:sp>
      <p:grpSp>
        <p:nvGrpSpPr>
          <p:cNvPr id="6" name="组合 5"/>
          <p:cNvGrpSpPr/>
          <p:nvPr/>
        </p:nvGrpSpPr>
        <p:grpSpPr>
          <a:xfrm>
            <a:off x="8730341" y="891575"/>
            <a:ext cx="2569029" cy="2340429"/>
            <a:chOff x="7743027" y="891575"/>
            <a:chExt cx="4187716" cy="4567365"/>
          </a:xfrm>
        </p:grpSpPr>
        <p:pic>
          <p:nvPicPr>
            <p:cNvPr id="4" name="Picture 8" descr="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027" y="891575"/>
              <a:ext cx="4187716" cy="456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601200" y="1763486"/>
              <a:ext cx="1436914" cy="2438400"/>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8625205" y="3584575"/>
            <a:ext cx="3371850" cy="1383665"/>
          </a:xfrm>
          <a:prstGeom prst="rect">
            <a:avLst/>
          </a:prstGeom>
        </p:spPr>
        <p:txBody>
          <a:bodyPr wrap="square">
            <a:spAutoFit/>
          </a:bodyPr>
          <a:lstStyle/>
          <a:p>
            <a:pPr algn="l">
              <a:lnSpc>
                <a:spcPct val="100000"/>
              </a:lnSpc>
            </a:pPr>
            <a:r>
              <a:rPr lang="en-US" altLang="zh-CN"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rPr>
              <a:t>d</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rPr>
              <a:t>：The definition is the shortest distance</a:t>
            </a:r>
            <a:endParaRPr lang="en-US" altLang="zh-CN"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endParaRPr>
          </a:p>
          <a:p>
            <a:pPr algn="l">
              <a:lnSpc>
                <a:spcPct val="150000"/>
              </a:lnSpc>
            </a:pPr>
            <a:r>
              <a:rPr lang="en-US" altLang="zh-CN"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rPr>
              <a:t>d = min{d1, d2}</a:t>
            </a:r>
            <a:endParaRPr lang="zh-CN" altLang="en-US" sz="1600" b="1" dirty="0"/>
          </a:p>
        </p:txBody>
      </p:sp>
      <p:sp>
        <p:nvSpPr>
          <p:cNvPr id="8"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81" y="754415"/>
            <a:ext cx="7746510" cy="5349166"/>
          </a:xfrm>
        </p:spPr>
        <p:txBody>
          <a:bodyPr/>
          <a:lstStyle/>
          <a:p>
            <a:pPr algn="just">
              <a:lnSpc>
                <a:spcPct val="150000"/>
              </a:lnSpc>
              <a:spcBef>
                <a:spcPts val="0"/>
              </a:spcBef>
              <a:buClr>
                <a:schemeClr val="accent2"/>
              </a:buClr>
              <a:buSzPct val="50000"/>
              <a:buFont typeface="Wingdings" panose="05000000000000000000" charset="0"/>
              <a:buChar char=""/>
            </a:pPr>
            <a:r>
              <a:rPr lang="zh-CN" altLang="en-US" sz="3200" dirty="0">
                <a:latin typeface="Times New Roman" panose="02020503050405090304" pitchFamily="18" charset="0"/>
                <a:cs typeface="Times New Roman" panose="02020503050405090304" pitchFamily="18" charset="0"/>
              </a:rPr>
              <a:t>Why six points?</a:t>
            </a:r>
          </a:p>
          <a:p>
            <a:pPr marL="0" indent="0" algn="just">
              <a:lnSpc>
                <a:spcPct val="150000"/>
              </a:lnSpc>
              <a:spcBef>
                <a:spcPts val="0"/>
              </a:spcBef>
              <a:buClr>
                <a:schemeClr val="accent2"/>
              </a:buClr>
              <a:buSzPct val="50000"/>
              <a:buNone/>
            </a:pPr>
            <a:r>
              <a:rPr lang="zh-CN" altLang="en-US" sz="2400" b="1" dirty="0">
                <a:solidFill>
                  <a:srgbClr val="FF0000"/>
                </a:solidFill>
                <a:latin typeface="Times New Roman" panose="02020503050405090304" pitchFamily="18" charset="0"/>
                <a:cs typeface="Times New Roman" panose="02020503050405090304" pitchFamily="18" charset="0"/>
              </a:rPr>
              <a:t>The solution meets the following conditions:</a:t>
            </a:r>
          </a:p>
          <a:p>
            <a:pPr marL="0" indent="0" algn="just">
              <a:lnSpc>
                <a:spcPct val="150000"/>
              </a:lnSpc>
              <a:spcBef>
                <a:spcPts val="0"/>
              </a:spcBef>
              <a:buClr>
                <a:schemeClr val="accent2"/>
              </a:buClr>
              <a:buSzPct val="50000"/>
              <a:buNone/>
            </a:pPr>
            <a:r>
              <a:rPr lang="en-US" altLang="zh-CN" sz="2400" b="1" dirty="0">
                <a:solidFill>
                  <a:srgbClr val="FF0000"/>
                </a:solidFill>
                <a:latin typeface="Times New Roman" panose="02020503050405090304" pitchFamily="18" charset="0"/>
                <a:cs typeface="Times New Roman" panose="02020503050405090304" pitchFamily="18" charset="0"/>
              </a:rPr>
              <a:t>(1)  </a:t>
            </a:r>
            <a:r>
              <a:rPr lang="en-US" altLang="zh-CN" sz="2400" b="1" dirty="0">
                <a:solidFill>
                  <a:srgbClr val="FF0000"/>
                </a:solidFill>
                <a:latin typeface="Times New Roman" panose="02020503050405090304" pitchFamily="18" charset="0"/>
                <a:cs typeface="Times New Roman" panose="02020503050405090304" pitchFamily="18" charset="0"/>
                <a:sym typeface="+mn-ea"/>
              </a:rPr>
              <a:t>|p -</a:t>
            </a:r>
            <a:r>
              <a:rPr lang="en-US" altLang="zh-CN" sz="2400" b="1" dirty="0">
                <a:latin typeface="Times New Roman" panose="02020503050405090304" pitchFamily="18" charset="0"/>
                <a:cs typeface="Times New Roman" panose="02020503050405090304" pitchFamily="18" charset="0"/>
                <a:sym typeface="+mn-ea"/>
              </a:rPr>
              <a:t> q</a:t>
            </a:r>
            <a:r>
              <a:rPr lang="en-US" altLang="zh-CN" sz="2400" b="1" baseline="-25000" dirty="0">
                <a:latin typeface="Times New Roman" panose="02020503050405090304" pitchFamily="18" charset="0"/>
                <a:cs typeface="Times New Roman" panose="02020503050405090304" pitchFamily="18" charset="0"/>
                <a:sym typeface="+mn-ea"/>
              </a:rPr>
              <a:t>i</a:t>
            </a:r>
            <a:r>
              <a:rPr lang="en-US" altLang="zh-CN" sz="2400" b="1" dirty="0">
                <a:solidFill>
                  <a:srgbClr val="FF0000"/>
                </a:solidFill>
                <a:latin typeface="Times New Roman" panose="02020503050405090304" pitchFamily="18" charset="0"/>
                <a:cs typeface="Times New Roman" panose="02020503050405090304" pitchFamily="18" charset="0"/>
                <a:sym typeface="+mn-ea"/>
              </a:rPr>
              <a:t>| </a:t>
            </a:r>
            <a:r>
              <a:rPr lang="en-US" altLang="zh-CN" sz="24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a:t>
            </a:r>
            <a:r>
              <a:rPr lang="en-US" altLang="zh-CN" sz="2400" b="1" dirty="0">
                <a:solidFill>
                  <a:srgbClr val="FF0000"/>
                </a:solidFill>
                <a:latin typeface="Times New Roman" panose="02020503050405090304" pitchFamily="18" charset="0"/>
                <a:cs typeface="Times New Roman" panose="02020503050405090304" pitchFamily="18" charset="0"/>
                <a:sym typeface="+mn-ea"/>
              </a:rPr>
              <a:t> d;</a:t>
            </a:r>
            <a:r>
              <a:rPr lang="zh-CN" altLang="en-US" sz="2400" b="1" dirty="0">
                <a:solidFill>
                  <a:srgbClr val="0000FF"/>
                </a:solidFill>
                <a:latin typeface="Times New Roman" panose="02020503050405090304" pitchFamily="18" charset="0"/>
                <a:cs typeface="Times New Roman" panose="02020503050405090304" pitchFamily="18" charset="0"/>
              </a:rPr>
              <a:t>The right search area was identified;</a:t>
            </a:r>
          </a:p>
          <a:p>
            <a:pPr marL="0" indent="0" algn="just">
              <a:lnSpc>
                <a:spcPct val="150000"/>
              </a:lnSpc>
              <a:spcBef>
                <a:spcPts val="0"/>
              </a:spcBef>
              <a:buClr>
                <a:schemeClr val="accent2"/>
              </a:buClr>
              <a:buSzPct val="50000"/>
              <a:buNone/>
            </a:pPr>
            <a:r>
              <a:rPr lang="en-US" altLang="zh-CN" sz="2400" b="1" dirty="0">
                <a:solidFill>
                  <a:srgbClr val="FF0000"/>
                </a:solidFill>
                <a:latin typeface="Times New Roman" panose="02020503050405090304" pitchFamily="18" charset="0"/>
                <a:cs typeface="Times New Roman" panose="02020503050405090304" pitchFamily="18" charset="0"/>
              </a:rPr>
              <a:t>(2) </a:t>
            </a:r>
            <a:r>
              <a:rPr lang="zh-CN" altLang="en-US" sz="2400" b="1" dirty="0">
                <a:solidFill>
                  <a:srgbClr val="FF0000"/>
                </a:solidFill>
                <a:latin typeface="Times New Roman" panose="02020503050405090304" pitchFamily="18" charset="0"/>
                <a:cs typeface="Times New Roman" panose="02020503050405090304" pitchFamily="18" charset="0"/>
              </a:rPr>
              <a:t>On the right side of the search area, any two points meet</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|q</a:t>
            </a:r>
            <a:r>
              <a:rPr lang="en-US" altLang="zh-CN" sz="2400" b="1" baseline="-25000"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i</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 </a:t>
            </a:r>
            <a:r>
              <a:rPr lang="en-US" altLang="zh-CN" sz="2400" b="1" dirty="0" err="1">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q</a:t>
            </a:r>
            <a:r>
              <a:rPr lang="en-US" altLang="zh-CN" sz="2400" b="1" baseline="-25000" dirty="0" err="1">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j</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a:t>
            </a:r>
            <a:r>
              <a:rPr lang="en-US" altLang="zh-CN" sz="24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 d</a:t>
            </a:r>
            <a:r>
              <a:rPr lang="zh-CN" altLang="en-US" sz="24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；If and only if </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|q</a:t>
            </a:r>
            <a:r>
              <a:rPr lang="en-US" altLang="zh-CN" sz="2400" b="1" baseline="-25000"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i</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 </a:t>
            </a:r>
            <a:r>
              <a:rPr lang="en-US" altLang="zh-CN" sz="2400" b="1" dirty="0" err="1">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q</a:t>
            </a:r>
            <a:r>
              <a:rPr lang="en-US" altLang="zh-CN" sz="2400" b="1" baseline="-25000" dirty="0" err="1">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j</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 d</a:t>
            </a:r>
            <a:r>
              <a:rPr lang="zh-CN" altLang="en-US" sz="24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 most candidate </a:t>
            </a:r>
            <a:r>
              <a:rPr lang="en-US" altLang="zh-CN" sz="24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in </a:t>
            </a:r>
            <a:r>
              <a:rPr lang="zh-CN" altLang="en-US" sz="2400" b="1"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search area.</a:t>
            </a:r>
            <a:endPar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endParaRPr>
          </a:p>
          <a:p>
            <a:pPr marL="0" indent="0" algn="just">
              <a:lnSpc>
                <a:spcPct val="150000"/>
              </a:lnSpc>
              <a:spcBef>
                <a:spcPts val="0"/>
              </a:spcBef>
              <a:buClr>
                <a:schemeClr val="accent2"/>
              </a:buClr>
              <a:buSzPct val="50000"/>
              <a:buNone/>
            </a:pPr>
            <a:r>
              <a:rPr lang="zh-CN" altLang="en-US"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In the search area, </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the point </a:t>
            </a:r>
            <a:r>
              <a:rPr lang="zh-CN" altLang="en-US"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meet</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s</a:t>
            </a:r>
            <a:r>
              <a:rPr lang="zh-CN" altLang="en-US"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|q</a:t>
            </a:r>
            <a:r>
              <a:rPr lang="en-US" altLang="zh-CN" sz="2400" b="1" baseline="-25000"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i</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 </a:t>
            </a:r>
            <a:r>
              <a:rPr lang="en-US" altLang="zh-CN" sz="2400" b="1" dirty="0" err="1">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q</a:t>
            </a:r>
            <a:r>
              <a:rPr lang="en-US" altLang="zh-CN" sz="2400" b="1" baseline="-25000" dirty="0" err="1">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j</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 d</a:t>
            </a:r>
            <a:r>
              <a:rPr lang="zh-CN" altLang="en-US"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up to 6, if to 7 points, at least in the distance of two points less than d, does not meet the conditions</a:t>
            </a:r>
            <a:r>
              <a:rPr lang="en-US" altLang="zh-CN"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 (2)</a:t>
            </a:r>
            <a:r>
              <a:rPr lang="zh-CN" altLang="en-US" sz="2400" b="1" dirty="0">
                <a:solidFill>
                  <a:srgbClr val="FF0000"/>
                </a:solidFill>
                <a:latin typeface="Times New Roman" panose="02020503050405090304" pitchFamily="18" charset="0"/>
                <a:cs typeface="Times New Roman" panose="02020503050405090304" pitchFamily="18" charset="0"/>
                <a:sym typeface="Wingdings" panose="05000000000000000000" pitchFamily="2" charset="2"/>
              </a:rPr>
              <a:t>.</a:t>
            </a:r>
          </a:p>
          <a:p>
            <a:pPr marL="0" indent="0" algn="just">
              <a:lnSpc>
                <a:spcPct val="100000"/>
              </a:lnSpc>
              <a:spcBef>
                <a:spcPts val="0"/>
              </a:spcBef>
              <a:buClr>
                <a:schemeClr val="accent2"/>
              </a:buClr>
              <a:buSzPct val="50000"/>
              <a:buNone/>
            </a:pPr>
            <a:r>
              <a:rPr lang="zh-CN" altLang="en-US" sz="2000" b="1" dirty="0">
                <a:solidFill>
                  <a:srgbClr val="0000FF"/>
                </a:solidFill>
                <a:latin typeface="Times New Roman" panose="02020503050405090304" pitchFamily="18" charset="0"/>
                <a:cs typeface="Times New Roman" panose="02020503050405090304" pitchFamily="18" charset="0"/>
                <a:sym typeface="Wingdings" panose="05000000000000000000" pitchFamily="2" charset="2"/>
              </a:rPr>
              <a:t>Notice, there's a maximum of six points, it could be five, four or even less.</a:t>
            </a:r>
          </a:p>
          <a:p>
            <a:pPr marL="0" indent="0" algn="just">
              <a:lnSpc>
                <a:spcPct val="150000"/>
              </a:lnSpc>
              <a:spcBef>
                <a:spcPts val="0"/>
              </a:spcBef>
              <a:buClr>
                <a:schemeClr val="accent2"/>
              </a:buClr>
              <a:buSzPct val="50000"/>
              <a:buNone/>
            </a:pPr>
            <a:endParaRPr lang="zh-CN" altLang="en-US" sz="2000" b="1" dirty="0">
              <a:solidFill>
                <a:srgbClr val="0000FF"/>
              </a:solidFill>
              <a:latin typeface="Times New Roman" panose="02020503050405090304" pitchFamily="18" charset="0"/>
              <a:cs typeface="Times New Roman" panose="02020503050405090304" pitchFamily="18" charset="0"/>
              <a:sym typeface="Wingdings" panose="05000000000000000000" pitchFamily="2" charset="2"/>
            </a:endParaRPr>
          </a:p>
        </p:txBody>
      </p:sp>
      <p:grpSp>
        <p:nvGrpSpPr>
          <p:cNvPr id="6" name="组合 5"/>
          <p:cNvGrpSpPr/>
          <p:nvPr/>
        </p:nvGrpSpPr>
        <p:grpSpPr>
          <a:xfrm>
            <a:off x="8730341" y="891575"/>
            <a:ext cx="2569029" cy="2340429"/>
            <a:chOff x="7743027" y="891575"/>
            <a:chExt cx="4187716" cy="4567365"/>
          </a:xfrm>
        </p:grpSpPr>
        <p:pic>
          <p:nvPicPr>
            <p:cNvPr id="4" name="Picture 8" descr="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027" y="891575"/>
              <a:ext cx="4187716" cy="456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9601200" y="1763486"/>
              <a:ext cx="1436914" cy="2438400"/>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8"/>
          <p:cNvSpPr/>
          <p:nvPr/>
        </p:nvSpPr>
        <p:spPr>
          <a:xfrm>
            <a:off x="8625205" y="3584575"/>
            <a:ext cx="3371850" cy="1383665"/>
          </a:xfrm>
          <a:prstGeom prst="rect">
            <a:avLst/>
          </a:prstGeom>
        </p:spPr>
        <p:txBody>
          <a:bodyPr wrap="square">
            <a:spAutoFit/>
          </a:bodyPr>
          <a:lstStyle/>
          <a:p>
            <a:pPr algn="l">
              <a:lnSpc>
                <a:spcPct val="100000"/>
              </a:lnSpc>
            </a:pPr>
            <a:r>
              <a:rPr lang="en-US" altLang="zh-CN"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rPr>
              <a:t>d</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rPr>
              <a:t>：The definition is the shortest distance</a:t>
            </a:r>
            <a:endParaRPr lang="en-US" altLang="zh-CN"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endParaRPr>
          </a:p>
          <a:p>
            <a:pPr algn="l">
              <a:lnSpc>
                <a:spcPct val="150000"/>
              </a:lnSpc>
            </a:pPr>
            <a:r>
              <a:rPr lang="en-US" altLang="zh-CN" sz="2400" b="1" dirty="0">
                <a:latin typeface="Times New Roman" panose="02020503050405090304" pitchFamily="18" charset="0"/>
                <a:ea typeface="黑体" panose="02010609060101010101" pitchFamily="49" charset="-122"/>
                <a:cs typeface="Times New Roman" panose="02020503050405090304" pitchFamily="18" charset="0"/>
                <a:sym typeface="Symbol" panose="05050102010706020507" pitchFamily="18" charset="2"/>
              </a:rPr>
              <a:t>d = min{d1, d2}</a:t>
            </a:r>
            <a:endParaRPr lang="zh-CN" altLang="en-US" sz="1600" b="1" dirty="0"/>
          </a:p>
        </p:txBody>
      </p:sp>
      <p:sp>
        <p:nvSpPr>
          <p:cNvPr id="9"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00" y="891540"/>
            <a:ext cx="11235690" cy="5349240"/>
          </a:xfrm>
        </p:spPr>
        <p:txBody>
          <a:bodyPr/>
          <a:lstStyle/>
          <a:p>
            <a:pPr algn="just">
              <a:lnSpc>
                <a:spcPct val="150000"/>
              </a:lnSpc>
              <a:buClr>
                <a:schemeClr val="accent2"/>
              </a:buClr>
              <a:buSzPct val="50000"/>
              <a:buNone/>
            </a:pPr>
            <a:r>
              <a:rPr lang="en-US" altLang="zh-CN" sz="3200" b="1" dirty="0">
                <a:latin typeface="Times New Roman" panose="02020503050405090304" pitchFamily="18" charset="0"/>
                <a:cs typeface="Times New Roman" panose="02020503050405090304" pitchFamily="18" charset="0"/>
              </a:rPr>
              <a:t>Pigeonhole Principle:</a:t>
            </a:r>
          </a:p>
          <a:p>
            <a:pPr marL="0" indent="0" algn="just">
              <a:lnSpc>
                <a:spcPct val="150000"/>
              </a:lnSpc>
              <a:buNone/>
            </a:pPr>
            <a:r>
              <a:rPr lang="zh-CN" altLang="en-US" sz="2800" b="1" dirty="0">
                <a:latin typeface="Times New Roman Bold" panose="02020503050405090304" charset="0"/>
                <a:cs typeface="Times New Roman Bold" panose="02020503050405090304" charset="0"/>
              </a:rPr>
              <a:t>Principle 1</a:t>
            </a:r>
            <a:r>
              <a:rPr lang="zh-CN" altLang="en-US" sz="2800" dirty="0">
                <a:latin typeface="Times New Roman" panose="02020503050405090304" pitchFamily="18" charset="0"/>
                <a:cs typeface="Times New Roman" panose="02020503050405090304" pitchFamily="18" charset="0"/>
              </a:rPr>
              <a:t>: Divide </a:t>
            </a:r>
            <a:r>
              <a:rPr lang="en-US" altLang="zh-CN" sz="2800" dirty="0">
                <a:latin typeface="Times New Roman" panose="02020503050405090304" pitchFamily="18" charset="0"/>
                <a:cs typeface="Times New Roman" panose="02020503050405090304" pitchFamily="18" charset="0"/>
              </a:rPr>
              <a:t>n</a:t>
            </a:r>
            <a:r>
              <a:rPr lang="zh-CN" altLang="en-US" sz="2800" dirty="0">
                <a:latin typeface="Times New Roman" panose="02020503050405090304" pitchFamily="18" charset="0"/>
                <a:cs typeface="Times New Roman" panose="02020503050405090304" pitchFamily="18" charset="0"/>
              </a:rPr>
              <a:t>+1 elements into </a:t>
            </a:r>
            <a:r>
              <a:rPr lang="en-US" altLang="zh-CN" sz="2800" dirty="0">
                <a:latin typeface="Times New Roman" panose="02020503050405090304" pitchFamily="18" charset="0"/>
                <a:cs typeface="Times New Roman" panose="02020503050405090304" pitchFamily="18" charset="0"/>
              </a:rPr>
              <a:t>n</a:t>
            </a:r>
            <a:r>
              <a:rPr lang="zh-CN" altLang="en-US" sz="2800" dirty="0">
                <a:latin typeface="Times New Roman" panose="02020503050405090304" pitchFamily="18" charset="0"/>
                <a:cs typeface="Times New Roman" panose="02020503050405090304" pitchFamily="18" charset="0"/>
              </a:rPr>
              <a:t> classes. No matter how they are divided, there must be two or more elements in one class.</a:t>
            </a:r>
          </a:p>
          <a:p>
            <a:pPr marL="0" indent="0" algn="just">
              <a:lnSpc>
                <a:spcPct val="150000"/>
              </a:lnSpc>
              <a:buNone/>
            </a:pPr>
            <a:r>
              <a:rPr lang="zh-CN" altLang="en-US" sz="2800" b="1" dirty="0">
                <a:latin typeface="Times New Roman Bold" panose="02020503050405090304" charset="0"/>
                <a:cs typeface="Times New Roman Bold" panose="02020503050405090304" charset="0"/>
              </a:rPr>
              <a:t>Principle 2</a:t>
            </a:r>
            <a:r>
              <a:rPr lang="zh-CN" altLang="en-US" sz="2800" dirty="0">
                <a:latin typeface="Times New Roman" panose="02020503050405090304" pitchFamily="18" charset="0"/>
                <a:cs typeface="Times New Roman" panose="02020503050405090304" pitchFamily="18" charset="0"/>
              </a:rPr>
              <a:t>: Put </a:t>
            </a:r>
            <a:r>
              <a:rPr lang="en-US" altLang="zh-CN" sz="2800" dirty="0">
                <a:latin typeface="Times New Roman" panose="02020503050405090304" pitchFamily="18" charset="0"/>
                <a:cs typeface="Times New Roman" panose="02020503050405090304" pitchFamily="18" charset="0"/>
              </a:rPr>
              <a:t>m</a:t>
            </a:r>
            <a:r>
              <a:rPr lang="zh-CN" altLang="en-US" sz="2800" dirty="0">
                <a:latin typeface="Times New Roman" panose="02020503050405090304" pitchFamily="18" charset="0"/>
                <a:cs typeface="Times New Roman" panose="02020503050405090304" pitchFamily="18" charset="0"/>
              </a:rPr>
              <a:t> elements into </a:t>
            </a:r>
            <a:r>
              <a:rPr lang="en-US" altLang="zh-CN" sz="2800" dirty="0">
                <a:latin typeface="Times New Roman" panose="02020503050405090304" pitchFamily="18" charset="0"/>
                <a:cs typeface="Times New Roman" panose="02020503050405090304" pitchFamily="18" charset="0"/>
              </a:rPr>
              <a:t>n</a:t>
            </a:r>
            <a:r>
              <a:rPr lang="zh-CN" altLang="en-US" sz="2800" dirty="0">
                <a:latin typeface="Times New Roman" panose="02020503050405090304" pitchFamily="18" charset="0"/>
                <a:cs typeface="Times New Roman" panose="02020503050405090304" pitchFamily="18" charset="0"/>
              </a:rPr>
              <a:t> sets </a:t>
            </a:r>
            <a:r>
              <a:rPr lang="en-US" altLang="zh-CN" sz="2800" dirty="0">
                <a:latin typeface="Times New Roman" panose="02020503050405090304" pitchFamily="18" charset="0"/>
                <a:cs typeface="Times New Roman" panose="02020503050405090304" pitchFamily="18" charset="0"/>
              </a:rPr>
              <a:t>(n&lt;m, there must be a set that has at least k elements. Where k= </a:t>
            </a:r>
            <a:r>
              <a:rPr lang="zh-CN" altLang="en-US" sz="2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800" dirty="0">
                <a:latin typeface="Times New Roman" panose="02020503050405090304" pitchFamily="18" charset="0"/>
                <a:cs typeface="Times New Roman" panose="02020503050405090304" pitchFamily="18" charset="0"/>
                <a:sym typeface="Symbol" panose="05050102010706020507" pitchFamily="18" charset="2"/>
              </a:rPr>
              <a:t>m/n </a:t>
            </a:r>
            <a:r>
              <a:rPr lang="en-US" altLang="zh-CN" sz="2800" dirty="0">
                <a:latin typeface="Times New Roman" panose="02020503050405090304" pitchFamily="18" charset="0"/>
                <a:cs typeface="Times New Roman" panose="02020503050405090304" pitchFamily="18" charset="0"/>
              </a:rPr>
              <a:t>(</a:t>
            </a:r>
            <a:r>
              <a:rPr lang="zh-CN" altLang="en-US" sz="2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8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800" dirty="0">
                <a:latin typeface="Times New Roman" panose="02020503050405090304" pitchFamily="18" charset="0"/>
                <a:cs typeface="Times New Roman" panose="02020503050405090304" pitchFamily="18" charset="0"/>
              </a:rPr>
              <a:t> indicates rounding up).)</a:t>
            </a:r>
          </a:p>
        </p:txBody>
      </p:sp>
      <p:sp>
        <p:nvSpPr>
          <p:cNvPr id="5"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66700" y="754380"/>
            <a:ext cx="8254365" cy="5349240"/>
          </a:xfrm>
        </p:spPr>
        <p:txBody>
          <a:bodyPr/>
          <a:lstStyle/>
          <a:p>
            <a:pPr algn="just">
              <a:lnSpc>
                <a:spcPct val="150000"/>
              </a:lnSpc>
              <a:buClr>
                <a:schemeClr val="accent2"/>
              </a:buClr>
              <a:buSzPct val="50000"/>
              <a:buNone/>
            </a:pPr>
            <a:r>
              <a:rPr lang="en-US" altLang="zh-CN" sz="2800" b="1" dirty="0">
                <a:latin typeface="Times New Roman" panose="02020503050405090304" pitchFamily="18" charset="0"/>
                <a:cs typeface="Times New Roman" panose="02020503050405090304" pitchFamily="18" charset="0"/>
              </a:rPr>
              <a:t>Proving:</a:t>
            </a:r>
          </a:p>
          <a:p>
            <a:pPr indent="0" algn="just">
              <a:lnSpc>
                <a:spcPct val="150000"/>
              </a:lnSpc>
              <a:buClr>
                <a:schemeClr val="accent2"/>
              </a:buClr>
              <a:buSzPct val="50000"/>
              <a:buNone/>
            </a:pPr>
            <a:r>
              <a:rPr sz="2400" dirty="0">
                <a:latin typeface="Times New Roman" panose="02020503050405090304" pitchFamily="18" charset="0"/>
                <a:cs typeface="Times New Roman" panose="02020503050405090304" pitchFamily="18" charset="0"/>
              </a:rPr>
              <a:t>Divide the 2d sides of the rectangle R into 3 equal parts</a:t>
            </a:r>
            <a:r>
              <a:rPr lang="zh-CN" altLang="en-US" sz="2400" dirty="0">
                <a:latin typeface="Times New Roman" panose="02020503050405090304" pitchFamily="18" charset="0"/>
                <a:cs typeface="Times New Roman" panose="02020503050405090304" pitchFamily="18" charset="0"/>
              </a:rPr>
              <a:t>, and its length is divided into two equal sides of d. From this, </a:t>
            </a:r>
            <a:r>
              <a:rPr lang="en-US" altLang="zh-CN" sz="2400" dirty="0">
                <a:latin typeface="Times New Roman" panose="02020503050405090304" pitchFamily="18" charset="0"/>
                <a:cs typeface="Times New Roman" panose="02020503050405090304" pitchFamily="18" charset="0"/>
                <a:sym typeface="+mn-ea"/>
              </a:rPr>
              <a:t>6×(d/2)×(2d/3)</a:t>
            </a:r>
            <a:r>
              <a:rPr lang="zh-CN" altLang="en-US" sz="2400" dirty="0">
                <a:latin typeface="Times New Roman" panose="02020503050405090304" pitchFamily="18" charset="0"/>
                <a:cs typeface="Times New Roman" panose="02020503050405090304" pitchFamily="18" charset="0"/>
              </a:rPr>
              <a:t> rectangles are derived.</a:t>
            </a:r>
            <a:r>
              <a:rPr lang="en-US" altLang="zh-CN" sz="2400" dirty="0">
                <a:latin typeface="Times New Roman" panose="02020503050405090304" pitchFamily="18" charset="0"/>
                <a:cs typeface="Times New Roman" panose="02020503050405090304" pitchFamily="18" charset="0"/>
              </a:rPr>
              <a:t> If there are more than 6 points in S in the rectangle R, it is easy to know by the p</a:t>
            </a:r>
            <a:r>
              <a:rPr lang="en-US" altLang="zh-CN" sz="2400" dirty="0">
                <a:latin typeface="Times New Roman" panose="02020503050405090304" pitchFamily="18" charset="0"/>
                <a:cs typeface="Times New Roman" panose="02020503050405090304" pitchFamily="18" charset="0"/>
                <a:sym typeface="+mn-ea"/>
              </a:rPr>
              <a:t>igeonhole</a:t>
            </a:r>
            <a:r>
              <a:rPr lang="en-US" altLang="zh-CN" sz="2400" b="1" dirty="0">
                <a:latin typeface="Times New Roman" panose="02020503050405090304" pitchFamily="18" charset="0"/>
                <a:cs typeface="Times New Roman" panose="02020503050405090304" pitchFamily="18" charset="0"/>
                <a:sym typeface="+mn-ea"/>
              </a:rPr>
              <a:t> </a:t>
            </a:r>
            <a:r>
              <a:rPr lang="en-US" altLang="zh-CN" sz="2400" dirty="0">
                <a:latin typeface="Times New Roman" panose="02020503050405090304" pitchFamily="18" charset="0"/>
                <a:cs typeface="Times New Roman" panose="02020503050405090304" pitchFamily="18" charset="0"/>
              </a:rPr>
              <a:t> principle that there are more than 2 points in S in at least one small rectangle </a:t>
            </a:r>
            <a:r>
              <a:rPr lang="en-US" altLang="zh-CN" sz="2400" dirty="0">
                <a:latin typeface="Times New Roman" panose="02020503050405090304" pitchFamily="18" charset="0"/>
                <a:cs typeface="Times New Roman" panose="02020503050405090304" pitchFamily="18" charset="0"/>
                <a:sym typeface="+mn-ea"/>
              </a:rPr>
              <a:t>(d/2)×(2d/3)</a:t>
            </a:r>
            <a:r>
              <a:rPr lang="en-US" altLang="zh-CN" sz="2400" dirty="0">
                <a:latin typeface="Times New Roman" panose="02020503050405090304" pitchFamily="18" charset="0"/>
                <a:cs typeface="Times New Roman" panose="02020503050405090304" pitchFamily="18" charset="0"/>
              </a:rPr>
              <a:t>.</a:t>
            </a:r>
            <a:endParaRPr lang="zh-CN" altLang="en-US" sz="2800" dirty="0">
              <a:latin typeface="Times New Roman" panose="02020503050405090304" pitchFamily="18" charset="0"/>
              <a:cs typeface="Times New Roman" panose="02020503050405090304" pitchFamily="18" charset="0"/>
            </a:endParaRPr>
          </a:p>
          <a:p>
            <a:pPr indent="0" algn="just">
              <a:lnSpc>
                <a:spcPct val="150000"/>
              </a:lnSpc>
              <a:buClr>
                <a:schemeClr val="accent2"/>
              </a:buClr>
              <a:buSzPct val="50000"/>
              <a:buNone/>
            </a:pPr>
            <a:r>
              <a:rPr lang="zh-CN" altLang="en-US" sz="2400" dirty="0">
                <a:latin typeface="Times New Roman" panose="02020503050405090304" pitchFamily="18" charset="0"/>
                <a:cs typeface="Times New Roman" panose="02020503050405090304" pitchFamily="18" charset="0"/>
              </a:rPr>
              <a:t>Let u,v be two points in the same small rectangle, then </a:t>
            </a:r>
            <a:r>
              <a:rPr lang="en-US" altLang="zh-CN" sz="2400" dirty="0">
                <a:latin typeface="Times New Roman" panose="02020503050405090304" pitchFamily="18" charset="0"/>
                <a:cs typeface="Times New Roman" panose="02020503050405090304" pitchFamily="18" charset="0"/>
                <a:sym typeface="+mn-ea"/>
              </a:rPr>
              <a:t>distance(</a:t>
            </a:r>
            <a:r>
              <a:rPr lang="en-US" altLang="zh-CN" sz="2400" dirty="0" err="1">
                <a:latin typeface="Times New Roman" panose="02020503050405090304" pitchFamily="18" charset="0"/>
                <a:cs typeface="Times New Roman" panose="02020503050405090304" pitchFamily="18" charset="0"/>
                <a:sym typeface="+mn-ea"/>
              </a:rPr>
              <a:t>u,v</a:t>
            </a:r>
            <a:r>
              <a:rPr lang="en-US" altLang="zh-CN" sz="2400" dirty="0">
                <a:latin typeface="Times New Roman" panose="02020503050405090304" pitchFamily="18" charset="0"/>
                <a:cs typeface="Times New Roman" panose="02020503050405090304" pitchFamily="18" charset="0"/>
                <a:sym typeface="+mn-ea"/>
              </a:rPr>
              <a:t>)&lt;d</a:t>
            </a:r>
            <a:r>
              <a:rPr lang="zh-CN" altLang="en-US" sz="2400" dirty="0">
                <a:latin typeface="Times New Roman" panose="02020503050405090304" pitchFamily="18" charset="0"/>
                <a:cs typeface="Times New Roman" panose="02020503050405090304" pitchFamily="18" charset="0"/>
              </a:rPr>
              <a:t> is in conflict with the meaning of</a:t>
            </a:r>
            <a:r>
              <a:rPr lang="en-US" altLang="zh-CN" sz="2400" dirty="0">
                <a:latin typeface="Times New Roman" panose="02020503050405090304" pitchFamily="18" charset="0"/>
                <a:cs typeface="Times New Roman" panose="02020503050405090304" pitchFamily="18" charset="0"/>
              </a:rPr>
              <a:t> </a:t>
            </a:r>
            <a:r>
              <a:rPr lang="zh-CN" altLang="en-US" sz="2400" dirty="0">
                <a:latin typeface="Times New Roman" panose="02020503050405090304" pitchFamily="18" charset="0"/>
                <a:cs typeface="Times New Roman" panose="02020503050405090304" pitchFamily="18" charset="0"/>
              </a:rPr>
              <a:t>d.</a:t>
            </a:r>
            <a:endParaRPr lang="zh-CN" altLang="en-US" sz="2800" dirty="0">
              <a:latin typeface="Times New Roman" panose="02020503050405090304" pitchFamily="18" charset="0"/>
              <a:cs typeface="Times New Roman" panose="02020503050405090304" pitchFamily="18" charset="0"/>
            </a:endParaRPr>
          </a:p>
        </p:txBody>
      </p:sp>
      <p:pic>
        <p:nvPicPr>
          <p:cNvPr id="4" name="Picture 8" descr="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362" y="1064258"/>
            <a:ext cx="22939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625" y="3893498"/>
            <a:ext cx="2665413"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11"/>
          <p:cNvGraphicFramePr>
            <a:graphicFrameLocks noChangeAspect="1"/>
          </p:cNvGraphicFramePr>
          <p:nvPr/>
        </p:nvGraphicFramePr>
        <p:xfrm>
          <a:off x="855386" y="5863429"/>
          <a:ext cx="7077075" cy="749300"/>
        </p:xfrm>
        <a:graphic>
          <a:graphicData uri="http://schemas.openxmlformats.org/presentationml/2006/ole">
            <mc:AlternateContent xmlns:mc="http://schemas.openxmlformats.org/markup-compatibility/2006">
              <mc:Choice xmlns:v="urn:schemas-microsoft-com:vml" Requires="v">
                <p:oleObj name="Equation" r:id="rId4" imgW="4762500" imgH="508000" progId="Equation.DSMT4">
                  <p:embed/>
                </p:oleObj>
              </mc:Choice>
              <mc:Fallback>
                <p:oleObj name="Equation" r:id="rId4" imgW="4762500" imgH="508000" progId="Equation.DSMT4">
                  <p:embed/>
                  <p:pic>
                    <p:nvPicPr>
                      <p:cNvPr id="0" name="Picture 4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386" y="5863429"/>
                        <a:ext cx="70770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lnSpc>
                <a:spcPct val="150000"/>
              </a:lnSpc>
              <a:spcBef>
                <a:spcPts val="0"/>
              </a:spcBef>
              <a:buNone/>
              <a:defRPr/>
            </a:pPr>
            <a:r>
              <a:rPr lang="zh-CN" altLang="en-US" sz="7200" b="1" dirty="0">
                <a:latin typeface="Times New Roman" panose="02020503050405090304" pitchFamily="18" charset="0"/>
                <a:cs typeface="Times New Roman" panose="02020503050405090304" pitchFamily="18" charset="0"/>
                <a:sym typeface="+mn-ea"/>
              </a:rPr>
              <a:t>Linear time selection algorithm</a:t>
            </a:r>
            <a:endParaRPr lang="en-US" altLang="zh-CN" sz="7200" b="1"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3205" y="816610"/>
            <a:ext cx="4396740" cy="5188585"/>
          </a:xfrm>
        </p:spPr>
        <p:txBody>
          <a:bodyPr/>
          <a:lstStyle/>
          <a:p>
            <a:pPr marL="0" indent="0" algn="l">
              <a:lnSpc>
                <a:spcPct val="150000"/>
              </a:lnSpc>
              <a:spcBef>
                <a:spcPts val="0"/>
              </a:spcBef>
              <a:buClr>
                <a:schemeClr val="accent2"/>
              </a:buClr>
              <a:buSzPct val="50000"/>
              <a:buNone/>
            </a:pPr>
            <a:r>
              <a:rPr lang="en-US" altLang="zh-CN" sz="2400" dirty="0">
                <a:latin typeface="Times New Roman" panose="02020503050405090304" pitchFamily="18" charset="0"/>
                <a:cs typeface="Times New Roman" panose="02020503050405090304" pitchFamily="18" charset="0"/>
              </a:rPr>
              <a:t>1. </a:t>
            </a:r>
            <a:r>
              <a:rPr sz="2400" dirty="0">
                <a:latin typeface="Times New Roman" panose="02020503050405090304" pitchFamily="18" charset="0"/>
                <a:cs typeface="Times New Roman" panose="02020503050405090304" pitchFamily="18" charset="0"/>
              </a:rPr>
              <a:t>How do you get </a:t>
            </a:r>
            <a:r>
              <a:rPr lang="en-US" sz="2400" dirty="0">
                <a:latin typeface="Times New Roman" panose="02020503050405090304" pitchFamily="18" charset="0"/>
                <a:cs typeface="Times New Roman" panose="02020503050405090304" pitchFamily="18" charset="0"/>
              </a:rPr>
              <a:t>d</a:t>
            </a:r>
            <a:r>
              <a:rPr sz="2400" dirty="0">
                <a:latin typeface="Times New Roman" panose="02020503050405090304" pitchFamily="18" charset="0"/>
                <a:cs typeface="Times New Roman" panose="02020503050405090304" pitchFamily="18" charset="0"/>
              </a:rPr>
              <a:t>1 and </a:t>
            </a:r>
            <a:r>
              <a:rPr lang="en-US" sz="2400" dirty="0">
                <a:latin typeface="Times New Roman" panose="02020503050405090304" pitchFamily="18" charset="0"/>
                <a:cs typeface="Times New Roman" panose="02020503050405090304" pitchFamily="18" charset="0"/>
              </a:rPr>
              <a:t>d</a:t>
            </a:r>
            <a:r>
              <a:rPr sz="2400" dirty="0">
                <a:latin typeface="Times New Roman" panose="02020503050405090304" pitchFamily="18" charset="0"/>
                <a:cs typeface="Times New Roman" panose="02020503050405090304" pitchFamily="18" charset="0"/>
              </a:rPr>
              <a:t>2? (One-dimensional for example)</a:t>
            </a:r>
          </a:p>
          <a:p>
            <a:pPr marL="0" indent="0" algn="l">
              <a:lnSpc>
                <a:spcPct val="150000"/>
              </a:lnSpc>
              <a:spcBef>
                <a:spcPts val="0"/>
              </a:spcBef>
              <a:buClr>
                <a:schemeClr val="accent2"/>
              </a:buClr>
              <a:buSzPct val="50000"/>
              <a:buNone/>
            </a:pPr>
            <a:r>
              <a:rPr sz="2400" dirty="0">
                <a:latin typeface="Times New Roman" panose="02020503050405090304" pitchFamily="18" charset="0"/>
                <a:cs typeface="Times New Roman" panose="02020503050405090304" pitchFamily="18" charset="0"/>
              </a:rPr>
              <a:t>By recursion, as shown in the figure on the right, until there is only a two-point subproblem, then the solutions of the subproblem are merged continuously until the original problem is found, so the recursion method can be used to solve it.</a:t>
            </a:r>
          </a:p>
        </p:txBody>
      </p:sp>
      <p:grpSp>
        <p:nvGrpSpPr>
          <p:cNvPr id="4" name="组合 3"/>
          <p:cNvGrpSpPr/>
          <p:nvPr/>
        </p:nvGrpSpPr>
        <p:grpSpPr>
          <a:xfrm>
            <a:off x="4894900" y="1125091"/>
            <a:ext cx="7165268" cy="4274143"/>
            <a:chOff x="4894900" y="1125091"/>
            <a:chExt cx="7165268" cy="4274143"/>
          </a:xfrm>
        </p:grpSpPr>
        <p:pic>
          <p:nvPicPr>
            <p:cNvPr id="7" name="Picture 8" descr="t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755" y="1125091"/>
              <a:ext cx="6983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箭头连接符 10"/>
            <p:cNvCxnSpPr/>
            <p:nvPr/>
          </p:nvCxnSpPr>
          <p:spPr>
            <a:xfrm>
              <a:off x="6867482" y="2544097"/>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右大括号 15"/>
            <p:cNvSpPr/>
            <p:nvPr/>
          </p:nvSpPr>
          <p:spPr>
            <a:xfrm rot="16200000">
              <a:off x="5851333" y="2429927"/>
              <a:ext cx="481780" cy="15936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7" name="右大括号 16"/>
            <p:cNvSpPr/>
            <p:nvPr/>
          </p:nvSpPr>
          <p:spPr>
            <a:xfrm rot="16200000">
              <a:off x="7501900" y="2429926"/>
              <a:ext cx="481780" cy="15936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cxnSp>
          <p:nvCxnSpPr>
            <p:cNvPr id="19" name="直接连接符 18"/>
            <p:cNvCxnSpPr/>
            <p:nvPr/>
          </p:nvCxnSpPr>
          <p:spPr>
            <a:xfrm>
              <a:off x="5295421" y="3467618"/>
              <a:ext cx="3244171" cy="0"/>
            </a:xfrm>
            <a:prstGeom prst="line">
              <a:avLst/>
            </a:prstGeom>
          </p:spPr>
          <p:style>
            <a:lnRef idx="1">
              <a:schemeClr val="dk1"/>
            </a:lnRef>
            <a:fillRef idx="0">
              <a:schemeClr val="dk1"/>
            </a:fillRef>
            <a:effectRef idx="0">
              <a:schemeClr val="dk1"/>
            </a:effectRef>
            <a:fontRef idx="minor">
              <a:schemeClr val="tx1"/>
            </a:fontRef>
          </p:style>
        </p:cxnSp>
        <p:sp>
          <p:nvSpPr>
            <p:cNvPr id="20" name="椭圆 19"/>
            <p:cNvSpPr/>
            <p:nvPr/>
          </p:nvSpPr>
          <p:spPr>
            <a:xfrm>
              <a:off x="7476531" y="3412548"/>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椭圆 20"/>
            <p:cNvSpPr/>
            <p:nvPr/>
          </p:nvSpPr>
          <p:spPr>
            <a:xfrm>
              <a:off x="5529513" y="3419083"/>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椭圆 21"/>
            <p:cNvSpPr/>
            <p:nvPr/>
          </p:nvSpPr>
          <p:spPr>
            <a:xfrm>
              <a:off x="5876151" y="3419083"/>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3" name="椭圆 22"/>
            <p:cNvSpPr/>
            <p:nvPr/>
          </p:nvSpPr>
          <p:spPr>
            <a:xfrm>
              <a:off x="6224431" y="3419083"/>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椭圆 23"/>
            <p:cNvSpPr/>
            <p:nvPr/>
          </p:nvSpPr>
          <p:spPr>
            <a:xfrm>
              <a:off x="6552299" y="3430251"/>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5" name="椭圆 24"/>
            <p:cNvSpPr/>
            <p:nvPr/>
          </p:nvSpPr>
          <p:spPr>
            <a:xfrm>
              <a:off x="7176509" y="3412548"/>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椭圆 25"/>
            <p:cNvSpPr/>
            <p:nvPr/>
          </p:nvSpPr>
          <p:spPr>
            <a:xfrm>
              <a:off x="7752184" y="3412548"/>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7" name="椭圆 26"/>
            <p:cNvSpPr/>
            <p:nvPr/>
          </p:nvSpPr>
          <p:spPr>
            <a:xfrm>
              <a:off x="8036994" y="3412548"/>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8" name="椭圆 27"/>
            <p:cNvSpPr/>
            <p:nvPr/>
          </p:nvSpPr>
          <p:spPr>
            <a:xfrm>
              <a:off x="8338205" y="3421045"/>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29" name="直接箭头连接符 28"/>
            <p:cNvCxnSpPr/>
            <p:nvPr/>
          </p:nvCxnSpPr>
          <p:spPr>
            <a:xfrm>
              <a:off x="6166064" y="3723258"/>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p:cNvCxnSpPr/>
            <p:nvPr/>
          </p:nvCxnSpPr>
          <p:spPr>
            <a:xfrm>
              <a:off x="6161148" y="4548459"/>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椭圆 32"/>
            <p:cNvSpPr/>
            <p:nvPr/>
          </p:nvSpPr>
          <p:spPr>
            <a:xfrm>
              <a:off x="5480978" y="5302164"/>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4" name="椭圆 33"/>
            <p:cNvSpPr/>
            <p:nvPr/>
          </p:nvSpPr>
          <p:spPr>
            <a:xfrm>
              <a:off x="5827616" y="5302164"/>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5" name="椭圆 34"/>
            <p:cNvSpPr/>
            <p:nvPr/>
          </p:nvSpPr>
          <p:spPr>
            <a:xfrm>
              <a:off x="6272966"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6" name="椭圆 35"/>
            <p:cNvSpPr/>
            <p:nvPr/>
          </p:nvSpPr>
          <p:spPr>
            <a:xfrm>
              <a:off x="6600834" y="5302084"/>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9" name="矩形 38"/>
            <p:cNvSpPr/>
            <p:nvPr/>
          </p:nvSpPr>
          <p:spPr>
            <a:xfrm>
              <a:off x="8538965" y="1233801"/>
              <a:ext cx="3422880" cy="1419006"/>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898937" y="3099133"/>
              <a:ext cx="1687433" cy="624125"/>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p:nvPr/>
          </p:nvCxnSpPr>
          <p:spPr>
            <a:xfrm>
              <a:off x="7868827" y="3735765"/>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a:off x="10327234" y="2526569"/>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p:nvPr/>
          </p:nvCxnSpPr>
          <p:spPr>
            <a:xfrm>
              <a:off x="10337066" y="3723258"/>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右大括号 43"/>
            <p:cNvSpPr/>
            <p:nvPr/>
          </p:nvSpPr>
          <p:spPr>
            <a:xfrm rot="16200000">
              <a:off x="5461942" y="4877317"/>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5" name="右大括号 44"/>
            <p:cNvSpPr/>
            <p:nvPr/>
          </p:nvSpPr>
          <p:spPr>
            <a:xfrm rot="16200000">
              <a:off x="6235160" y="4839340"/>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6" name="右大括号 45"/>
            <p:cNvSpPr/>
            <p:nvPr/>
          </p:nvSpPr>
          <p:spPr>
            <a:xfrm rot="16200000">
              <a:off x="7093311" y="4839340"/>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7" name="右大括号 46"/>
            <p:cNvSpPr/>
            <p:nvPr/>
          </p:nvSpPr>
          <p:spPr>
            <a:xfrm rot="16200000">
              <a:off x="8836050" y="4828172"/>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8" name="右大括号 47"/>
            <p:cNvSpPr/>
            <p:nvPr/>
          </p:nvSpPr>
          <p:spPr>
            <a:xfrm rot="16200000">
              <a:off x="9472347" y="4810600"/>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9" name="右大括号 48"/>
            <p:cNvSpPr/>
            <p:nvPr/>
          </p:nvSpPr>
          <p:spPr>
            <a:xfrm rot="16200000">
              <a:off x="10231369" y="4810600"/>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0" name="右大括号 49"/>
            <p:cNvSpPr/>
            <p:nvPr/>
          </p:nvSpPr>
          <p:spPr>
            <a:xfrm rot="16200000">
              <a:off x="10990391" y="4810600"/>
              <a:ext cx="481780" cy="4437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1" name="椭圆 50"/>
            <p:cNvSpPr/>
            <p:nvPr/>
          </p:nvSpPr>
          <p:spPr>
            <a:xfrm>
              <a:off x="7090242"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2" name="椭圆 51"/>
            <p:cNvSpPr/>
            <p:nvPr/>
          </p:nvSpPr>
          <p:spPr>
            <a:xfrm>
              <a:off x="7504685"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3" name="椭圆 52"/>
            <p:cNvSpPr/>
            <p:nvPr/>
          </p:nvSpPr>
          <p:spPr>
            <a:xfrm>
              <a:off x="8832981"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4" name="椭圆 53"/>
            <p:cNvSpPr/>
            <p:nvPr/>
          </p:nvSpPr>
          <p:spPr>
            <a:xfrm>
              <a:off x="9247424"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5" name="椭圆 54"/>
            <p:cNvSpPr/>
            <p:nvPr/>
          </p:nvSpPr>
          <p:spPr>
            <a:xfrm>
              <a:off x="9470308"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6" name="椭圆 55"/>
            <p:cNvSpPr/>
            <p:nvPr/>
          </p:nvSpPr>
          <p:spPr>
            <a:xfrm>
              <a:off x="9884751" y="5290916"/>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7" name="椭圆 56"/>
            <p:cNvSpPr/>
            <p:nvPr/>
          </p:nvSpPr>
          <p:spPr>
            <a:xfrm>
              <a:off x="10233244" y="5273344"/>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8" name="椭圆 57"/>
            <p:cNvSpPr/>
            <p:nvPr/>
          </p:nvSpPr>
          <p:spPr>
            <a:xfrm>
              <a:off x="10647687" y="5273344"/>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59" name="椭圆 58"/>
            <p:cNvSpPr/>
            <p:nvPr/>
          </p:nvSpPr>
          <p:spPr>
            <a:xfrm>
              <a:off x="10984543" y="5280771"/>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0" name="椭圆 59"/>
            <p:cNvSpPr/>
            <p:nvPr/>
          </p:nvSpPr>
          <p:spPr>
            <a:xfrm>
              <a:off x="11398986" y="5280771"/>
              <a:ext cx="97070" cy="970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61" name="直接连接符 60"/>
            <p:cNvCxnSpPr/>
            <p:nvPr/>
          </p:nvCxnSpPr>
          <p:spPr>
            <a:xfrm>
              <a:off x="7752184" y="5136294"/>
              <a:ext cx="833520"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63" name="直接连接符 62"/>
            <p:cNvCxnSpPr/>
            <p:nvPr/>
          </p:nvCxnSpPr>
          <p:spPr>
            <a:xfrm>
              <a:off x="5718779" y="4341637"/>
              <a:ext cx="833520"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64" name="直接连接符 63"/>
            <p:cNvCxnSpPr/>
            <p:nvPr/>
          </p:nvCxnSpPr>
          <p:spPr>
            <a:xfrm>
              <a:off x="7335424" y="4341637"/>
              <a:ext cx="833520"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a:off x="8832981" y="3467044"/>
              <a:ext cx="2887222"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67" name="直接连接符 66"/>
            <p:cNvCxnSpPr/>
            <p:nvPr/>
          </p:nvCxnSpPr>
          <p:spPr>
            <a:xfrm>
              <a:off x="9935091" y="4341637"/>
              <a:ext cx="833520"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68" name="直接箭头连接符 67"/>
            <p:cNvCxnSpPr/>
            <p:nvPr/>
          </p:nvCxnSpPr>
          <p:spPr>
            <a:xfrm>
              <a:off x="10327234" y="4409290"/>
              <a:ext cx="9832" cy="422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9" name="下箭头 68"/>
            <p:cNvSpPr/>
            <p:nvPr/>
          </p:nvSpPr>
          <p:spPr>
            <a:xfrm rot="10800000">
              <a:off x="4894900" y="2435523"/>
              <a:ext cx="158329" cy="206418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6"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8366" y="891575"/>
            <a:ext cx="6417048" cy="3593339"/>
          </a:xfrm>
        </p:spPr>
        <p:txBody>
          <a:bodyPr/>
          <a:lstStyle/>
          <a:p>
            <a:pPr marL="0" indent="0" algn="just">
              <a:lnSpc>
                <a:spcPct val="150000"/>
              </a:lnSpc>
              <a:spcBef>
                <a:spcPts val="0"/>
              </a:spcBef>
              <a:buClr>
                <a:schemeClr val="accent2"/>
              </a:buClr>
              <a:buSzPct val="50000"/>
              <a:buNone/>
            </a:pPr>
            <a:r>
              <a:rPr lang="zh-CN" altLang="en-US" sz="2800" dirty="0">
                <a:latin typeface="Times New Roman" panose="02020503050405090304" pitchFamily="18" charset="0"/>
                <a:cs typeface="Times New Roman" panose="02020503050405090304" pitchFamily="18" charset="0"/>
              </a:rPr>
              <a:t>2. How </a:t>
            </a:r>
            <a:r>
              <a:rPr lang="en-US" altLang="zh-CN" sz="2800" dirty="0">
                <a:latin typeface="Times New Roman" panose="02020503050405090304" pitchFamily="18" charset="0"/>
                <a:cs typeface="Times New Roman" panose="02020503050405090304" pitchFamily="18" charset="0"/>
              </a:rPr>
              <a:t>to</a:t>
            </a:r>
            <a:r>
              <a:rPr lang="zh-CN" altLang="en-US" sz="2800" dirty="0">
                <a:latin typeface="Times New Roman" panose="02020503050405090304" pitchFamily="18" charset="0"/>
                <a:cs typeface="Times New Roman" panose="02020503050405090304" pitchFamily="18" charset="0"/>
              </a:rPr>
              <a:t> get point </a:t>
            </a:r>
            <a:r>
              <a:rPr lang="en-US" altLang="zh-CN" sz="2800" dirty="0">
                <a:latin typeface="Times New Roman" panose="02020503050405090304" pitchFamily="18" charset="0"/>
                <a:cs typeface="Times New Roman" panose="02020503050405090304" pitchFamily="18" charset="0"/>
              </a:rPr>
              <a:t>p</a:t>
            </a:r>
            <a:r>
              <a:rPr lang="zh-CN" altLang="en-US" sz="2800" dirty="0">
                <a:latin typeface="Times New Roman" panose="02020503050405090304" pitchFamily="18" charset="0"/>
                <a:cs typeface="Times New Roman" panose="02020503050405090304" pitchFamily="18" charset="0"/>
              </a:rPr>
              <a:t> on the left?</a:t>
            </a:r>
          </a:p>
          <a:p>
            <a:pPr marL="0" indent="0" algn="just">
              <a:lnSpc>
                <a:spcPct val="150000"/>
              </a:lnSpc>
              <a:spcBef>
                <a:spcPts val="0"/>
              </a:spcBef>
              <a:buClr>
                <a:schemeClr val="accent2"/>
              </a:buClr>
              <a:buSzPct val="50000"/>
              <a:buNone/>
            </a:pPr>
            <a:r>
              <a:rPr lang="en-US" altLang="zh-CN" sz="2800" dirty="0">
                <a:latin typeface="Times New Roman" panose="02020503050405090304" pitchFamily="18" charset="0"/>
                <a:cs typeface="Times New Roman" panose="02020503050405090304" pitchFamily="18" charset="0"/>
              </a:rPr>
              <a:t>p</a:t>
            </a:r>
            <a:r>
              <a:rPr lang="zh-CN" altLang="en-US" sz="2800" dirty="0">
                <a:latin typeface="Times New Roman" panose="02020503050405090304" pitchFamily="18" charset="0"/>
                <a:cs typeface="Times New Roman" panose="02020503050405090304" pitchFamily="18" charset="0"/>
              </a:rPr>
              <a:t> on the left is not unique, which is different from the one-dimensional case. All points in the range of </a:t>
            </a:r>
            <a:r>
              <a:rPr lang="en-US" altLang="zh-CN" sz="2800" dirty="0">
                <a:latin typeface="Times New Roman" panose="02020503050405090304" pitchFamily="18" charset="0"/>
                <a:cs typeface="Times New Roman" panose="02020503050405090304" pitchFamily="18" charset="0"/>
                <a:sym typeface="+mn-ea"/>
              </a:rPr>
              <a:t>(m-d, m] </a:t>
            </a:r>
            <a:r>
              <a:rPr lang="zh-CN" altLang="en-US" sz="2800" dirty="0">
                <a:latin typeface="Times New Roman" panose="02020503050405090304" pitchFamily="18" charset="0"/>
                <a:cs typeface="Times New Roman" panose="02020503050405090304" pitchFamily="18" charset="0"/>
              </a:rPr>
              <a:t>can be </a:t>
            </a:r>
            <a:r>
              <a:rPr lang="en-US" altLang="zh-CN" sz="2800" dirty="0">
                <a:latin typeface="Times New Roman" panose="02020503050405090304" pitchFamily="18" charset="0"/>
                <a:cs typeface="Times New Roman" panose="02020503050405090304" pitchFamily="18" charset="0"/>
              </a:rPr>
              <a:t>p</a:t>
            </a:r>
            <a:r>
              <a:rPr lang="zh-CN" altLang="en-US" sz="2800" dirty="0">
                <a:latin typeface="Times New Roman" panose="02020503050405090304" pitchFamily="18" charset="0"/>
                <a:cs typeface="Times New Roman" panose="02020503050405090304" pitchFamily="18" charset="0"/>
              </a:rPr>
              <a:t>. In the extreme case, if there are </a:t>
            </a:r>
            <a:r>
              <a:rPr lang="en-US" altLang="zh-CN" sz="2800" dirty="0">
                <a:latin typeface="Times New Roman" panose="02020503050405090304" pitchFamily="18" charset="0"/>
                <a:cs typeface="Times New Roman" panose="02020503050405090304" pitchFamily="18" charset="0"/>
              </a:rPr>
              <a:t>n</a:t>
            </a:r>
            <a:r>
              <a:rPr lang="zh-CN" altLang="en-US" sz="2800" dirty="0">
                <a:latin typeface="Times New Roman" panose="02020503050405090304" pitchFamily="18" charset="0"/>
                <a:cs typeface="Times New Roman" panose="02020503050405090304" pitchFamily="18" charset="0"/>
              </a:rPr>
              <a:t>/2 points in P1, then there are 3n points on the right.</a:t>
            </a:r>
          </a:p>
        </p:txBody>
      </p:sp>
      <p:pic>
        <p:nvPicPr>
          <p:cNvPr id="62" name="Picture 8" descr="t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913" y="891575"/>
            <a:ext cx="3735177" cy="407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dirty="0"/>
              <a:t>To know exactly which </a:t>
            </a:r>
            <a:r>
              <a:rPr lang="en-US" altLang="zh-CN" dirty="0"/>
              <a:t>6</a:t>
            </a:r>
            <a:r>
              <a:rPr lang="zh-CN" altLang="en-US" dirty="0"/>
              <a:t> points to check, </a:t>
            </a:r>
            <a:r>
              <a:rPr lang="en-US" altLang="zh-CN" dirty="0"/>
              <a:t>we</a:t>
            </a:r>
            <a:r>
              <a:rPr lang="zh-CN" altLang="en-US" dirty="0"/>
              <a:t> can project </a:t>
            </a:r>
            <a:r>
              <a:rPr lang="en-US" altLang="zh-CN" dirty="0"/>
              <a:t>p and </a:t>
            </a:r>
            <a:r>
              <a:rPr lang="zh-CN" altLang="en-US" dirty="0"/>
              <a:t>all of the S2 points in P2 onto the vertical line </a:t>
            </a:r>
            <a:r>
              <a:rPr lang="en-US" altLang="zh-CN" dirty="0"/>
              <a:t>l</a:t>
            </a:r>
            <a:r>
              <a:rPr lang="zh-CN" altLang="en-US" dirty="0"/>
              <a:t>.</a:t>
            </a:r>
          </a:p>
          <a:p>
            <a:pPr marL="0" indent="0">
              <a:lnSpc>
                <a:spcPct val="150000"/>
              </a:lnSpc>
              <a:buNone/>
            </a:pPr>
            <a:r>
              <a:rPr lang="zh-CN" altLang="en-US" dirty="0"/>
              <a:t>Since the midpoint of </a:t>
            </a:r>
            <a:r>
              <a:rPr lang="en-US" altLang="zh-CN" dirty="0"/>
              <a:t>the candidates in </a:t>
            </a:r>
            <a:r>
              <a:rPr lang="zh-CN" altLang="en-US" dirty="0"/>
              <a:t>S2 that can form the closest pair of points with </a:t>
            </a:r>
            <a:r>
              <a:rPr lang="en-US" altLang="zh-CN" dirty="0"/>
              <a:t>p</a:t>
            </a:r>
            <a:r>
              <a:rPr lang="zh-CN" altLang="en-US" dirty="0"/>
              <a:t> must be in the rectangle R,</a:t>
            </a:r>
            <a:r>
              <a:rPr lang="en-US" altLang="zh-CN" dirty="0"/>
              <a:t> s</a:t>
            </a:r>
            <a:r>
              <a:rPr lang="zh-CN" altLang="en-US" dirty="0"/>
              <a:t>o their projection onto line </a:t>
            </a:r>
            <a:r>
              <a:rPr lang="en-US" altLang="zh-CN" dirty="0"/>
              <a:t>l</a:t>
            </a:r>
            <a:r>
              <a:rPr lang="zh-CN" altLang="en-US" dirty="0"/>
              <a:t> is less than d away from the projection of p onto </a:t>
            </a:r>
            <a:r>
              <a:rPr lang="en-US" altLang="zh-CN" dirty="0"/>
              <a:t>l</a:t>
            </a:r>
            <a:r>
              <a:rPr lang="zh-CN" altLang="en-US" dirty="0"/>
              <a:t>.</a:t>
            </a:r>
            <a:r>
              <a:rPr lang="en-US" altLang="zh-CN" dirty="0"/>
              <a:t> </a:t>
            </a:r>
            <a:r>
              <a:rPr lang="zh-CN" altLang="en-US" dirty="0"/>
              <a:t>According to the above analysis, there are only 6 such projection points at most.</a:t>
            </a:r>
          </a:p>
        </p:txBody>
      </p:sp>
      <p:sp>
        <p:nvSpPr>
          <p:cNvPr id="5"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dirty="0"/>
              <a:t>Therefore, if all the points in S in P1 and P2 are sorted according to their Y coordinates, then all the points in P1 and the sorted point column can be scanned once to find out all the candidates closest to the point pair.</a:t>
            </a:r>
          </a:p>
          <a:p>
            <a:pPr marL="0" indent="0">
              <a:lnSpc>
                <a:spcPct val="150000"/>
              </a:lnSpc>
              <a:buNone/>
            </a:pPr>
            <a:r>
              <a:rPr lang="zh-CN" altLang="en-US" dirty="0"/>
              <a:t>For each point in P1, check at most 6 consecutive points in order in P2.</a:t>
            </a:r>
          </a:p>
        </p:txBody>
      </p:sp>
      <p:sp>
        <p:nvSpPr>
          <p:cNvPr id="5"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914400" y="953294"/>
            <a:ext cx="4643438" cy="44942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spcBef>
                <a:spcPct val="50000"/>
              </a:spcBef>
            </a:pPr>
            <a:r>
              <a:rPr lang="en-US" altLang="zh-CN" dirty="0">
                <a:ea typeface="楷体_GB2312" charset="-122"/>
              </a:rPr>
              <a:t>double </a:t>
            </a:r>
            <a:r>
              <a:rPr lang="en-US" altLang="zh-CN" b="1" dirty="0">
                <a:ea typeface="楷体_GB2312" charset="-122"/>
              </a:rPr>
              <a:t>cpair2</a:t>
            </a:r>
            <a:r>
              <a:rPr lang="en-US" altLang="zh-CN" dirty="0">
                <a:ea typeface="楷体_GB2312" charset="-122"/>
              </a:rPr>
              <a:t>(S)</a:t>
            </a:r>
          </a:p>
          <a:p>
            <a:pPr eaLnBrk="1" hangingPunct="1">
              <a:spcBef>
                <a:spcPct val="50000"/>
              </a:spcBef>
            </a:pPr>
            <a:r>
              <a:rPr lang="en-US" altLang="zh-CN" dirty="0">
                <a:ea typeface="楷体_GB2312" charset="-122"/>
              </a:rPr>
              <a:t>{</a:t>
            </a:r>
          </a:p>
          <a:p>
            <a:pPr eaLnBrk="1" hangingPunct="1">
              <a:spcBef>
                <a:spcPct val="50000"/>
              </a:spcBef>
            </a:pPr>
            <a:r>
              <a:rPr lang="en-US" altLang="zh-CN" dirty="0">
                <a:ea typeface="楷体_GB2312" charset="-122"/>
              </a:rPr>
              <a:t>      n=|S|;</a:t>
            </a:r>
          </a:p>
          <a:p>
            <a:pPr eaLnBrk="1" hangingPunct="1">
              <a:spcBef>
                <a:spcPct val="50000"/>
              </a:spcBef>
            </a:pPr>
            <a:r>
              <a:rPr lang="en-US" altLang="zh-CN" dirty="0">
                <a:ea typeface="楷体_GB2312" charset="-122"/>
              </a:rPr>
              <a:t>      </a:t>
            </a:r>
            <a:r>
              <a:rPr lang="en-US" altLang="zh-CN" b="1" dirty="0">
                <a:ea typeface="楷体_GB2312" charset="-122"/>
              </a:rPr>
              <a:t>if</a:t>
            </a:r>
            <a:r>
              <a:rPr lang="en-US" altLang="zh-CN" dirty="0">
                <a:ea typeface="楷体_GB2312" charset="-122"/>
              </a:rPr>
              <a:t> (n &lt; 2) </a:t>
            </a:r>
            <a:r>
              <a:rPr lang="en-US" altLang="zh-CN" b="1" dirty="0">
                <a:ea typeface="楷体_GB2312" charset="-122"/>
              </a:rPr>
              <a:t>return</a:t>
            </a:r>
            <a:r>
              <a:rPr lang="en-US" altLang="zh-CN" dirty="0">
                <a:ea typeface="楷体_GB2312" charset="-122"/>
              </a:rPr>
              <a:t> ;</a:t>
            </a:r>
          </a:p>
          <a:p>
            <a:pPr eaLnBrk="1" hangingPunct="1">
              <a:spcBef>
                <a:spcPct val="50000"/>
              </a:spcBef>
            </a:pPr>
            <a:r>
              <a:rPr lang="en-US" altLang="zh-CN" dirty="0">
                <a:ea typeface="楷体_GB2312" charset="-122"/>
              </a:rPr>
              <a:t>1</a:t>
            </a:r>
            <a:r>
              <a:rPr lang="zh-CN" altLang="en-US" dirty="0">
                <a:ea typeface="楷体_GB2312" charset="-122"/>
              </a:rPr>
              <a:t>、</a:t>
            </a:r>
            <a:r>
              <a:rPr lang="en-US" altLang="zh-CN" dirty="0">
                <a:ea typeface="楷体_GB2312" charset="-122"/>
              </a:rPr>
              <a:t>m=S</a:t>
            </a:r>
            <a:r>
              <a:rPr lang="zh-CN" altLang="en-US" dirty="0">
                <a:ea typeface="楷体_GB2312" charset="-122"/>
              </a:rPr>
              <a:t>中各点</a:t>
            </a:r>
            <a:r>
              <a:rPr lang="en-US" altLang="zh-CN" dirty="0">
                <a:ea typeface="楷体_GB2312" charset="-122"/>
              </a:rPr>
              <a:t>x</a:t>
            </a:r>
            <a:r>
              <a:rPr lang="zh-CN" altLang="en-US" dirty="0">
                <a:ea typeface="楷体_GB2312" charset="-122"/>
              </a:rPr>
              <a:t>间坐标的中位数</a:t>
            </a:r>
            <a:r>
              <a:rPr lang="en-US" altLang="zh-CN" dirty="0">
                <a:ea typeface="楷体_GB2312" charset="-122"/>
              </a:rPr>
              <a:t>;</a:t>
            </a:r>
          </a:p>
          <a:p>
            <a:pPr eaLnBrk="1" hangingPunct="1">
              <a:spcBef>
                <a:spcPct val="50000"/>
              </a:spcBef>
            </a:pPr>
            <a:r>
              <a:rPr lang="en-US" altLang="zh-CN" dirty="0">
                <a:ea typeface="楷体_GB2312" charset="-122"/>
              </a:rPr>
              <a:t>      </a:t>
            </a:r>
            <a:r>
              <a:rPr lang="zh-CN" altLang="en-US" dirty="0">
                <a:ea typeface="楷体_GB2312" charset="-122"/>
              </a:rPr>
              <a:t>构造</a:t>
            </a:r>
            <a:r>
              <a:rPr lang="en-US" altLang="zh-CN" dirty="0">
                <a:ea typeface="楷体_GB2312" charset="-122"/>
              </a:rPr>
              <a:t>S1</a:t>
            </a:r>
            <a:r>
              <a:rPr lang="zh-CN" altLang="en-US" dirty="0">
                <a:ea typeface="楷体_GB2312" charset="-122"/>
              </a:rPr>
              <a:t>和</a:t>
            </a:r>
            <a:r>
              <a:rPr lang="en-US" altLang="zh-CN" dirty="0">
                <a:ea typeface="楷体_GB2312" charset="-122"/>
              </a:rPr>
              <a:t>S2</a:t>
            </a:r>
            <a:r>
              <a:rPr lang="zh-CN" altLang="en-US" dirty="0">
                <a:ea typeface="楷体_GB2312" charset="-122"/>
              </a:rPr>
              <a:t>；</a:t>
            </a:r>
          </a:p>
          <a:p>
            <a:pPr eaLnBrk="1" hangingPunct="1">
              <a:spcBef>
                <a:spcPct val="50000"/>
              </a:spcBef>
            </a:pPr>
            <a:r>
              <a:rPr lang="zh-CN" altLang="en-US" dirty="0">
                <a:ea typeface="楷体_GB2312" charset="-122"/>
              </a:rPr>
              <a:t>      </a:t>
            </a:r>
            <a:r>
              <a:rPr lang="en-US" altLang="zh-CN" dirty="0">
                <a:ea typeface="楷体_GB2312" charset="-122"/>
              </a:rPr>
              <a:t>S1={</a:t>
            </a:r>
            <a:r>
              <a:rPr lang="en-US" altLang="zh-CN" dirty="0" err="1">
                <a:ea typeface="楷体_GB2312" charset="-122"/>
              </a:rPr>
              <a:t>p∈S|x</a:t>
            </a:r>
            <a:r>
              <a:rPr lang="en-US" altLang="zh-CN" dirty="0">
                <a:ea typeface="楷体_GB2312" charset="-122"/>
              </a:rPr>
              <a:t>(p)&lt;=m}, </a:t>
            </a:r>
          </a:p>
          <a:p>
            <a:pPr eaLnBrk="1" hangingPunct="1">
              <a:spcBef>
                <a:spcPct val="50000"/>
              </a:spcBef>
            </a:pPr>
            <a:r>
              <a:rPr lang="en-US" altLang="zh-CN" dirty="0">
                <a:ea typeface="楷体_GB2312" charset="-122"/>
              </a:rPr>
              <a:t>     S2={</a:t>
            </a:r>
            <a:r>
              <a:rPr lang="en-US" altLang="zh-CN" dirty="0" err="1">
                <a:ea typeface="楷体_GB2312" charset="-122"/>
              </a:rPr>
              <a:t>p∈S|x</a:t>
            </a:r>
            <a:r>
              <a:rPr lang="en-US" altLang="zh-CN" dirty="0">
                <a:ea typeface="楷体_GB2312" charset="-122"/>
              </a:rPr>
              <a:t>(p)&gt;m}</a:t>
            </a:r>
          </a:p>
          <a:p>
            <a:pPr eaLnBrk="1" hangingPunct="1">
              <a:spcBef>
                <a:spcPct val="50000"/>
              </a:spcBef>
            </a:pPr>
            <a:r>
              <a:rPr lang="en-US" altLang="zh-CN" dirty="0">
                <a:ea typeface="楷体_GB2312" charset="-122"/>
              </a:rPr>
              <a:t>2</a:t>
            </a:r>
            <a:r>
              <a:rPr lang="zh-CN" altLang="en-US" dirty="0">
                <a:ea typeface="楷体_GB2312" charset="-122"/>
              </a:rPr>
              <a:t>、</a:t>
            </a:r>
            <a:r>
              <a:rPr lang="en-US" altLang="zh-CN" dirty="0">
                <a:ea typeface="楷体_GB2312" charset="-122"/>
              </a:rPr>
              <a:t>d1=</a:t>
            </a:r>
            <a:r>
              <a:rPr lang="en-US" altLang="zh-CN" b="1" dirty="0">
                <a:ea typeface="楷体_GB2312" charset="-122"/>
              </a:rPr>
              <a:t>cpair2</a:t>
            </a:r>
            <a:r>
              <a:rPr lang="en-US" altLang="zh-CN" dirty="0">
                <a:ea typeface="楷体_GB2312" charset="-122"/>
              </a:rPr>
              <a:t>(S1);</a:t>
            </a:r>
          </a:p>
          <a:p>
            <a:pPr eaLnBrk="1" hangingPunct="1">
              <a:spcBef>
                <a:spcPct val="50000"/>
              </a:spcBef>
            </a:pPr>
            <a:r>
              <a:rPr lang="en-US" altLang="zh-CN" dirty="0">
                <a:ea typeface="楷体_GB2312" charset="-122"/>
              </a:rPr>
              <a:t>      d2=</a:t>
            </a:r>
            <a:r>
              <a:rPr lang="en-US" altLang="zh-CN" b="1" dirty="0">
                <a:ea typeface="楷体_GB2312" charset="-122"/>
              </a:rPr>
              <a:t>cpair2</a:t>
            </a:r>
            <a:r>
              <a:rPr lang="en-US" altLang="zh-CN" dirty="0">
                <a:ea typeface="楷体_GB2312" charset="-122"/>
              </a:rPr>
              <a:t>(S2);</a:t>
            </a:r>
          </a:p>
          <a:p>
            <a:pPr eaLnBrk="1" hangingPunct="1">
              <a:spcBef>
                <a:spcPct val="50000"/>
              </a:spcBef>
            </a:pPr>
            <a:r>
              <a:rPr lang="en-US" altLang="zh-CN" dirty="0">
                <a:ea typeface="楷体_GB2312" charset="-122"/>
              </a:rPr>
              <a:t>3</a:t>
            </a:r>
            <a:r>
              <a:rPr lang="zh-CN" altLang="en-US" dirty="0">
                <a:ea typeface="楷体_GB2312" charset="-122"/>
              </a:rPr>
              <a:t>、</a:t>
            </a:r>
            <a:r>
              <a:rPr lang="en-US" altLang="zh-CN" dirty="0" err="1">
                <a:ea typeface="楷体_GB2312" charset="-122"/>
              </a:rPr>
              <a:t>dm</a:t>
            </a:r>
            <a:r>
              <a:rPr lang="en-US" altLang="zh-CN" dirty="0">
                <a:ea typeface="楷体_GB2312" charset="-122"/>
              </a:rPr>
              <a:t>=</a:t>
            </a:r>
            <a:r>
              <a:rPr lang="en-US" altLang="zh-CN" b="1" dirty="0">
                <a:ea typeface="楷体_GB2312" charset="-122"/>
              </a:rPr>
              <a:t>min</a:t>
            </a:r>
            <a:r>
              <a:rPr lang="en-US" altLang="zh-CN" dirty="0">
                <a:ea typeface="楷体_GB2312" charset="-122"/>
              </a:rPr>
              <a:t>(d1,d2);</a:t>
            </a:r>
          </a:p>
        </p:txBody>
      </p:sp>
      <p:sp>
        <p:nvSpPr>
          <p:cNvPr id="6" name="Text Box 7"/>
          <p:cNvSpPr txBox="1">
            <a:spLocks noChangeArrowheads="1"/>
          </p:cNvSpPr>
          <p:nvPr/>
        </p:nvSpPr>
        <p:spPr bwMode="auto">
          <a:xfrm>
            <a:off x="4899331" y="764024"/>
            <a:ext cx="6860868" cy="563231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lnSpc>
                <a:spcPct val="150000"/>
              </a:lnSpc>
            </a:pPr>
            <a:r>
              <a:rPr lang="en-US" altLang="zh-CN" sz="2000" dirty="0">
                <a:ea typeface="楷体_GB2312" charset="-122"/>
              </a:rPr>
              <a:t>4</a:t>
            </a:r>
            <a:r>
              <a:rPr lang="zh-CN" altLang="en-US" sz="2000" dirty="0">
                <a:ea typeface="楷体_GB2312" charset="-122"/>
              </a:rPr>
              <a:t>、设</a:t>
            </a:r>
            <a:r>
              <a:rPr lang="en-US" altLang="zh-CN" sz="2000" dirty="0">
                <a:ea typeface="楷体_GB2312" charset="-122"/>
              </a:rPr>
              <a:t>P1</a:t>
            </a:r>
            <a:r>
              <a:rPr lang="zh-CN" altLang="en-US" sz="2000" dirty="0">
                <a:ea typeface="楷体_GB2312" charset="-122"/>
              </a:rPr>
              <a:t>是</a:t>
            </a:r>
            <a:r>
              <a:rPr lang="en-US" altLang="zh-CN" sz="2000" dirty="0">
                <a:ea typeface="楷体_GB2312" charset="-122"/>
              </a:rPr>
              <a:t>S1</a:t>
            </a:r>
            <a:r>
              <a:rPr lang="zh-CN" altLang="en-US" sz="2000" dirty="0">
                <a:ea typeface="楷体_GB2312" charset="-122"/>
              </a:rPr>
              <a:t>中距垂直分割线</a:t>
            </a:r>
            <a:r>
              <a:rPr lang="en-US" altLang="zh-CN" sz="2000" dirty="0">
                <a:ea typeface="楷体_GB2312" charset="-122"/>
              </a:rPr>
              <a:t>l</a:t>
            </a:r>
            <a:r>
              <a:rPr lang="zh-CN" altLang="en-US" sz="2000" dirty="0">
                <a:ea typeface="楷体_GB2312" charset="-122"/>
              </a:rPr>
              <a:t>的距离在</a:t>
            </a:r>
            <a:r>
              <a:rPr lang="en-US" altLang="zh-CN" sz="2000" dirty="0" err="1">
                <a:ea typeface="楷体_GB2312" charset="-122"/>
              </a:rPr>
              <a:t>dm</a:t>
            </a:r>
            <a:r>
              <a:rPr lang="zh-CN" altLang="en-US" sz="2000" dirty="0">
                <a:ea typeface="楷体_GB2312" charset="-122"/>
              </a:rPr>
              <a:t>之内的所有点组成的集合；</a:t>
            </a:r>
          </a:p>
          <a:p>
            <a:pPr eaLnBrk="1" hangingPunct="1">
              <a:lnSpc>
                <a:spcPct val="150000"/>
              </a:lnSpc>
            </a:pPr>
            <a:r>
              <a:rPr lang="zh-CN" altLang="en-US" sz="2000" dirty="0">
                <a:ea typeface="楷体_GB2312" charset="-122"/>
              </a:rPr>
              <a:t>      </a:t>
            </a:r>
            <a:r>
              <a:rPr lang="en-US" altLang="zh-CN" sz="2000" dirty="0">
                <a:ea typeface="楷体_GB2312" charset="-122"/>
              </a:rPr>
              <a:t>P2</a:t>
            </a:r>
            <a:r>
              <a:rPr lang="zh-CN" altLang="en-US" sz="2000" dirty="0">
                <a:ea typeface="楷体_GB2312" charset="-122"/>
              </a:rPr>
              <a:t>是</a:t>
            </a:r>
            <a:r>
              <a:rPr lang="en-US" altLang="zh-CN" sz="2000" dirty="0">
                <a:ea typeface="楷体_GB2312" charset="-122"/>
              </a:rPr>
              <a:t>S2</a:t>
            </a:r>
            <a:r>
              <a:rPr lang="zh-CN" altLang="en-US" sz="2000" dirty="0">
                <a:ea typeface="楷体_GB2312" charset="-122"/>
              </a:rPr>
              <a:t>中距分割线</a:t>
            </a:r>
            <a:r>
              <a:rPr lang="en-US" altLang="zh-CN" sz="2000" dirty="0">
                <a:ea typeface="楷体_GB2312" charset="-122"/>
              </a:rPr>
              <a:t>l</a:t>
            </a:r>
            <a:r>
              <a:rPr lang="zh-CN" altLang="en-US" sz="2000" dirty="0">
                <a:ea typeface="楷体_GB2312" charset="-122"/>
              </a:rPr>
              <a:t>的距离在</a:t>
            </a:r>
            <a:r>
              <a:rPr lang="en-US" altLang="zh-CN" sz="2000" dirty="0" err="1">
                <a:ea typeface="楷体_GB2312" charset="-122"/>
              </a:rPr>
              <a:t>dm</a:t>
            </a:r>
            <a:r>
              <a:rPr lang="zh-CN" altLang="en-US" sz="2000" dirty="0">
                <a:ea typeface="楷体_GB2312" charset="-122"/>
              </a:rPr>
              <a:t>之内所有点组成的集合；</a:t>
            </a:r>
          </a:p>
          <a:p>
            <a:pPr eaLnBrk="1" hangingPunct="1">
              <a:lnSpc>
                <a:spcPct val="150000"/>
              </a:lnSpc>
            </a:pPr>
            <a:r>
              <a:rPr lang="zh-CN" altLang="en-US" sz="2000" dirty="0">
                <a:ea typeface="楷体_GB2312" charset="-122"/>
              </a:rPr>
              <a:t>      将</a:t>
            </a:r>
            <a:r>
              <a:rPr lang="en-US" altLang="zh-CN" sz="2000" dirty="0">
                <a:ea typeface="楷体_GB2312" charset="-122"/>
              </a:rPr>
              <a:t>P1</a:t>
            </a:r>
            <a:r>
              <a:rPr lang="zh-CN" altLang="en-US" sz="2000" dirty="0">
                <a:ea typeface="楷体_GB2312" charset="-122"/>
              </a:rPr>
              <a:t>和</a:t>
            </a:r>
            <a:r>
              <a:rPr lang="en-US" altLang="zh-CN" sz="2000" dirty="0">
                <a:ea typeface="楷体_GB2312" charset="-122"/>
              </a:rPr>
              <a:t>P2</a:t>
            </a:r>
            <a:r>
              <a:rPr lang="zh-CN" altLang="en-US" sz="2000" dirty="0">
                <a:ea typeface="楷体_GB2312" charset="-122"/>
              </a:rPr>
              <a:t>中点依其</a:t>
            </a:r>
            <a:r>
              <a:rPr lang="en-US" altLang="zh-CN" sz="2000" dirty="0">
                <a:ea typeface="楷体_GB2312" charset="-122"/>
              </a:rPr>
              <a:t>y</a:t>
            </a:r>
            <a:r>
              <a:rPr lang="zh-CN" altLang="en-US" sz="2000" dirty="0">
                <a:ea typeface="楷体_GB2312" charset="-122"/>
              </a:rPr>
              <a:t>坐标值排序；</a:t>
            </a:r>
          </a:p>
          <a:p>
            <a:pPr eaLnBrk="1" hangingPunct="1">
              <a:lnSpc>
                <a:spcPct val="150000"/>
              </a:lnSpc>
            </a:pPr>
            <a:r>
              <a:rPr lang="zh-CN" altLang="en-US" sz="2000" dirty="0">
                <a:ea typeface="楷体_GB2312" charset="-122"/>
              </a:rPr>
              <a:t>      并设</a:t>
            </a:r>
            <a:r>
              <a:rPr lang="en-US" altLang="zh-CN" sz="2000" dirty="0">
                <a:ea typeface="楷体_GB2312" charset="-122"/>
              </a:rPr>
              <a:t>X</a:t>
            </a:r>
            <a:r>
              <a:rPr lang="zh-CN" altLang="en-US" sz="2000" dirty="0">
                <a:ea typeface="楷体_GB2312" charset="-122"/>
              </a:rPr>
              <a:t>和</a:t>
            </a:r>
            <a:r>
              <a:rPr lang="en-US" altLang="zh-CN" sz="2000" dirty="0">
                <a:ea typeface="楷体_GB2312" charset="-122"/>
              </a:rPr>
              <a:t>Y</a:t>
            </a:r>
            <a:r>
              <a:rPr lang="zh-CN" altLang="en-US" sz="2000" dirty="0">
                <a:ea typeface="楷体_GB2312" charset="-122"/>
              </a:rPr>
              <a:t>是相应的已排好序的点列；</a:t>
            </a:r>
          </a:p>
          <a:p>
            <a:pPr eaLnBrk="1" hangingPunct="1">
              <a:lnSpc>
                <a:spcPct val="150000"/>
              </a:lnSpc>
            </a:pPr>
            <a:r>
              <a:rPr lang="en-US" altLang="zh-CN" sz="2000" dirty="0">
                <a:ea typeface="楷体_GB2312" charset="-122"/>
              </a:rPr>
              <a:t>5</a:t>
            </a:r>
            <a:r>
              <a:rPr lang="zh-CN" altLang="en-US" sz="2000" dirty="0">
                <a:ea typeface="楷体_GB2312" charset="-122"/>
              </a:rPr>
              <a:t>、通过扫描</a:t>
            </a:r>
            <a:r>
              <a:rPr lang="en-US" altLang="zh-CN" sz="2000" dirty="0">
                <a:ea typeface="楷体_GB2312" charset="-122"/>
              </a:rPr>
              <a:t>X</a:t>
            </a:r>
            <a:r>
              <a:rPr lang="zh-CN" altLang="en-US" sz="2000" dirty="0">
                <a:ea typeface="楷体_GB2312" charset="-122"/>
              </a:rPr>
              <a:t>以及对于</a:t>
            </a:r>
            <a:r>
              <a:rPr lang="en-US" altLang="zh-CN" sz="2000" dirty="0">
                <a:ea typeface="楷体_GB2312" charset="-122"/>
              </a:rPr>
              <a:t>X</a:t>
            </a:r>
            <a:r>
              <a:rPr lang="zh-CN" altLang="en-US" sz="2000" dirty="0">
                <a:ea typeface="楷体_GB2312" charset="-122"/>
              </a:rPr>
              <a:t>中每个点检查</a:t>
            </a:r>
            <a:r>
              <a:rPr lang="en-US" altLang="zh-CN" sz="2000" dirty="0">
                <a:ea typeface="楷体_GB2312" charset="-122"/>
              </a:rPr>
              <a:t>Y</a:t>
            </a:r>
            <a:r>
              <a:rPr lang="zh-CN" altLang="en-US" sz="2000" dirty="0">
                <a:ea typeface="楷体_GB2312" charset="-122"/>
              </a:rPr>
              <a:t>中与其距离在</a:t>
            </a:r>
            <a:r>
              <a:rPr lang="en-US" altLang="zh-CN" sz="2000" dirty="0" err="1">
                <a:ea typeface="楷体_GB2312" charset="-122"/>
              </a:rPr>
              <a:t>dm</a:t>
            </a:r>
            <a:r>
              <a:rPr lang="zh-CN" altLang="en-US" sz="2000" dirty="0">
                <a:ea typeface="楷体_GB2312" charset="-122"/>
              </a:rPr>
              <a:t>之内的所有点</a:t>
            </a:r>
            <a:r>
              <a:rPr lang="en-US" altLang="zh-CN" sz="2000" dirty="0">
                <a:ea typeface="楷体_GB2312" charset="-122"/>
              </a:rPr>
              <a:t>(</a:t>
            </a:r>
            <a:r>
              <a:rPr lang="zh-CN" altLang="en-US" sz="2000" dirty="0">
                <a:ea typeface="楷体_GB2312" charset="-122"/>
              </a:rPr>
              <a:t>最多</a:t>
            </a:r>
            <a:r>
              <a:rPr lang="en-US" altLang="zh-CN" sz="2000" dirty="0">
                <a:ea typeface="楷体_GB2312" charset="-122"/>
              </a:rPr>
              <a:t>6</a:t>
            </a:r>
            <a:r>
              <a:rPr lang="zh-CN" altLang="en-US" sz="2000" dirty="0">
                <a:ea typeface="楷体_GB2312" charset="-122"/>
              </a:rPr>
              <a:t>个</a:t>
            </a:r>
            <a:r>
              <a:rPr lang="en-US" altLang="zh-CN" sz="2000" dirty="0">
                <a:ea typeface="楷体_GB2312" charset="-122"/>
              </a:rPr>
              <a:t>)</a:t>
            </a:r>
            <a:r>
              <a:rPr lang="zh-CN" altLang="en-US" sz="2000" dirty="0">
                <a:ea typeface="楷体_GB2312" charset="-122"/>
              </a:rPr>
              <a:t>可以完成合并；</a:t>
            </a:r>
          </a:p>
          <a:p>
            <a:pPr eaLnBrk="1" hangingPunct="1">
              <a:lnSpc>
                <a:spcPct val="150000"/>
              </a:lnSpc>
            </a:pPr>
            <a:r>
              <a:rPr lang="zh-CN" altLang="en-US" sz="2000" dirty="0">
                <a:ea typeface="楷体_GB2312" charset="-122"/>
              </a:rPr>
              <a:t>      当</a:t>
            </a:r>
            <a:r>
              <a:rPr lang="en-US" altLang="zh-CN" sz="2000" dirty="0">
                <a:ea typeface="楷体_GB2312" charset="-122"/>
              </a:rPr>
              <a:t>X</a:t>
            </a:r>
            <a:r>
              <a:rPr lang="zh-CN" altLang="en-US" sz="2000" dirty="0">
                <a:ea typeface="楷体_GB2312" charset="-122"/>
              </a:rPr>
              <a:t>中的扫描指针逐次向上移动时，</a:t>
            </a:r>
            <a:r>
              <a:rPr lang="en-US" altLang="zh-CN" sz="2000" dirty="0">
                <a:ea typeface="楷体_GB2312" charset="-122"/>
              </a:rPr>
              <a:t>Y</a:t>
            </a:r>
            <a:r>
              <a:rPr lang="zh-CN" altLang="en-US" sz="2000" dirty="0">
                <a:ea typeface="楷体_GB2312" charset="-122"/>
              </a:rPr>
              <a:t>中的扫描指针可在宽为</a:t>
            </a:r>
            <a:r>
              <a:rPr lang="en-US" altLang="zh-CN" sz="2000" dirty="0">
                <a:ea typeface="楷体_GB2312" charset="-122"/>
              </a:rPr>
              <a:t>2dm</a:t>
            </a:r>
            <a:r>
              <a:rPr lang="zh-CN" altLang="en-US" sz="2000" dirty="0">
                <a:ea typeface="楷体_GB2312" charset="-122"/>
              </a:rPr>
              <a:t>的区间内移动；</a:t>
            </a:r>
          </a:p>
          <a:p>
            <a:pPr eaLnBrk="1" hangingPunct="1">
              <a:lnSpc>
                <a:spcPct val="150000"/>
              </a:lnSpc>
            </a:pPr>
            <a:r>
              <a:rPr lang="zh-CN" altLang="en-US" sz="2000" dirty="0">
                <a:ea typeface="楷体_GB2312" charset="-122"/>
              </a:rPr>
              <a:t>      设</a:t>
            </a:r>
            <a:r>
              <a:rPr lang="en-US" altLang="zh-CN" sz="2000" dirty="0">
                <a:ea typeface="楷体_GB2312" charset="-122"/>
              </a:rPr>
              <a:t>dl</a:t>
            </a:r>
            <a:r>
              <a:rPr lang="zh-CN" altLang="en-US" sz="2000" dirty="0">
                <a:ea typeface="楷体_GB2312" charset="-122"/>
              </a:rPr>
              <a:t>是按这种扫描方式找到的点对间的最小距离；</a:t>
            </a:r>
          </a:p>
          <a:p>
            <a:pPr eaLnBrk="1" hangingPunct="1">
              <a:lnSpc>
                <a:spcPct val="150000"/>
              </a:lnSpc>
            </a:pPr>
            <a:r>
              <a:rPr lang="en-US" altLang="zh-CN" sz="2000" dirty="0">
                <a:ea typeface="楷体_GB2312" charset="-122"/>
              </a:rPr>
              <a:t>6</a:t>
            </a:r>
            <a:r>
              <a:rPr lang="zh-CN" altLang="en-US" sz="2000" dirty="0">
                <a:ea typeface="楷体_GB2312" charset="-122"/>
              </a:rPr>
              <a:t>、</a:t>
            </a:r>
            <a:r>
              <a:rPr lang="en-US" altLang="zh-CN" sz="2000" dirty="0">
                <a:ea typeface="楷体_GB2312" charset="-122"/>
              </a:rPr>
              <a:t>d=</a:t>
            </a:r>
            <a:r>
              <a:rPr lang="en-US" altLang="zh-CN" sz="2000" b="1" dirty="0">
                <a:ea typeface="楷体_GB2312" charset="-122"/>
              </a:rPr>
              <a:t>min</a:t>
            </a:r>
            <a:r>
              <a:rPr lang="en-US" altLang="zh-CN" sz="2000" dirty="0">
                <a:ea typeface="楷体_GB2312" charset="-122"/>
              </a:rPr>
              <a:t>(</a:t>
            </a:r>
            <a:r>
              <a:rPr lang="en-US" altLang="zh-CN" sz="2000" dirty="0" err="1">
                <a:ea typeface="楷体_GB2312" charset="-122"/>
              </a:rPr>
              <a:t>dm,dl</a:t>
            </a:r>
            <a:r>
              <a:rPr lang="en-US" altLang="zh-CN" sz="2000" dirty="0">
                <a:ea typeface="楷体_GB2312" charset="-122"/>
              </a:rPr>
              <a:t>);</a:t>
            </a:r>
          </a:p>
          <a:p>
            <a:pPr eaLnBrk="1" hangingPunct="1">
              <a:lnSpc>
                <a:spcPct val="150000"/>
              </a:lnSpc>
            </a:pPr>
            <a:r>
              <a:rPr lang="en-US" altLang="zh-CN" sz="2000" dirty="0">
                <a:ea typeface="楷体_GB2312" charset="-122"/>
              </a:rPr>
              <a:t>      </a:t>
            </a:r>
            <a:r>
              <a:rPr lang="en-US" altLang="zh-CN" sz="2000" b="1" dirty="0">
                <a:ea typeface="楷体_GB2312" charset="-122"/>
              </a:rPr>
              <a:t>return</a:t>
            </a:r>
            <a:r>
              <a:rPr lang="en-US" altLang="zh-CN" sz="2000" dirty="0">
                <a:ea typeface="楷体_GB2312" charset="-122"/>
              </a:rPr>
              <a:t> d;}</a:t>
            </a:r>
          </a:p>
        </p:txBody>
      </p:sp>
      <p:grpSp>
        <p:nvGrpSpPr>
          <p:cNvPr id="7" name="Group 13"/>
          <p:cNvGrpSpPr/>
          <p:nvPr/>
        </p:nvGrpSpPr>
        <p:grpSpPr bwMode="auto">
          <a:xfrm>
            <a:off x="2590523" y="3801827"/>
            <a:ext cx="6988175" cy="1738313"/>
            <a:chOff x="657" y="1253"/>
            <a:chExt cx="4402" cy="1095"/>
          </a:xfrm>
        </p:grpSpPr>
        <p:sp>
          <p:nvSpPr>
            <p:cNvPr id="8" name="AutoShape 9"/>
            <p:cNvSpPr>
              <a:spLocks noChangeArrowheads="1"/>
            </p:cNvSpPr>
            <p:nvPr/>
          </p:nvSpPr>
          <p:spPr bwMode="auto">
            <a:xfrm>
              <a:off x="657" y="1253"/>
              <a:ext cx="4402" cy="1095"/>
            </a:xfrm>
            <a:prstGeom prst="roundRect">
              <a:avLst>
                <a:gd name="adj" fmla="val 16667"/>
              </a:avLst>
            </a:prstGeom>
            <a:solidFill>
              <a:schemeClr val="bg1"/>
            </a:solidFill>
            <a:ln w="38100">
              <a:solidFill>
                <a:srgbClr val="063DE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400" b="1">
                  <a:ea typeface="黑体" panose="02010609060101010101" pitchFamily="49" charset="-122"/>
                </a:rPr>
                <a:t>Complexity analysis</a:t>
              </a:r>
            </a:p>
            <a:p>
              <a:pPr>
                <a:defRPr/>
              </a:pPr>
              <a:endParaRPr lang="zh-CN" altLang="en-US" sz="2400" b="1">
                <a:effectLst>
                  <a:outerShdw blurRad="38100" dist="38100" dir="2700000" algn="tl">
                    <a:srgbClr val="C0C0C0"/>
                  </a:outerShdw>
                </a:effectLst>
                <a:ea typeface="黑体" panose="02010609060101010101" pitchFamily="49" charset="-122"/>
              </a:endParaRPr>
            </a:p>
            <a:p>
              <a:pPr>
                <a:defRPr/>
              </a:pPr>
              <a:endParaRPr lang="zh-CN" altLang="en-US" sz="2400" b="1"/>
            </a:p>
            <a:p>
              <a:pPr algn="ctr">
                <a:defRPr/>
              </a:pPr>
              <a:r>
                <a:rPr lang="en-US" altLang="zh-CN" sz="2400" b="1"/>
                <a:t>T(n)=O(nlogn)</a:t>
              </a:r>
              <a:endParaRPr lang="en-US" altLang="zh-CN" sz="2400" b="1">
                <a:solidFill>
                  <a:srgbClr val="FF0000"/>
                </a:solidFill>
                <a:ea typeface="楷体_GB2312" charset="-122"/>
                <a:sym typeface="Wingdings" panose="05000000000000000000" pitchFamily="2" charset="2"/>
              </a:endParaRPr>
            </a:p>
          </p:txBody>
        </p:sp>
        <p:graphicFrame>
          <p:nvGraphicFramePr>
            <p:cNvPr id="9" name="Object 11"/>
            <p:cNvGraphicFramePr>
              <a:graphicFrameLocks noChangeAspect="1"/>
            </p:cNvGraphicFramePr>
            <p:nvPr/>
          </p:nvGraphicFramePr>
          <p:xfrm>
            <a:off x="1701" y="1389"/>
            <a:ext cx="2677" cy="627"/>
          </p:xfrm>
          <a:graphic>
            <a:graphicData uri="http://schemas.openxmlformats.org/presentationml/2006/ole">
              <mc:AlternateContent xmlns:mc="http://schemas.openxmlformats.org/markup-compatibility/2006">
                <mc:Choice xmlns:v="urn:schemas-microsoft-com:vml" Requires="v">
                  <p:oleObj name="公式" r:id="rId2" imgW="1955800" imgH="457200" progId="Equation.3">
                    <p:embed/>
                  </p:oleObj>
                </mc:Choice>
                <mc:Fallback>
                  <p:oleObj name="公式" r:id="rId2" imgW="1955800" imgH="457200" progId="Equation.3">
                    <p:embed/>
                    <p:pic>
                      <p:nvPicPr>
                        <p:cNvPr id="0" name="Picture 5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 y="1389"/>
                          <a:ext cx="2677"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 name="标题 1"/>
          <p:cNvSpPr>
            <a:spLocks noGrp="1"/>
          </p:cNvSpPr>
          <p:nvPr>
            <p:ph type="title"/>
          </p:nvPr>
        </p:nvSpPr>
        <p:spPr>
          <a:xfrm>
            <a:off x="1539875" y="180340"/>
            <a:ext cx="10652125" cy="470535"/>
          </a:xfrm>
        </p:spPr>
        <p:txBody>
          <a:bodyPr/>
          <a:lstStyle/>
          <a:p>
            <a:r>
              <a:rPr sz="1800" dirty="0">
                <a:latin typeface="黑体" panose="02010609060101010101" pitchFamily="49" charset="-122"/>
                <a:ea typeface="黑体" panose="02010609060101010101" pitchFamily="49" charset="-122"/>
              </a:rPr>
              <a:t>Chapter 2 Recursion and divide-and-conquer Strategies - the Closest point-pair 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ctr"/>
          <a:lstStyle/>
          <a:p>
            <a:pPr marL="0" indent="0" algn="ctr">
              <a:lnSpc>
                <a:spcPct val="150000"/>
              </a:lnSpc>
              <a:spcBef>
                <a:spcPts val="0"/>
              </a:spcBef>
              <a:buNone/>
              <a:defRPr/>
            </a:pPr>
            <a:r>
              <a:rPr lang="zh-CN" altLang="en-US" sz="7200" b="1" dirty="0">
                <a:latin typeface="Times New Roman" panose="02020503050405090304" pitchFamily="18" charset="0"/>
                <a:cs typeface="Times New Roman" panose="02020503050405090304" pitchFamily="18" charset="0"/>
              </a:rPr>
              <a:t>Summary of recursion and divide and conquer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chor="t"/>
          <a:lstStyle/>
          <a:p>
            <a:pPr lvl="0" algn="just">
              <a:lnSpc>
                <a:spcPct val="150000"/>
              </a:lnSpc>
              <a:spcBef>
                <a:spcPts val="0"/>
              </a:spcBef>
              <a:buFont typeface="Wingdings" panose="05000000000000000000" pitchFamily="2" charset="2"/>
              <a:buChar char="Ø"/>
            </a:pPr>
            <a:r>
              <a:rPr lang="zh-CN" altLang="en-US" sz="2400" b="1" dirty="0"/>
              <a:t>The problem can be easily solved if it is scaled down to a certain extent;</a:t>
            </a:r>
          </a:p>
          <a:p>
            <a:pPr lvl="0" algn="just">
              <a:lnSpc>
                <a:spcPct val="150000"/>
              </a:lnSpc>
              <a:spcBef>
                <a:spcPts val="0"/>
              </a:spcBef>
              <a:buFont typeface="Wingdings" panose="05000000000000000000" pitchFamily="2" charset="2"/>
              <a:buChar char="Ø"/>
            </a:pPr>
            <a:r>
              <a:rPr lang="zh-CN" altLang="en-US" sz="2400" b="1" dirty="0">
                <a:cs typeface="Times New Roman" panose="02020503050405090304" pitchFamily="18" charset="0"/>
              </a:rPr>
              <a:t>The problem can be decomposed into several smaller identical problems, that is, the problem has the property of optimal substructure.</a:t>
            </a:r>
          </a:p>
          <a:p>
            <a:pPr lvl="0" algn="just">
              <a:lnSpc>
                <a:spcPct val="150000"/>
              </a:lnSpc>
              <a:spcBef>
                <a:spcPts val="0"/>
              </a:spcBef>
              <a:buFont typeface="Wingdings" panose="05000000000000000000" pitchFamily="2" charset="2"/>
              <a:buChar char="Ø"/>
            </a:pPr>
            <a:r>
              <a:rPr lang="zh-CN" altLang="en-US" sz="2400" b="1" dirty="0">
                <a:cs typeface="Times New Roman" panose="02020503050405090304" pitchFamily="18" charset="0"/>
              </a:rPr>
              <a:t>The solutions of the subproblems decomposed by this problem can be merged into the solution of this problem.</a:t>
            </a:r>
          </a:p>
          <a:p>
            <a:pPr lvl="0" algn="just">
              <a:lnSpc>
                <a:spcPct val="150000"/>
              </a:lnSpc>
              <a:spcBef>
                <a:spcPts val="0"/>
              </a:spcBef>
              <a:buFont typeface="Wingdings" panose="05000000000000000000" pitchFamily="2" charset="2"/>
              <a:buChar char="Ø"/>
            </a:pPr>
            <a:r>
              <a:rPr lang="zh-CN" altLang="en-US" sz="2400" b="1" dirty="0">
                <a:cs typeface="Times New Roman" panose="02020503050405090304" pitchFamily="18" charset="0"/>
              </a:rPr>
              <a:t>Each subproblem decomposed by this problem is independent of each other, that is, there is no common subproblem among the subproblems.</a:t>
            </a:r>
          </a:p>
        </p:txBody>
      </p:sp>
      <p:sp>
        <p:nvSpPr>
          <p:cNvPr id="5" name="标题 1"/>
          <p:cNvSpPr>
            <a:spLocks noGrp="1"/>
          </p:cNvSpPr>
          <p:nvPr>
            <p:ph type="title"/>
          </p:nvPr>
        </p:nvSpPr>
        <p:spPr>
          <a:xfrm>
            <a:off x="3168740" y="88291"/>
            <a:ext cx="7740763" cy="470410"/>
          </a:xfrm>
        </p:spPr>
        <p:txBody>
          <a:bodyPr/>
          <a:lstStyle/>
          <a:p>
            <a:r>
              <a:rPr lang="zh-CN" altLang="en-US" dirty="0"/>
              <a:t>Characteristics of divide-and-conquer problem-solving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Algorithms to master</a:t>
            </a:r>
          </a:p>
        </p:txBody>
      </p:sp>
      <p:sp>
        <p:nvSpPr>
          <p:cNvPr id="3" name="内容占位符 2"/>
          <p:cNvSpPr>
            <a:spLocks noGrp="1"/>
          </p:cNvSpPr>
          <p:nvPr>
            <p:ph idx="1"/>
          </p:nvPr>
        </p:nvSpPr>
        <p:spPr>
          <a:xfrm>
            <a:off x="279481" y="754415"/>
            <a:ext cx="11632335" cy="5349166"/>
          </a:xfrm>
        </p:spPr>
        <p:txBody>
          <a:bodyPr/>
          <a:lstStyle/>
          <a:p>
            <a:pPr lvl="0" algn="just">
              <a:lnSpc>
                <a:spcPct val="150000"/>
              </a:lnSpc>
              <a:spcBef>
                <a:spcPts val="0"/>
              </a:spcBef>
              <a:buSzPct val="65000"/>
              <a:buFont typeface="Wingdings" panose="05000000000000000000" pitchFamily="2" charset="2"/>
              <a:buChar char="Ø"/>
            </a:pPr>
            <a:r>
              <a:rPr lang="en-US" altLang="zh-CN" sz="2800" b="1" dirty="0">
                <a:latin typeface="Times New Roman Bold" panose="02020503050405090304" charset="0"/>
                <a:cs typeface="Times New Roman Bold" panose="02020503050405090304" charset="0"/>
              </a:rPr>
              <a:t>Binary search:</a:t>
            </a:r>
            <a:r>
              <a:rPr lang="en-US" altLang="zh-CN" sz="2800" dirty="0">
                <a:latin typeface="Times New Roman" panose="02020503050405090304" pitchFamily="18" charset="0"/>
                <a:cs typeface="Times New Roman" panose="02020503050405090304" pitchFamily="18" charset="0"/>
              </a:rPr>
              <a:t> to find a specific element x in a sorted set; Time complexity: T(n)=O(logn)</a:t>
            </a:r>
          </a:p>
          <a:p>
            <a:pPr lvl="0" algn="just">
              <a:lnSpc>
                <a:spcPct val="150000"/>
              </a:lnSpc>
              <a:spcBef>
                <a:spcPts val="0"/>
              </a:spcBef>
              <a:buSzPct val="65000"/>
              <a:buFont typeface="Wingdings" panose="05000000000000000000" pitchFamily="2" charset="2"/>
              <a:buChar char="Ø"/>
            </a:pPr>
            <a:r>
              <a:rPr lang="en-US" altLang="zh-CN" sz="2800" b="1" dirty="0">
                <a:latin typeface="Times New Roman Bold" panose="02020503050405090304" charset="0"/>
                <a:cs typeface="Times New Roman Bold" panose="02020503050405090304" charset="0"/>
              </a:rPr>
              <a:t>Merge sort:</a:t>
            </a:r>
            <a:r>
              <a:rPr lang="en-US" altLang="zh-CN" sz="2800" dirty="0">
                <a:latin typeface="Times New Roman" panose="02020503050405090304" pitchFamily="18" charset="0"/>
                <a:cs typeface="Times New Roman" panose="02020503050405090304" pitchFamily="18" charset="0"/>
              </a:rPr>
              <a:t> piecewise sort (divide the size into two elements of roughly the same size), T(n)=2T(n/2)+O(n)= O(nlogn), the algorithm is stable, but requires extra storage space O(n);</a:t>
            </a:r>
          </a:p>
          <a:p>
            <a:pPr lvl="0" algn="just">
              <a:lnSpc>
                <a:spcPct val="150000"/>
              </a:lnSpc>
              <a:spcBef>
                <a:spcPts val="0"/>
              </a:spcBef>
              <a:buSzPct val="65000"/>
              <a:buFont typeface="Wingdings" panose="05000000000000000000" pitchFamily="2" charset="2"/>
              <a:buChar char="Ø"/>
            </a:pPr>
            <a:r>
              <a:rPr lang="en-US" altLang="zh-CN" sz="2800" dirty="0">
                <a:latin typeface="Times New Roman" panose="02020503050405090304" pitchFamily="18" charset="0"/>
                <a:cs typeface="Times New Roman" panose="02020503050405090304" pitchFamily="18" charset="0"/>
              </a:rPr>
              <a:t> </a:t>
            </a:r>
            <a:r>
              <a:rPr lang="en-US" altLang="zh-CN" sz="2800" b="1" dirty="0">
                <a:latin typeface="Times New Roman Bold" panose="02020503050405090304" charset="0"/>
                <a:cs typeface="Times New Roman Bold" panose="02020503050405090304" charset="0"/>
              </a:rPr>
              <a:t>Quick sort:</a:t>
            </a:r>
            <a:r>
              <a:rPr lang="en-US" altLang="zh-CN" sz="2800" dirty="0">
                <a:latin typeface="Times New Roman" panose="02020503050405090304" pitchFamily="18" charset="0"/>
                <a:cs typeface="Times New Roman" panose="02020503050405090304" pitchFamily="18" charset="0"/>
              </a:rPr>
              <a:t> piecewise sort (base element segmentation), commonly used, but unstable efficiency, depending on the selection of base element, the best case T(n)=2T(n/2)+O(n)= O(nlogn), the worst case T(n)=T(n−1)+O(n)= </a:t>
            </a:r>
            <a:r>
              <a:rPr lang="en-US" altLang="zh-CN" sz="2800" dirty="0">
                <a:latin typeface="Times New Roman" panose="02020503050405090304" pitchFamily="18" charset="0"/>
                <a:cs typeface="Times New Roman" panose="02020503050405090304" pitchFamily="18" charset="0"/>
                <a:sym typeface="+mn-ea"/>
              </a:rPr>
              <a:t>O(n</a:t>
            </a:r>
            <a:r>
              <a:rPr lang="en-US" altLang="zh-CN" sz="2800" baseline="30000" dirty="0">
                <a:latin typeface="Times New Roman" panose="02020503050405090304" pitchFamily="18" charset="0"/>
                <a:cs typeface="Times New Roman" panose="02020503050405090304" pitchFamily="18" charset="0"/>
                <a:sym typeface="+mn-ea"/>
              </a:rPr>
              <a:t>2</a:t>
            </a:r>
            <a:r>
              <a:rPr lang="en-US" altLang="zh-CN" sz="2800" dirty="0">
                <a:latin typeface="Times New Roman" panose="02020503050405090304" pitchFamily="18" charset="0"/>
                <a:cs typeface="Times New Roman" panose="02020503050405090304" pitchFamily="18" charset="0"/>
                <a:sym typeface="+mn-ea"/>
              </a:rPr>
              <a:t>)</a:t>
            </a:r>
            <a:endParaRPr lang="en-US" altLang="zh-CN" sz="2800" dirty="0">
              <a:latin typeface="Times New Roman" panose="02020503050405090304" pitchFamily="18" charset="0"/>
              <a:cs typeface="Times New Roman" panose="02020503050405090304" pitchFamily="18" charset="0"/>
            </a:endParaRPr>
          </a:p>
          <a:p>
            <a:pPr marL="0" lvl="0" indent="0" algn="just">
              <a:lnSpc>
                <a:spcPct val="150000"/>
              </a:lnSpc>
              <a:spcBef>
                <a:spcPts val="0"/>
              </a:spcBef>
              <a:buSzPct val="65000"/>
              <a:buFont typeface="Wingdings" panose="05000000000000000000" pitchFamily="2" charset="2"/>
              <a:buNone/>
            </a:pPr>
            <a:endParaRPr lang="zh-CN" altLang="en-US" sz="2800"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Algorithms to master</a:t>
            </a:r>
          </a:p>
        </p:txBody>
      </p:sp>
      <p:sp>
        <p:nvSpPr>
          <p:cNvPr id="3" name="内容占位符 2"/>
          <p:cNvSpPr>
            <a:spLocks noGrp="1"/>
          </p:cNvSpPr>
          <p:nvPr>
            <p:ph idx="1"/>
          </p:nvPr>
        </p:nvSpPr>
        <p:spPr/>
        <p:txBody>
          <a:bodyPr/>
          <a:lstStyle/>
          <a:p>
            <a:pPr lvl="0" algn="just">
              <a:lnSpc>
                <a:spcPct val="150000"/>
              </a:lnSpc>
              <a:spcBef>
                <a:spcPts val="0"/>
              </a:spcBef>
              <a:buSzPct val="65000"/>
              <a:buFont typeface="Wingdings" panose="05000000000000000000" pitchFamily="2" charset="2"/>
              <a:buChar char="Ø"/>
            </a:pPr>
            <a:r>
              <a:rPr lang="zh-CN" altLang="en-US" sz="2800" b="1" dirty="0">
                <a:latin typeface="Times New Roman Bold" panose="02020503050405090304" charset="0"/>
                <a:cs typeface="Times New Roman Bold" panose="02020503050405090304" charset="0"/>
              </a:rPr>
              <a:t>Linear time selection problem: </a:t>
            </a:r>
            <a:r>
              <a:rPr lang="zh-CN" altLang="en-US" sz="2800" dirty="0">
                <a:latin typeface="Times New Roman" panose="02020503050405090304" pitchFamily="18" charset="0"/>
                <a:cs typeface="Times New Roman" panose="02020503050405090304" pitchFamily="18" charset="0"/>
              </a:rPr>
              <a:t>in a sortable set, find the</a:t>
            </a:r>
            <a:r>
              <a:rPr lang="en-US" altLang="zh-CN" sz="2800" dirty="0">
                <a:latin typeface="Times New Roman" panose="02020503050405090304" pitchFamily="18" charset="0"/>
                <a:cs typeface="Times New Roman" panose="02020503050405090304" pitchFamily="18" charset="0"/>
              </a:rPr>
              <a:t> </a:t>
            </a:r>
            <a:r>
              <a:rPr lang="en-US" altLang="zh-CN" sz="2800" i="1" dirty="0">
                <a:latin typeface="Times New Roman Italic" panose="02020503050405090304" charset="0"/>
                <a:cs typeface="Times New Roman Italic" panose="02020503050405090304" charset="0"/>
              </a:rPr>
              <a:t>k</a:t>
            </a:r>
            <a:r>
              <a:rPr lang="en-US" altLang="zh-CN" sz="2800" dirty="0">
                <a:latin typeface="Times New Roman" panose="02020503050405090304" pitchFamily="18" charset="0"/>
                <a:cs typeface="Times New Roman" panose="02020503050405090304" pitchFamily="18" charset="0"/>
              </a:rPr>
              <a:t>th</a:t>
            </a:r>
            <a:r>
              <a:rPr lang="zh-CN" altLang="en-US" sz="2800" dirty="0">
                <a:latin typeface="Times New Roman" panose="02020503050405090304" pitchFamily="18" charset="0"/>
                <a:cs typeface="Times New Roman" panose="02020503050405090304" pitchFamily="18" charset="0"/>
              </a:rPr>
              <a:t> smallest element</a:t>
            </a:r>
            <a:r>
              <a:rPr lang="en-US" altLang="zh-CN" sz="2800" dirty="0">
                <a:latin typeface="Times New Roman" panose="02020503050405090304" pitchFamily="18" charset="0"/>
                <a:cs typeface="Times New Roman" panose="02020503050405090304" pitchFamily="18" charset="0"/>
              </a:rPr>
              <a:t>. </a:t>
            </a:r>
            <a:r>
              <a:rPr lang="zh-CN" altLang="en-US" sz="2800" dirty="0">
                <a:latin typeface="Times New Roman" panose="02020503050405090304" pitchFamily="18" charset="0"/>
                <a:cs typeface="Times New Roman" panose="02020503050405090304" pitchFamily="18" charset="0"/>
              </a:rPr>
              <a:t>Ideas: Take the median in segments, and then take the median of the median as the benchmark element to segment the original set. Take 5 elements in each segment as an example, when n&gt;=75, the length of at least 1/4</a:t>
            </a:r>
            <a:r>
              <a:rPr lang="en-US" altLang="zh-CN" sz="2800" dirty="0">
                <a:latin typeface="Times New Roman" panose="02020503050405090304" pitchFamily="18" charset="0"/>
                <a:cs typeface="Times New Roman" panose="02020503050405090304" pitchFamily="18" charset="0"/>
              </a:rPr>
              <a:t>n</a:t>
            </a:r>
            <a:r>
              <a:rPr lang="zh-CN" altLang="en-US" sz="2800" dirty="0">
                <a:latin typeface="Times New Roman" panose="02020503050405090304" pitchFamily="18" charset="0"/>
                <a:cs typeface="Times New Roman" panose="02020503050405090304" pitchFamily="18" charset="0"/>
              </a:rPr>
              <a:t> is shortened, and the time complexity is O(n).</a:t>
            </a:r>
          </a:p>
          <a:p>
            <a:pPr lvl="0" algn="just">
              <a:lnSpc>
                <a:spcPct val="150000"/>
              </a:lnSpc>
              <a:spcBef>
                <a:spcPts val="0"/>
              </a:spcBef>
              <a:buSzPct val="65000"/>
              <a:buFont typeface="Wingdings" panose="05000000000000000000" pitchFamily="2" charset="2"/>
              <a:buChar char="Ø"/>
            </a:pPr>
            <a:r>
              <a:rPr lang="zh-CN" altLang="en-US" sz="2800" b="1" dirty="0">
                <a:latin typeface="Times New Roman" panose="02020503050405090304" pitchFamily="18" charset="0"/>
                <a:cs typeface="Times New Roman" panose="02020503050405090304" pitchFamily="18" charset="0"/>
                <a:sym typeface="+mn-ea"/>
              </a:rPr>
              <a:t>Closest point pair problem</a:t>
            </a:r>
            <a:r>
              <a:rPr lang="en-US" altLang="zh-CN" sz="2800" b="1" dirty="0">
                <a:latin typeface="Times New Roman" panose="02020503050405090304" pitchFamily="18" charset="0"/>
                <a:cs typeface="Times New Roman" panose="02020503050405090304" pitchFamily="18" charset="0"/>
                <a:sym typeface="+mn-ea"/>
              </a:rPr>
              <a:t>: </a:t>
            </a:r>
            <a:r>
              <a:rPr lang="en-US" altLang="zh-CN" sz="2800" dirty="0">
                <a:latin typeface="Times New Roman" panose="02020503050405090304" pitchFamily="18" charset="0"/>
                <a:cs typeface="Times New Roman" panose="02020503050405090304" pitchFamily="18" charset="0"/>
                <a:sym typeface="+mn-ea"/>
              </a:rPr>
              <a:t>T(n)=2T(n/2)+O(n)= O(nlogn)</a:t>
            </a:r>
            <a:endParaRPr lang="en-US" altLang="zh-CN" sz="2800" b="1" dirty="0">
              <a:latin typeface="Times New Roman" panose="02020503050405090304" pitchFamily="18" charset="0"/>
              <a:cs typeface="Times New Roman" panose="02020503050405090304" pitchFamily="18" charset="0"/>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Assignment</a:t>
            </a:r>
          </a:p>
        </p:txBody>
      </p:sp>
      <p:sp>
        <p:nvSpPr>
          <p:cNvPr id="3" name="内容占位符 2"/>
          <p:cNvSpPr>
            <a:spLocks noGrp="1"/>
          </p:cNvSpPr>
          <p:nvPr>
            <p:ph idx="1"/>
          </p:nvPr>
        </p:nvSpPr>
        <p:spPr/>
        <p:txBody>
          <a:bodyPr/>
          <a:lstStyle/>
          <a:p>
            <a:pPr lvl="0" algn="just">
              <a:lnSpc>
                <a:spcPct val="150000"/>
              </a:lnSpc>
              <a:spcBef>
                <a:spcPts val="0"/>
              </a:spcBef>
              <a:buSzPct val="65000"/>
              <a:buFont typeface="Wingdings" panose="05000000000000000000" pitchFamily="2" charset="2"/>
              <a:buChar char="Ø"/>
            </a:pPr>
            <a:r>
              <a:rPr lang="en-US" altLang="zh-CN" sz="2800" b="1" dirty="0">
                <a:latin typeface="Times New Roman" panose="02020503050405090304" pitchFamily="18" charset="0"/>
                <a:cs typeface="Times New Roman" panose="02020503050405090304" pitchFamily="18" charset="0"/>
                <a:sym typeface="+mn-ea"/>
              </a:rPr>
              <a:t>Write the pseudocode for all examples in this chapter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
        <p:nvSpPr>
          <p:cNvPr id="3" name="内容占位符 2"/>
          <p:cNvSpPr>
            <a:spLocks noGrp="1"/>
          </p:cNvSpPr>
          <p:nvPr>
            <p:ph idx="1"/>
          </p:nvPr>
        </p:nvSpPr>
        <p:spPr/>
        <p:txBody>
          <a:bodyPr/>
          <a:lstStyle/>
          <a:p>
            <a:pPr marL="0" indent="0">
              <a:lnSpc>
                <a:spcPct val="150000"/>
              </a:lnSpc>
              <a:buNone/>
            </a:pPr>
            <a:r>
              <a:rPr lang="zh-CN" altLang="en-US" sz="3200" b="1" dirty="0">
                <a:solidFill>
                  <a:srgbClr val="FF0000"/>
                </a:solidFill>
                <a:latin typeface="Times New Roman" panose="02020503050405090304" pitchFamily="18" charset="0"/>
                <a:cs typeface="Times New Roman" panose="02020503050405090304" pitchFamily="18" charset="0"/>
                <a:sym typeface="+mn-ea"/>
              </a:rPr>
              <a:t>Given </a:t>
            </a:r>
            <a:r>
              <a:rPr lang="zh-CN" altLang="en-US" sz="3200" b="1" i="1" dirty="0">
                <a:solidFill>
                  <a:srgbClr val="FF0000"/>
                </a:solidFill>
                <a:latin typeface="Times New Roman Bold Italic" panose="02020503050405090304" charset="0"/>
                <a:cs typeface="Times New Roman Bold Italic" panose="02020503050405090304" charset="0"/>
                <a:sym typeface="+mn-ea"/>
              </a:rPr>
              <a:t>n</a:t>
            </a:r>
            <a:r>
              <a:rPr lang="zh-CN" altLang="en-US" sz="3200" b="1" dirty="0">
                <a:solidFill>
                  <a:srgbClr val="FF0000"/>
                </a:solidFill>
                <a:latin typeface="Times New Roman" panose="02020503050405090304" pitchFamily="18" charset="0"/>
                <a:cs typeface="Times New Roman" panose="02020503050405090304" pitchFamily="18" charset="0"/>
                <a:sym typeface="+mn-ea"/>
              </a:rPr>
              <a:t> elements in a linear ordering set and an integer </a:t>
            </a:r>
            <a:r>
              <a:rPr lang="zh-CN" altLang="en-US" sz="3200" b="1" i="1" dirty="0">
                <a:solidFill>
                  <a:srgbClr val="FF0000"/>
                </a:solidFill>
                <a:latin typeface="Times New Roman Bold Italic" panose="02020503050405090304" charset="0"/>
                <a:cs typeface="Times New Roman Bold Italic" panose="02020503050405090304" charset="0"/>
                <a:sym typeface="+mn-ea"/>
              </a:rPr>
              <a:t>k</a:t>
            </a:r>
            <a:r>
              <a:rPr lang="zh-CN" altLang="en-US" sz="3200" b="1" dirty="0">
                <a:solidFill>
                  <a:srgbClr val="FF0000"/>
                </a:solidFill>
                <a:latin typeface="Times New Roman" panose="02020503050405090304" pitchFamily="18" charset="0"/>
                <a:cs typeface="Times New Roman" panose="02020503050405090304" pitchFamily="18" charset="0"/>
                <a:sym typeface="+mn-ea"/>
              </a:rPr>
              <a:t>, 1≤</a:t>
            </a:r>
            <a:r>
              <a:rPr lang="zh-CN" altLang="en-US" sz="3200" b="1" i="1" dirty="0">
                <a:solidFill>
                  <a:srgbClr val="FF0000"/>
                </a:solidFill>
                <a:latin typeface="Times New Roman Bold Italic" panose="02020503050405090304" charset="0"/>
                <a:cs typeface="Times New Roman Bold Italic" panose="02020503050405090304" charset="0"/>
                <a:sym typeface="+mn-ea"/>
              </a:rPr>
              <a:t>k</a:t>
            </a:r>
            <a:r>
              <a:rPr lang="zh-CN" altLang="en-US" sz="3200" b="1" dirty="0">
                <a:solidFill>
                  <a:srgbClr val="FF0000"/>
                </a:solidFill>
                <a:latin typeface="Times New Roman" panose="02020503050405090304" pitchFamily="18" charset="0"/>
                <a:cs typeface="Times New Roman" panose="02020503050405090304" pitchFamily="18" charset="0"/>
                <a:sym typeface="+mn-ea"/>
              </a:rPr>
              <a:t>≤ </a:t>
            </a:r>
            <a:r>
              <a:rPr lang="en-US" altLang="zh-CN" sz="3200" b="1" i="1" dirty="0">
                <a:solidFill>
                  <a:srgbClr val="FF0000"/>
                </a:solidFill>
                <a:latin typeface="Times New Roman Bold Italic" panose="02020503050405090304" charset="0"/>
                <a:cs typeface="Times New Roman Bold Italic" panose="02020503050405090304" charset="0"/>
                <a:sym typeface="+mn-ea"/>
              </a:rPr>
              <a:t>n</a:t>
            </a:r>
            <a:r>
              <a:rPr lang="zh-CN" altLang="en-US" sz="3200" b="1" dirty="0">
                <a:solidFill>
                  <a:srgbClr val="FF0000"/>
                </a:solidFill>
                <a:latin typeface="Times New Roman" panose="02020503050405090304" pitchFamily="18" charset="0"/>
                <a:cs typeface="Times New Roman" panose="02020503050405090304" pitchFamily="18" charset="0"/>
                <a:sym typeface="+mn-ea"/>
              </a:rPr>
              <a:t>, it is required to find the </a:t>
            </a:r>
            <a:r>
              <a:rPr lang="en-US" altLang="zh-CN" sz="3200" b="1" i="1" dirty="0">
                <a:solidFill>
                  <a:srgbClr val="FF0000"/>
                </a:solidFill>
                <a:latin typeface="Times New Roman Bold Italic" panose="02020503050405090304" charset="0"/>
                <a:cs typeface="Times New Roman Bold Italic" panose="02020503050405090304" charset="0"/>
                <a:sym typeface="+mn-ea"/>
              </a:rPr>
              <a:t>k</a:t>
            </a:r>
            <a:r>
              <a:rPr lang="en-US" altLang="zh-CN" sz="3200" b="1" dirty="0">
                <a:solidFill>
                  <a:srgbClr val="FF0000"/>
                </a:solidFill>
                <a:latin typeface="Times New Roman" panose="02020503050405090304" pitchFamily="18" charset="0"/>
                <a:cs typeface="Times New Roman" panose="02020503050405090304" pitchFamily="18" charset="0"/>
                <a:sym typeface="+mn-ea"/>
              </a:rPr>
              <a:t>th</a:t>
            </a:r>
            <a:r>
              <a:rPr lang="zh-CN" altLang="en-US" sz="3200" b="1" dirty="0">
                <a:solidFill>
                  <a:srgbClr val="FF0000"/>
                </a:solidFill>
                <a:latin typeface="Times New Roman" panose="02020503050405090304" pitchFamily="18" charset="0"/>
                <a:cs typeface="Times New Roman" panose="02020503050405090304" pitchFamily="18" charset="0"/>
                <a:sym typeface="+mn-ea"/>
              </a:rPr>
              <a:t> smallest element among the </a:t>
            </a:r>
            <a:r>
              <a:rPr lang="en-US" altLang="zh-CN" sz="3200" b="1" i="1" dirty="0">
                <a:solidFill>
                  <a:srgbClr val="FF0000"/>
                </a:solidFill>
                <a:latin typeface="Times New Roman Bold Italic" panose="02020503050405090304" charset="0"/>
                <a:cs typeface="Times New Roman Bold Italic" panose="02020503050405090304" charset="0"/>
                <a:sym typeface="+mn-ea"/>
              </a:rPr>
              <a:t>n</a:t>
            </a:r>
            <a:r>
              <a:rPr lang="zh-CN" altLang="en-US" sz="3200" b="1" dirty="0">
                <a:solidFill>
                  <a:srgbClr val="FF0000"/>
                </a:solidFill>
                <a:latin typeface="Times New Roman" panose="02020503050405090304" pitchFamily="18" charset="0"/>
                <a:cs typeface="Times New Roman" panose="02020503050405090304" pitchFamily="18" charset="0"/>
                <a:sym typeface="+mn-ea"/>
              </a:rPr>
              <a:t> elements. That is, if the </a:t>
            </a:r>
            <a:r>
              <a:rPr lang="en-US" altLang="zh-CN" sz="3200" b="1" i="1" dirty="0">
                <a:solidFill>
                  <a:srgbClr val="FF0000"/>
                </a:solidFill>
                <a:latin typeface="Times New Roman Bold Italic" panose="02020503050405090304" charset="0"/>
                <a:cs typeface="Times New Roman Bold Italic" panose="02020503050405090304" charset="0"/>
                <a:sym typeface="+mn-ea"/>
              </a:rPr>
              <a:t>n</a:t>
            </a:r>
            <a:r>
              <a:rPr lang="zh-CN" altLang="en-US" sz="3200" b="1" dirty="0">
                <a:solidFill>
                  <a:srgbClr val="FF0000"/>
                </a:solidFill>
                <a:latin typeface="Times New Roman" panose="02020503050405090304" pitchFamily="18" charset="0"/>
                <a:cs typeface="Times New Roman" panose="02020503050405090304" pitchFamily="18" charset="0"/>
                <a:sym typeface="+mn-ea"/>
              </a:rPr>
              <a:t> elements are sorted linearly (ascending), the element in the </a:t>
            </a:r>
            <a:r>
              <a:rPr lang="en-US" altLang="zh-CN" sz="3200" b="1" dirty="0">
                <a:solidFill>
                  <a:srgbClr val="FF0000"/>
                </a:solidFill>
                <a:latin typeface="Times New Roman" panose="02020503050405090304" pitchFamily="18" charset="0"/>
                <a:cs typeface="Times New Roman" panose="02020503050405090304" pitchFamily="18" charset="0"/>
                <a:sym typeface="+mn-ea"/>
              </a:rPr>
              <a:t>kth</a:t>
            </a:r>
            <a:r>
              <a:rPr lang="zh-CN" altLang="en-US" sz="3200" b="1" dirty="0">
                <a:solidFill>
                  <a:srgbClr val="FF0000"/>
                </a:solidFill>
                <a:latin typeface="Times New Roman" panose="02020503050405090304" pitchFamily="18" charset="0"/>
                <a:cs typeface="Times New Roman" panose="02020503050405090304" pitchFamily="18" charset="0"/>
                <a:sym typeface="+mn-ea"/>
              </a:rPr>
              <a:t> position is the element to be found. When </a:t>
            </a:r>
            <a:r>
              <a:rPr lang="zh-CN" altLang="en-US" sz="3200" b="1" i="1" dirty="0">
                <a:solidFill>
                  <a:srgbClr val="FF0000"/>
                </a:solidFill>
                <a:latin typeface="Times New Roman Bold Italic" panose="02020503050405090304" charset="0"/>
                <a:cs typeface="Times New Roman Bold Italic" panose="02020503050405090304" charset="0"/>
                <a:sym typeface="+mn-ea"/>
              </a:rPr>
              <a:t>k</a:t>
            </a:r>
            <a:r>
              <a:rPr lang="zh-CN" altLang="en-US" sz="3200" b="1" dirty="0">
                <a:solidFill>
                  <a:srgbClr val="FF0000"/>
                </a:solidFill>
                <a:latin typeface="Times New Roman" panose="02020503050405090304" pitchFamily="18" charset="0"/>
                <a:cs typeface="Times New Roman" panose="02020503050405090304" pitchFamily="18" charset="0"/>
                <a:sym typeface="+mn-ea"/>
              </a:rPr>
              <a:t>=1, the smallest element, </a:t>
            </a:r>
            <a:r>
              <a:rPr lang="zh-CN" altLang="en-US" sz="3200" b="1" i="1" dirty="0">
                <a:solidFill>
                  <a:srgbClr val="FF0000"/>
                </a:solidFill>
                <a:latin typeface="Times New Roman Bold Italic" panose="02020503050405090304" charset="0"/>
                <a:cs typeface="Times New Roman Bold Italic" panose="02020503050405090304" charset="0"/>
                <a:sym typeface="+mn-ea"/>
              </a:rPr>
              <a:t>k</a:t>
            </a:r>
            <a:r>
              <a:rPr lang="zh-CN" altLang="en-US" sz="3200" b="1" dirty="0">
                <a:solidFill>
                  <a:srgbClr val="FF0000"/>
                </a:solidFill>
                <a:latin typeface="Times New Roman" panose="02020503050405090304" pitchFamily="18" charset="0"/>
                <a:cs typeface="Times New Roman" panose="02020503050405090304" pitchFamily="18" charset="0"/>
                <a:sym typeface="+mn-ea"/>
              </a:rPr>
              <a:t>=</a:t>
            </a:r>
            <a:r>
              <a:rPr lang="zh-CN" altLang="en-US" sz="3200" b="1" i="1" dirty="0">
                <a:solidFill>
                  <a:srgbClr val="FF0000"/>
                </a:solidFill>
                <a:latin typeface="Times New Roman Bold Italic" panose="02020503050405090304" charset="0"/>
                <a:cs typeface="Times New Roman Bold Italic" panose="02020503050405090304" charset="0"/>
                <a:sym typeface="+mn-ea"/>
              </a:rPr>
              <a:t>n</a:t>
            </a:r>
            <a:r>
              <a:rPr lang="zh-CN" altLang="en-US" sz="3200" b="1" dirty="0">
                <a:solidFill>
                  <a:srgbClr val="FF0000"/>
                </a:solidFill>
                <a:latin typeface="Times New Roman" panose="02020503050405090304" pitchFamily="18" charset="0"/>
                <a:cs typeface="Times New Roman" panose="02020503050405090304" pitchFamily="18" charset="0"/>
                <a:sym typeface="+mn-ea"/>
              </a:rPr>
              <a:t>, and the largest element, </a:t>
            </a:r>
            <a:r>
              <a:rPr lang="zh-CN" altLang="en-US" sz="3200" b="1" i="1" dirty="0">
                <a:solidFill>
                  <a:srgbClr val="FF0000"/>
                </a:solidFill>
                <a:latin typeface="Times New Roman Bold Italic" panose="02020503050405090304" charset="0"/>
                <a:cs typeface="Times New Roman Bold Italic" panose="02020503050405090304" charset="0"/>
                <a:sym typeface="+mn-ea"/>
              </a:rPr>
              <a:t>k</a:t>
            </a:r>
            <a:r>
              <a:rPr lang="zh-CN" altLang="en-US" sz="3200" b="1" dirty="0">
                <a:solidFill>
                  <a:srgbClr val="FF0000"/>
                </a:solidFill>
                <a:latin typeface="Times New Roman" panose="02020503050405090304" pitchFamily="18" charset="0"/>
                <a:cs typeface="Times New Roman" panose="02020503050405090304" pitchFamily="18" charset="0"/>
                <a:sym typeface="+mn-ea"/>
              </a:rPr>
              <a:t>=(</a:t>
            </a:r>
            <a:r>
              <a:rPr lang="zh-CN" altLang="en-US" sz="3200" b="1" i="1" dirty="0">
                <a:solidFill>
                  <a:srgbClr val="FF0000"/>
                </a:solidFill>
                <a:latin typeface="Times New Roman Bold Italic" panose="02020503050405090304" charset="0"/>
                <a:cs typeface="Times New Roman Bold Italic" panose="02020503050405090304" charset="0"/>
                <a:sym typeface="+mn-ea"/>
              </a:rPr>
              <a:t>n</a:t>
            </a:r>
            <a:r>
              <a:rPr lang="zh-CN" altLang="en-US" sz="3200" b="1" dirty="0">
                <a:solidFill>
                  <a:srgbClr val="FF0000"/>
                </a:solidFill>
                <a:latin typeface="Times New Roman" panose="02020503050405090304" pitchFamily="18" charset="0"/>
                <a:cs typeface="Times New Roman" panose="02020503050405090304" pitchFamily="18" charset="0"/>
                <a:sym typeface="+mn-ea"/>
              </a:rPr>
              <a:t>+1)/2, is the median.</a:t>
            </a:r>
            <a:endParaRPr lang="en-US" altLang="zh-CN" sz="3200" b="1" dirty="0">
              <a:solidFill>
                <a:srgbClr val="FF0000"/>
              </a:solidFill>
              <a:latin typeface="Times New Roman" panose="02020503050405090304" pitchFamily="18" charset="0"/>
              <a:cs typeface="Times New Roman" panose="02020503050405090304" pitchFamily="18" charset="0"/>
            </a:endParaRPr>
          </a:p>
          <a:p>
            <a:pPr marL="0" indent="0" algn="ctr">
              <a:lnSpc>
                <a:spcPct val="150000"/>
              </a:lnSpc>
              <a:buNone/>
            </a:pPr>
            <a:r>
              <a:rPr lang="zh-CN" altLang="en-US" sz="3200" b="1" dirty="0">
                <a:solidFill>
                  <a:srgbClr val="0000FF"/>
                </a:solidFill>
                <a:latin typeface="Times New Roman" panose="02020503050405090304" pitchFamily="18" charset="0"/>
                <a:cs typeface="Times New Roman" panose="02020503050405090304" pitchFamily="18" charset="0"/>
              </a:rPr>
              <a:t>Note: The linear set X, </a:t>
            </a:r>
            <a:r>
              <a:rPr lang="zh-CN" altLang="en-US" sz="3200" b="1" i="1" dirty="0">
                <a:solidFill>
                  <a:srgbClr val="0000FF"/>
                </a:solidFill>
                <a:latin typeface="Times New Roman Bold Italic" panose="02020503050405090304" charset="0"/>
                <a:cs typeface="Times New Roman Bold Italic" panose="02020503050405090304" charset="0"/>
              </a:rPr>
              <a:t>n</a:t>
            </a:r>
            <a:r>
              <a:rPr lang="zh-CN" altLang="en-US" sz="3200" b="1" dirty="0">
                <a:solidFill>
                  <a:srgbClr val="0000FF"/>
                </a:solidFill>
                <a:latin typeface="Times New Roman" panose="02020503050405090304" pitchFamily="18" charset="0"/>
                <a:cs typeface="Times New Roman" panose="02020503050405090304" pitchFamily="18" charset="0"/>
              </a:rPr>
              <a:t> elements, is not already sorted</a:t>
            </a:r>
          </a:p>
          <a:p>
            <a:pPr marL="0" indent="0">
              <a:lnSpc>
                <a:spcPct val="150000"/>
              </a:lnSpc>
              <a:buNone/>
            </a:pPr>
            <a:endParaRPr lang="zh-CN" altLang="en-US" sz="3200" b="1" dirty="0">
              <a:solidFill>
                <a:srgbClr val="FF0000"/>
              </a:solidFill>
              <a:latin typeface="Times New Roman" panose="02020503050405090304" pitchFamily="18" charset="0"/>
              <a:cs typeface="Times New Roman" panose="0202050305040509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558835"/>
            <a:ext cx="11632335" cy="5349166"/>
          </a:xfrm>
        </p:spPr>
        <p:txBody>
          <a:bodyPr/>
          <a:lstStyle/>
          <a:p>
            <a:pPr marL="0" indent="0">
              <a:lnSpc>
                <a:spcPct val="150000"/>
              </a:lnSpc>
              <a:buNone/>
            </a:pPr>
            <a:r>
              <a:rPr lang="en-US" altLang="zh-CN" sz="2400" b="1" dirty="0">
                <a:latin typeface="Times New Roman Bold" panose="02020503050405090304" charset="0"/>
                <a:cs typeface="Times New Roman Bold" panose="02020503050405090304" charset="0"/>
              </a:rPr>
              <a:t>Method 1: Sort first, then search. Searching time is </a:t>
            </a:r>
            <a:r>
              <a:rPr lang="en-US" altLang="zh-CN" sz="2400" b="1" dirty="0">
                <a:latin typeface="Times New Roman Bold" panose="02020503050405090304" charset="0"/>
                <a:cs typeface="Times New Roman Bold" panose="02020503050405090304" charset="0"/>
                <a:sym typeface="+mn-ea"/>
              </a:rPr>
              <a:t>O(1)</a:t>
            </a:r>
            <a:r>
              <a:rPr lang="en-US" altLang="zh-CN" sz="2400" b="1" dirty="0">
                <a:latin typeface="Times New Roman Bold" panose="02020503050405090304" charset="0"/>
                <a:cs typeface="Times New Roman Bold" panose="02020503050405090304" charset="0"/>
              </a:rPr>
              <a:t>.</a:t>
            </a:r>
          </a:p>
          <a:p>
            <a:pPr marL="0" indent="0">
              <a:lnSpc>
                <a:spcPct val="150000"/>
              </a:lnSpc>
              <a:buNone/>
            </a:pPr>
            <a:r>
              <a:rPr lang="en-US" altLang="zh-CN" sz="2400" b="1" dirty="0">
                <a:latin typeface="Times New Roman Bold" panose="02020503050405090304" charset="0"/>
                <a:cs typeface="Times New Roman Bold" panose="02020503050405090304" charset="0"/>
              </a:rPr>
              <a:t>Method 2: Referring to the quicksort algorithm, decompose a segment continuously, the worst case is </a:t>
            </a:r>
            <a:r>
              <a:rPr lang="en-US" altLang="zh-CN" sz="2400" b="1" dirty="0">
                <a:latin typeface="Times New Roman Bold" panose="02020503050405090304" charset="0"/>
                <a:cs typeface="Times New Roman Bold" panose="02020503050405090304" charset="0"/>
                <a:sym typeface="+mn-ea"/>
              </a:rPr>
              <a:t>O(n</a:t>
            </a:r>
            <a:r>
              <a:rPr lang="en-US" altLang="zh-CN" sz="2400" b="1" baseline="30000" dirty="0">
                <a:latin typeface="Times New Roman Bold" panose="02020503050405090304" charset="0"/>
                <a:cs typeface="Times New Roman Bold" panose="02020503050405090304" charset="0"/>
                <a:sym typeface="+mn-ea"/>
              </a:rPr>
              <a:t>2</a:t>
            </a:r>
            <a:r>
              <a:rPr lang="en-US" altLang="zh-CN" sz="2400" b="1" dirty="0">
                <a:latin typeface="Times New Roman Bold" panose="02020503050405090304" charset="0"/>
                <a:cs typeface="Times New Roman Bold" panose="02020503050405090304" charset="0"/>
                <a:sym typeface="+mn-ea"/>
              </a:rPr>
              <a:t>)</a:t>
            </a:r>
            <a:r>
              <a:rPr lang="en-US" altLang="zh-CN" sz="2400" b="1" dirty="0">
                <a:latin typeface="Times New Roman Bold" panose="02020503050405090304" charset="0"/>
                <a:cs typeface="Times New Roman Bold" panose="02020503050405090304" charset="0"/>
              </a:rPr>
              <a:t>, and the average time is O(n).</a:t>
            </a:r>
          </a:p>
          <a:p>
            <a:pPr marL="0" indent="0">
              <a:lnSpc>
                <a:spcPct val="150000"/>
              </a:lnSpc>
              <a:buNone/>
            </a:pPr>
            <a:r>
              <a:rPr sz="2400" dirty="0">
                <a:latin typeface="Times New Roman" panose="02020503050405090304" pitchFamily="18" charset="0"/>
                <a:cs typeface="Times New Roman" panose="02020503050405090304" pitchFamily="18" charset="0"/>
              </a:rPr>
              <a:t>(1) The target array is divided into two groups by randomly selecting the </a:t>
            </a:r>
            <a:r>
              <a:rPr lang="en-US" sz="2400" dirty="0">
                <a:latin typeface="Times New Roman" panose="02020503050405090304" pitchFamily="18" charset="0"/>
                <a:cs typeface="Times New Roman" panose="02020503050405090304" pitchFamily="18" charset="0"/>
              </a:rPr>
              <a:t>pivot</a:t>
            </a:r>
            <a:r>
              <a:rPr sz="2400" dirty="0">
                <a:latin typeface="Times New Roman" panose="02020503050405090304" pitchFamily="18" charset="0"/>
                <a:cs typeface="Times New Roman" panose="02020503050405090304" pitchFamily="18" charset="0"/>
              </a:rPr>
              <a:t> using the random quick sort algorithm, in which the elements in the former group are not larger than those in the latter group. Count the number of elements in the previous group j,</a:t>
            </a:r>
          </a:p>
          <a:p>
            <a:pPr marL="0" indent="0">
              <a:lnSpc>
                <a:spcPct val="150000"/>
              </a:lnSpc>
              <a:buNone/>
            </a:pPr>
            <a:r>
              <a:rPr sz="2400" dirty="0">
                <a:latin typeface="Times New Roman" panose="02020503050405090304" pitchFamily="18" charset="0"/>
                <a:cs typeface="Times New Roman" panose="02020503050405090304" pitchFamily="18" charset="0"/>
              </a:rPr>
              <a:t>(2) If k&lt;=j, look for the </a:t>
            </a:r>
            <a:r>
              <a:rPr lang="en-US" sz="2400" i="1" dirty="0">
                <a:latin typeface="Times New Roman Italic" panose="02020503050405090304" charset="0"/>
                <a:cs typeface="Times New Roman Italic" panose="02020503050405090304" charset="0"/>
              </a:rPr>
              <a:t>k</a:t>
            </a:r>
            <a:r>
              <a:rPr lang="en-US" sz="2400" dirty="0">
                <a:latin typeface="Times New Roman" panose="02020503050405090304" pitchFamily="18" charset="0"/>
                <a:cs typeface="Times New Roman" panose="02020503050405090304" pitchFamily="18" charset="0"/>
              </a:rPr>
              <a:t>th</a:t>
            </a:r>
            <a:r>
              <a:rPr sz="2400" dirty="0">
                <a:latin typeface="Times New Roman" panose="02020503050405090304" pitchFamily="18" charset="0"/>
                <a:cs typeface="Times New Roman" panose="02020503050405090304" pitchFamily="18" charset="0"/>
              </a:rPr>
              <a:t> element in the preceding subarray</a:t>
            </a:r>
          </a:p>
          <a:p>
            <a:pPr marL="0" indent="0">
              <a:lnSpc>
                <a:spcPct val="150000"/>
              </a:lnSpc>
              <a:buNone/>
            </a:pPr>
            <a:r>
              <a:rPr sz="2400" dirty="0">
                <a:latin typeface="Times New Roman" panose="02020503050405090304" pitchFamily="18" charset="0"/>
                <a:cs typeface="Times New Roman" panose="02020503050405090304" pitchFamily="18" charset="0"/>
              </a:rPr>
              <a:t>(3) If k&gt;j, it is necessary to search in the latter subarray, whose position is k-j.</a:t>
            </a:r>
          </a:p>
          <a:p>
            <a:pPr marL="0" indent="0">
              <a:lnSpc>
                <a:spcPct val="150000"/>
              </a:lnSpc>
              <a:buNone/>
            </a:pPr>
            <a:r>
              <a:rPr sz="2400" dirty="0">
                <a:latin typeface="Times New Roman" panose="02020503050405090304" pitchFamily="18" charset="0"/>
                <a:cs typeface="Times New Roman" panose="02020503050405090304" pitchFamily="18" charset="0"/>
              </a:rPr>
              <a:t>Worst</a:t>
            </a:r>
            <a:r>
              <a:rPr lang="en-US" sz="2400" dirty="0">
                <a:latin typeface="Times New Roman" panose="02020503050405090304" pitchFamily="18" charset="0"/>
                <a:cs typeface="Times New Roman" panose="02020503050405090304" pitchFamily="18" charset="0"/>
              </a:rPr>
              <a:t>-</a:t>
            </a:r>
            <a:r>
              <a:rPr sz="2400" dirty="0">
                <a:latin typeface="Times New Roman" panose="02020503050405090304" pitchFamily="18" charset="0"/>
                <a:cs typeface="Times New Roman" panose="02020503050405090304" pitchFamily="18" charset="0"/>
              </a:rPr>
              <a:t>case: When looking for the smallest element, always divide at the largest element</a:t>
            </a:r>
            <a:endParaRPr lang="en-US" altLang="zh-CN" sz="2400" dirty="0">
              <a:latin typeface="Times New Roman" panose="02020503050405090304" pitchFamily="18" charset="0"/>
              <a:cs typeface="Times New Roman" panose="02020503050405090304" pitchFamily="18" charset="0"/>
            </a:endParaRPr>
          </a:p>
          <a:p>
            <a:pPr marL="0" indent="0" algn="ctr">
              <a:lnSpc>
                <a:spcPct val="150000"/>
              </a:lnSpc>
              <a:buNone/>
            </a:pPr>
            <a:r>
              <a:rPr lang="en-US" altLang="zh-CN" sz="2400" dirty="0">
                <a:latin typeface="Times New Roman" panose="02020503050405090304" pitchFamily="18" charset="0"/>
                <a:cs typeface="Times New Roman" panose="02020503050405090304" pitchFamily="18" charset="0"/>
              </a:rPr>
              <a:t>T(n) = T(n-1)+O(n)</a:t>
            </a:r>
            <a:endParaRPr lang="zh-CN" altLang="en-US" sz="2400" dirty="0">
              <a:latin typeface="Times New Roman" panose="02020503050405090304" pitchFamily="18" charset="0"/>
              <a:cs typeface="Times New Roman" panose="02020503050405090304" pitchFamily="18" charset="0"/>
            </a:endParaRPr>
          </a:p>
        </p:txBody>
      </p:sp>
      <p:sp>
        <p:nvSpPr>
          <p:cNvPr id="6"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en-US" altLang="zh-CN" sz="2400" b="1" dirty="0">
                <a:latin typeface="Times New Roman Bold" panose="02020503050405090304" charset="0"/>
                <a:cs typeface="Times New Roman Bold" panose="02020503050405090304" charset="0"/>
              </a:rPr>
              <a:t>Method 3: Improve Quicksort algorithm with O(n) time</a:t>
            </a:r>
          </a:p>
          <a:p>
            <a:pPr marL="0" indent="0">
              <a:lnSpc>
                <a:spcPct val="150000"/>
              </a:lnSpc>
              <a:buNone/>
            </a:pPr>
            <a:r>
              <a:rPr lang="zh-CN" altLang="en-US" sz="2400" dirty="0">
                <a:ea typeface="楷体_GB2312" charset="-122"/>
              </a:rPr>
              <a:t>If we can find a partition </a:t>
            </a:r>
            <a:r>
              <a:rPr lang="en-US" altLang="zh-CN" sz="2400" dirty="0">
                <a:ea typeface="楷体_GB2312" charset="-122"/>
              </a:rPr>
              <a:t>pivot</a:t>
            </a:r>
            <a:r>
              <a:rPr lang="zh-CN" altLang="en-US" sz="2400" dirty="0">
                <a:ea typeface="楷体_GB2312" charset="-122"/>
              </a:rPr>
              <a:t> in linear time such that the length of the two subarrays divided by this </a:t>
            </a:r>
            <a:r>
              <a:rPr lang="en-US" altLang="zh-CN" sz="2400" dirty="0">
                <a:ea typeface="楷体_GB2312" charset="-122"/>
                <a:sym typeface="+mn-ea"/>
              </a:rPr>
              <a:t>pivot</a:t>
            </a:r>
            <a:r>
              <a:rPr lang="zh-CN" altLang="en-US" sz="2400" dirty="0">
                <a:ea typeface="楷体_GB2312" charset="-122"/>
              </a:rPr>
              <a:t> is at least ε times the length of the original array (0&lt;ε&lt;1 is a positive constant), then we can complete the selection task in O(n) time in the worst case.</a:t>
            </a:r>
          </a:p>
          <a:p>
            <a:pPr marL="0" indent="0">
              <a:lnSpc>
                <a:spcPct val="150000"/>
              </a:lnSpc>
              <a:buNone/>
            </a:pPr>
            <a:r>
              <a:rPr lang="zh-CN" altLang="en-US" sz="2400" dirty="0">
                <a:ea typeface="楷体_GB2312" charset="-122"/>
              </a:rPr>
              <a:t>For example, if ε=9/10, the length of the subarray produced by the recursive call of the algorithm is shortened by at least 1/10. So, in the worst case, the computation time T(n) required by the algorithm satisfies the recurrence T(n)≤T(9n/10)+O(n). So T(n)=O(n).</a:t>
            </a:r>
          </a:p>
          <a:p>
            <a:pPr marL="0" indent="0">
              <a:lnSpc>
                <a:spcPct val="150000"/>
              </a:lnSpc>
              <a:buNone/>
            </a:pPr>
            <a:endParaRPr lang="en-US" altLang="zh-CN" sz="2400" dirty="0">
              <a:latin typeface="Times New Roman" panose="02020503050405090304" pitchFamily="18" charset="0"/>
              <a:cs typeface="Times New Roman" panose="02020503050405090304" pitchFamily="18" charset="0"/>
            </a:endParaRPr>
          </a:p>
        </p:txBody>
      </p:sp>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79481" y="539150"/>
            <a:ext cx="11632335" cy="5349166"/>
          </a:xfrm>
        </p:spPr>
        <p:txBody>
          <a:bodyPr/>
          <a:lstStyle/>
          <a:p>
            <a:pPr marL="0" indent="0" algn="just">
              <a:lnSpc>
                <a:spcPct val="150000"/>
              </a:lnSpc>
              <a:spcBef>
                <a:spcPct val="0"/>
              </a:spcBef>
              <a:buClr>
                <a:schemeClr val="accent2"/>
              </a:buClr>
              <a:buNone/>
            </a:pP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Steps:</a:t>
            </a:r>
          </a:p>
          <a:p>
            <a:pPr algn="just">
              <a:lnSpc>
                <a:spcPct val="150000"/>
              </a:lnSpc>
              <a:spcBef>
                <a:spcPct val="0"/>
              </a:spcBef>
              <a:buClr>
                <a:schemeClr val="accent2"/>
              </a:buClr>
              <a:buFont typeface="Wingdings" panose="05000000000000000000" pitchFamily="2" charset="2"/>
              <a:buChar char="Ø"/>
            </a:pP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Divide n input elements into </a:t>
            </a: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n/5 groups of 5 elements, and there is only one group that is not 5 elements. With any sorting algorithm, the elements in each group are sorted, and the median of each group is taken out, a total of  </a:t>
            </a: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n/5.</a:t>
            </a:r>
          </a:p>
          <a:p>
            <a:pPr algn="just">
              <a:lnSpc>
                <a:spcPct val="150000"/>
              </a:lnSpc>
              <a:spcBef>
                <a:spcPct val="0"/>
              </a:spcBef>
              <a:buClr>
                <a:schemeClr val="accent2"/>
              </a:buClr>
              <a:buFont typeface="Wingdings" panose="05000000000000000000" pitchFamily="2" charset="2"/>
              <a:buChar char="Ø"/>
            </a:pP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Recursively call SELECT to find the median of the </a:t>
            </a:r>
            <a:r>
              <a:rPr lang="en-US" altLang="zh-CN" sz="3200" dirty="0">
                <a:latin typeface="Times New Roman" panose="02020503050405090304" pitchFamily="18" charset="0"/>
                <a:cs typeface="Times New Roman" panose="02020503050405090304" pitchFamily="18" charset="0"/>
                <a:sym typeface="+mn-ea"/>
              </a:rPr>
              <a:t>n/5</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a:t>
            </a: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 elements. If </a:t>
            </a:r>
            <a:r>
              <a:rPr lang="en-US" altLang="zh-CN" sz="3200" dirty="0">
                <a:latin typeface="Times New Roman" panose="02020503050405090304" pitchFamily="18" charset="0"/>
                <a:cs typeface="Times New Roman" panose="02020503050405090304" pitchFamily="18" charset="0"/>
                <a:sym typeface="+mn-ea"/>
              </a:rPr>
              <a:t>n/5</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a:t>
            </a: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 is an even number, </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we f</a:t>
            </a: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ind the larger of its two medians. Use this element as the </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pivot</a:t>
            </a: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 for partitioning.</a:t>
            </a:r>
          </a:p>
        </p:txBody>
      </p:sp>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ct val="150000"/>
              </a:lnSpc>
              <a:buNone/>
            </a:pPr>
            <a:r>
              <a:rPr lang="zh-CN" altLang="en-US" sz="3200" dirty="0">
                <a:latin typeface="Times New Roman" panose="02020503050405090304" pitchFamily="18" charset="0"/>
                <a:cs typeface="Times New Roman" panose="02020503050405090304" pitchFamily="18" charset="0"/>
                <a:sym typeface="Symbol" panose="05050102010706020507" pitchFamily="18" charset="2"/>
              </a:rPr>
              <a:t>Let all the elements be different.</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 In this case, the found base </a:t>
            </a:r>
            <a:r>
              <a:rPr lang="en-US" altLang="zh-CN" sz="3200" b="1" dirty="0">
                <a:latin typeface="Times New Roman Bold" panose="02020503050405090304" charset="0"/>
                <a:cs typeface="Times New Roman Bold" panose="02020503050405090304" charset="0"/>
                <a:sym typeface="Symbol" panose="05050102010706020507" pitchFamily="18" charset="2"/>
              </a:rPr>
              <a:t>x</a:t>
            </a:r>
            <a:r>
              <a:rPr lang="en-US" altLang="zh-CN" sz="3200" dirty="0">
                <a:latin typeface="Times New Roman" panose="02020503050405090304" pitchFamily="18" charset="0"/>
                <a:cs typeface="Times New Roman" panose="02020503050405090304" pitchFamily="18" charset="0"/>
                <a:sym typeface="Symbol" panose="05050102010706020507" pitchFamily="18" charset="2"/>
              </a:rPr>
              <a:t> is at least larger than 3(n−5)/10 elements, since in each group two elements are less than the median of the group, and in turn (n−5)/10 of the n/5 medians are less than the base x. Similarly, the base x is at least less than 3(n-5)/10 elements. When n≥75, 3(n-5)/10≥n/4, so the length of the two subarrays divided by this pivot is shortened by at least 1/4.</a:t>
            </a:r>
            <a:endParaRPr lang="zh-CN" altLang="en-US" sz="6600" dirty="0">
              <a:solidFill>
                <a:srgbClr val="FF0000"/>
              </a:solidFill>
            </a:endParaRPr>
          </a:p>
        </p:txBody>
      </p:sp>
      <p:sp>
        <p:nvSpPr>
          <p:cNvPr id="5"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6309" y="816078"/>
            <a:ext cx="7610168"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solidFill>
                  <a:schemeClr val="bg1"/>
                </a:solidFill>
              </a:rPr>
              <a:t>n elements</a:t>
            </a:r>
          </a:p>
        </p:txBody>
      </p:sp>
      <p:sp>
        <p:nvSpPr>
          <p:cNvPr id="5" name="矩形 4"/>
          <p:cNvSpPr/>
          <p:nvPr/>
        </p:nvSpPr>
        <p:spPr>
          <a:xfrm>
            <a:off x="216309" y="1565069"/>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1396180" y="1565069"/>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2654098" y="1554783"/>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6040548" y="1516315"/>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7089057" y="1517643"/>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2" name="右箭头 11"/>
          <p:cNvSpPr/>
          <p:nvPr/>
        </p:nvSpPr>
        <p:spPr>
          <a:xfrm>
            <a:off x="3751007" y="2941582"/>
            <a:ext cx="1038327" cy="224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185966" y="1565067"/>
            <a:ext cx="3893576" cy="829945"/>
          </a:xfrm>
          <a:prstGeom prst="rect">
            <a:avLst/>
          </a:prstGeom>
        </p:spPr>
        <p:txBody>
          <a:bodyPr wrap="square">
            <a:spAutoFit/>
          </a:bodyPr>
          <a:lstStyle/>
          <a:p>
            <a:r>
              <a:rPr lang="zh-CN" altLang="en-US" sz="24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400" dirty="0">
                <a:latin typeface="Times New Roman" panose="02020503050405090304" pitchFamily="18" charset="0"/>
                <a:cs typeface="Times New Roman" panose="02020503050405090304" pitchFamily="18" charset="0"/>
                <a:sym typeface="Symbol" panose="05050102010706020507" pitchFamily="18" charset="2"/>
              </a:rPr>
              <a:t>n/5 groups</a:t>
            </a:r>
            <a:r>
              <a:rPr lang="zh-CN" altLang="en-US" sz="24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400" dirty="0">
                <a:latin typeface="Times New Roman" panose="02020503050405090304" pitchFamily="18" charset="0"/>
                <a:cs typeface="Times New Roman" panose="02020503050405090304" pitchFamily="18" charset="0"/>
                <a:sym typeface="Symbol" panose="05050102010706020507" pitchFamily="18" charset="2"/>
              </a:rPr>
              <a:t>a total of </a:t>
            </a:r>
            <a:r>
              <a:rPr lang="zh-CN" altLang="en-US" sz="24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400" dirty="0">
                <a:latin typeface="Times New Roman" panose="02020503050405090304" pitchFamily="18" charset="0"/>
                <a:cs typeface="Times New Roman" panose="02020503050405090304" pitchFamily="18" charset="0"/>
                <a:sym typeface="Symbol" panose="05050102010706020507" pitchFamily="18" charset="2"/>
              </a:rPr>
              <a:t>n/5 medians</a:t>
            </a:r>
          </a:p>
        </p:txBody>
      </p:sp>
      <p:sp>
        <p:nvSpPr>
          <p:cNvPr id="14" name="矩形 13"/>
          <p:cNvSpPr/>
          <p:nvPr/>
        </p:nvSpPr>
        <p:spPr>
          <a:xfrm>
            <a:off x="8185966" y="857146"/>
            <a:ext cx="3893576" cy="829945"/>
          </a:xfrm>
          <a:prstGeom prst="rect">
            <a:avLst/>
          </a:prstGeom>
        </p:spPr>
        <p:txBody>
          <a:bodyPr wrap="square">
            <a:spAutoFit/>
          </a:bodyPr>
          <a:lstStyle/>
          <a:p>
            <a:r>
              <a:rPr lang="zh-CN" altLang="en-US" sz="24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400" dirty="0">
                <a:latin typeface="Times New Roman" panose="02020503050405090304" pitchFamily="18" charset="0"/>
                <a:cs typeface="Times New Roman" panose="02020503050405090304" pitchFamily="18" charset="0"/>
                <a:sym typeface="Symbol" panose="05050102010706020507" pitchFamily="18" charset="2"/>
              </a:rPr>
              <a:t></a:t>
            </a:r>
            <a:r>
              <a:rPr lang="zh-CN" altLang="en-US" sz="2400" dirty="0">
                <a:latin typeface="Times New Roman" panose="02020503050405090304" pitchFamily="18" charset="0"/>
                <a:cs typeface="Times New Roman" panose="02020503050405090304" pitchFamily="18" charset="0"/>
                <a:sym typeface="Symbol" panose="05050102010706020507" pitchFamily="18" charset="2"/>
              </a:rPr>
              <a:t>：round up to an integer</a:t>
            </a:r>
          </a:p>
          <a:p>
            <a:r>
              <a:rPr lang="zh-CN" altLang="en-US" sz="2400" dirty="0">
                <a:latin typeface="Times New Roman" panose="02020503050405090304" pitchFamily="18" charset="0"/>
                <a:cs typeface="Times New Roman" panose="02020503050405090304" pitchFamily="18" charset="0"/>
                <a:sym typeface="Symbol" panose="05050102010706020507" pitchFamily="18" charset="2"/>
              </a:rPr>
              <a:t>：round down</a:t>
            </a:r>
          </a:p>
        </p:txBody>
      </p:sp>
      <p:sp>
        <p:nvSpPr>
          <p:cNvPr id="15" name="矩形 14"/>
          <p:cNvSpPr/>
          <p:nvPr/>
        </p:nvSpPr>
        <p:spPr>
          <a:xfrm>
            <a:off x="216309" y="2803933"/>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396180" y="2803933"/>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7" name="矩形 16"/>
          <p:cNvSpPr/>
          <p:nvPr/>
        </p:nvSpPr>
        <p:spPr>
          <a:xfrm>
            <a:off x="2669456" y="2803931"/>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5992148" y="2817809"/>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7039895" y="2803931"/>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8086421" y="2722728"/>
            <a:ext cx="3765070" cy="1198880"/>
          </a:xfrm>
          <a:prstGeom prst="rect">
            <a:avLst/>
          </a:prstGeom>
        </p:spPr>
        <p:txBody>
          <a:bodyPr wrap="square">
            <a:spAutoFit/>
          </a:bodyPr>
          <a:lstStyle/>
          <a:p>
            <a:pPr algn="ctr"/>
            <a:r>
              <a:rPr lang="en-US" altLang="zh-CN" sz="2400" i="1"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The median of  </a:t>
            </a:r>
            <a:r>
              <a:rPr lang="zh-CN" altLang="en-US" sz="24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a:r>
            <a:r>
              <a:rPr lang="en-US" altLang="zh-CN" sz="24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n/5 </a:t>
            </a:r>
            <a:r>
              <a:rPr lang="en-US" altLang="zh-CN" sz="2400" i="1"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medians is the base element X</a:t>
            </a:r>
          </a:p>
        </p:txBody>
      </p:sp>
      <p:sp>
        <p:nvSpPr>
          <p:cNvPr id="24" name="文本框 23"/>
          <p:cNvSpPr txBox="1"/>
          <p:nvPr/>
        </p:nvSpPr>
        <p:spPr>
          <a:xfrm>
            <a:off x="4067112" y="2128519"/>
            <a:ext cx="367408" cy="584775"/>
          </a:xfrm>
          <a:prstGeom prst="rect">
            <a:avLst/>
          </a:prstGeom>
          <a:noFill/>
        </p:spPr>
        <p:txBody>
          <a:bodyPr wrap="none" rtlCol="0">
            <a:spAutoFit/>
          </a:bodyPr>
          <a:lstStyle/>
          <a:p>
            <a:r>
              <a:rPr lang="en-US" altLang="zh-CN" sz="3200" i="1" dirty="0">
                <a:latin typeface="Times New Roman" panose="02020503050405090304" pitchFamily="18" charset="0"/>
                <a:cs typeface="Times New Roman" panose="02020503050405090304" pitchFamily="18" charset="0"/>
              </a:rPr>
              <a:t>x</a:t>
            </a:r>
            <a:endParaRPr lang="zh-CN" altLang="en-US" sz="3200" i="1" dirty="0">
              <a:latin typeface="Times New Roman" panose="02020503050405090304" pitchFamily="18" charset="0"/>
              <a:cs typeface="Times New Roman" panose="02020503050405090304" pitchFamily="18" charset="0"/>
            </a:endParaRPr>
          </a:p>
        </p:txBody>
      </p:sp>
      <p:sp>
        <p:nvSpPr>
          <p:cNvPr id="25" name="矩形 24"/>
          <p:cNvSpPr/>
          <p:nvPr/>
        </p:nvSpPr>
        <p:spPr>
          <a:xfrm>
            <a:off x="4205097" y="2803929"/>
            <a:ext cx="45719"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6" name="矩形 25"/>
          <p:cNvSpPr/>
          <p:nvPr/>
        </p:nvSpPr>
        <p:spPr>
          <a:xfrm>
            <a:off x="4934269" y="1516314"/>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7" name="矩形 26"/>
          <p:cNvSpPr/>
          <p:nvPr/>
        </p:nvSpPr>
        <p:spPr>
          <a:xfrm>
            <a:off x="4910041" y="2817809"/>
            <a:ext cx="737420" cy="4719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28" name="右箭头 27"/>
          <p:cNvSpPr/>
          <p:nvPr/>
        </p:nvSpPr>
        <p:spPr>
          <a:xfrm>
            <a:off x="3761189" y="1684791"/>
            <a:ext cx="1038327" cy="2244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左大括号 32"/>
          <p:cNvSpPr/>
          <p:nvPr/>
        </p:nvSpPr>
        <p:spPr>
          <a:xfrm rot="16200000">
            <a:off x="1777179" y="2211226"/>
            <a:ext cx="712841" cy="3298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左大括号 33"/>
          <p:cNvSpPr/>
          <p:nvPr/>
        </p:nvSpPr>
        <p:spPr>
          <a:xfrm rot="16200000">
            <a:off x="5765444" y="2201088"/>
            <a:ext cx="712841" cy="32987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矩形 34"/>
          <p:cNvSpPr/>
          <p:nvPr/>
        </p:nvSpPr>
        <p:spPr>
          <a:xfrm>
            <a:off x="297774" y="4288569"/>
            <a:ext cx="11658252" cy="1938020"/>
          </a:xfrm>
          <a:prstGeom prst="rect">
            <a:avLst/>
          </a:prstGeom>
        </p:spPr>
        <p:txBody>
          <a:bodyPr wrap="square">
            <a:spAutoFit/>
          </a:bodyPr>
          <a:lstStyle/>
          <a:p>
            <a:pPr>
              <a:lnSpc>
                <a:spcPct val="150000"/>
              </a:lnSpc>
            </a:pPr>
            <a:r>
              <a:rPr lang="en-US" altLang="zh-CN" sz="20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 The median less than x is about </a:t>
            </a:r>
            <a:r>
              <a:rPr lang="zh-CN" altLang="en-US" sz="20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a:r>
            <a:r>
              <a:rPr lang="zh-CN" altLang="en-US" sz="20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000" dirty="0">
                <a:latin typeface="Times New Roman" panose="02020503050405090304" pitchFamily="18" charset="0"/>
                <a:cs typeface="Times New Roman" panose="02020503050405090304" pitchFamily="18" charset="0"/>
                <a:sym typeface="Symbol" panose="05050102010706020507" pitchFamily="18" charset="2"/>
              </a:rPr>
              <a:t>n/5</a:t>
            </a:r>
            <a:r>
              <a:rPr lang="zh-CN" altLang="en-US" sz="20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000" dirty="0">
                <a:latin typeface="Times New Roman" panose="02020503050405090304" pitchFamily="18" charset="0"/>
                <a:cs typeface="Times New Roman" panose="02020503050405090304" pitchFamily="18" charset="0"/>
                <a:sym typeface="Symbol" panose="05050102010706020507" pitchFamily="18" charset="2"/>
              </a:rPr>
              <a:t>-1</a:t>
            </a:r>
            <a:r>
              <a:rPr lang="zh-CN" altLang="en-US" sz="20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a:t>
            </a:r>
            <a:r>
              <a:rPr lang="en-US" altLang="zh-CN" sz="20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/2, </a:t>
            </a:r>
            <a:r>
              <a:rPr lang="en-US" altLang="zh-CN" sz="2000" dirty="0">
                <a:solidFill>
                  <a:srgbClr val="FF0000"/>
                </a:solidFill>
                <a:latin typeface="Times New Roman" panose="02020503050405090304" pitchFamily="18" charset="0"/>
                <a:cs typeface="Times New Roman" panose="02020503050405090304" pitchFamily="18" charset="0"/>
                <a:sym typeface="Symbol" panose="05050102010706020507" pitchFamily="18" charset="2"/>
              </a:rPr>
              <a:t>and rounding down ensures that the formula is strictly true, and that each median represents at least 5 elements in each group.</a:t>
            </a:r>
            <a:r>
              <a:rPr lang="en-US" altLang="zh-CN" sz="20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 Within each group there are at least three elements (including median itself) is less than x, get: </a:t>
            </a:r>
            <a:r>
              <a:rPr lang="en-US" altLang="zh-CN" sz="2000" dirty="0">
                <a:latin typeface="Times New Roman" panose="02020503050405090304" pitchFamily="18" charset="0"/>
                <a:cs typeface="Times New Roman" panose="02020503050405090304" pitchFamily="18" charset="0"/>
                <a:sym typeface="Symbol" panose="05050102010706020507" pitchFamily="18" charset="2"/>
              </a:rPr>
              <a:t>3</a:t>
            </a:r>
            <a:r>
              <a:rPr lang="zh-CN" altLang="en-US" sz="2000" dirty="0">
                <a:latin typeface="Times New Roman" panose="02020503050405090304" pitchFamily="18" charset="0"/>
                <a:cs typeface="Times New Roman" panose="02020503050405090304" pitchFamily="18" charset="0"/>
                <a:sym typeface="Symbol" panose="05050102010706020507" pitchFamily="18" charset="2"/>
              </a:rPr>
              <a:t> </a:t>
            </a:r>
            <a:r>
              <a:rPr lang="en-US" altLang="zh-CN" sz="2000" dirty="0">
                <a:latin typeface="Times New Roman" panose="02020503050405090304" pitchFamily="18" charset="0"/>
                <a:cs typeface="Times New Roman" panose="02020503050405090304" pitchFamily="18" charset="0"/>
                <a:sym typeface="Symbol" panose="05050102010706020507" pitchFamily="18" charset="2"/>
              </a:rPr>
              <a:t>(n-5)/10</a:t>
            </a:r>
            <a:r>
              <a:rPr lang="zh-CN" altLang="en-US" sz="2000" dirty="0">
                <a:latin typeface="Times New Roman" panose="02020503050405090304" pitchFamily="18" charset="0"/>
                <a:cs typeface="Times New Roman" panose="02020503050405090304" pitchFamily="18" charset="0"/>
                <a:sym typeface="Symbol" panose="05050102010706020507" pitchFamily="18" charset="2"/>
              </a:rPr>
              <a:t></a:t>
            </a:r>
            <a:r>
              <a:rPr lang="en-US" altLang="zh-CN" sz="2000" dirty="0">
                <a:solidFill>
                  <a:srgbClr val="000000"/>
                </a:solidFill>
                <a:latin typeface="Times New Roman" panose="02020503050405090304" pitchFamily="18" charset="0"/>
                <a:cs typeface="Times New Roman" panose="02020503050405090304" pitchFamily="18" charset="0"/>
                <a:sym typeface="Symbol" panose="05050102010706020507" pitchFamily="18" charset="2"/>
              </a:rPr>
              <a:t> elements less than x; Similarly, there are at least 3 (n-5)/10 element greater than x</a:t>
            </a:r>
          </a:p>
        </p:txBody>
      </p:sp>
      <p:sp>
        <p:nvSpPr>
          <p:cNvPr id="10" name="标题 1"/>
          <p:cNvSpPr>
            <a:spLocks noGrp="1"/>
          </p:cNvSpPr>
          <p:nvPr>
            <p:ph type="title"/>
          </p:nvPr>
        </p:nvSpPr>
        <p:spPr>
          <a:xfrm>
            <a:off x="2643505" y="168275"/>
            <a:ext cx="9548495" cy="470535"/>
          </a:xfrm>
        </p:spPr>
        <p:txBody>
          <a:bodyPr/>
          <a:lstStyle/>
          <a:p>
            <a:r>
              <a:rPr sz="1600" dirty="0">
                <a:latin typeface="黑体" panose="02010609060101010101" pitchFamily="49" charset="-122"/>
                <a:ea typeface="黑体" panose="02010609060101010101" pitchFamily="49" charset="-122"/>
              </a:rPr>
              <a:t>Chapter 2 Recursion and divide-and-conquer strategy - linear time selection algorithm</a:t>
            </a:r>
          </a:p>
        </p:txBody>
      </p:sp>
    </p:spTree>
  </p:cSld>
  <p:clrMapOvr>
    <a:masterClrMapping/>
  </p:clrMapOvr>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14</TotalTime>
  <Words>3639</Words>
  <Application>Microsoft Office PowerPoint</Application>
  <PresentationFormat>宽屏</PresentationFormat>
  <Paragraphs>174</Paragraphs>
  <Slides>39</Slides>
  <Notes>4</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39</vt:i4>
      </vt:variant>
    </vt:vector>
  </HeadingPairs>
  <TitlesOfParts>
    <vt:vector size="55" baseType="lpstr">
      <vt:lpstr>等线</vt:lpstr>
      <vt:lpstr>黑体</vt:lpstr>
      <vt:lpstr>华文琥珀</vt:lpstr>
      <vt:lpstr>华文隶书</vt:lpstr>
      <vt:lpstr>楷体_GB2312</vt:lpstr>
      <vt:lpstr>微软雅黑</vt:lpstr>
      <vt:lpstr>新宋体</vt:lpstr>
      <vt:lpstr>Arial</vt:lpstr>
      <vt:lpstr>Times New Roman</vt:lpstr>
      <vt:lpstr>Times New Roman Bold</vt:lpstr>
      <vt:lpstr>Times New Roman Bold Italic</vt:lpstr>
      <vt:lpstr>Times New Roman Italic</vt:lpstr>
      <vt:lpstr>Wingdings</vt:lpstr>
      <vt:lpstr>自定义设计方案</vt:lpstr>
      <vt:lpstr>公式</vt:lpstr>
      <vt:lpstr>Equation</vt:lpstr>
      <vt:lpstr>Recursion and divide-and-conquer strategies</vt:lpstr>
      <vt:lpstr>PowerPoint 演示文稿</vt:lpstr>
      <vt:lpstr>PowerPoint 演示文稿</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Chapter 2 Recursion and divide-and-conquer strategy - linear time selection algorithm</vt:lpstr>
      <vt:lpstr>PowerPoint 演示文稿</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Chapter 2 Recursion and divide-and-conquer Strategies - the Closest point-pair problem</vt:lpstr>
      <vt:lpstr>PowerPoint 演示文稿</vt:lpstr>
      <vt:lpstr>Characteristics of divide-and-conquer problem-solving</vt:lpstr>
      <vt:lpstr>Algorithms to master</vt:lpstr>
      <vt:lpstr>Algorithms to master</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544</cp:revision>
  <dcterms:created xsi:type="dcterms:W3CDTF">2024-03-04T05:28:21Z</dcterms:created>
  <dcterms:modified xsi:type="dcterms:W3CDTF">2026-03-18T02:58:03Z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C46C8CF1E68C2A2154A3F962F57F876F</vt:lpwstr>
  </property>
  <property fmtid="{D5CDD505-2E9C-101B-9397-08002B2CF9AE}" pid="3" name="KSOProductBuildVer">
    <vt:lpwstr>1033-6.5.2.8766</vt:lpwstr>
  </property>
</Properties>
</file>