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256" r:id="rId2"/>
    <p:sldId id="313" r:id="rId3"/>
    <p:sldId id="321" r:id="rId4"/>
    <p:sldId id="320" r:id="rId5"/>
    <p:sldId id="322" r:id="rId6"/>
    <p:sldId id="323" r:id="rId7"/>
    <p:sldId id="325" r:id="rId8"/>
    <p:sldId id="326" r:id="rId9"/>
    <p:sldId id="346" r:id="rId10"/>
    <p:sldId id="347" r:id="rId11"/>
    <p:sldId id="327" r:id="rId12"/>
    <p:sldId id="345" r:id="rId13"/>
    <p:sldId id="335" r:id="rId14"/>
    <p:sldId id="337" r:id="rId15"/>
    <p:sldId id="338" r:id="rId16"/>
    <p:sldId id="339" r:id="rId17"/>
    <p:sldId id="340" r:id="rId18"/>
    <p:sldId id="341" r:id="rId19"/>
    <p:sldId id="352" r:id="rId20"/>
    <p:sldId id="353" r:id="rId21"/>
    <p:sldId id="354" r:id="rId22"/>
    <p:sldId id="342" r:id="rId23"/>
    <p:sldId id="343" r:id="rId24"/>
    <p:sldId id="350" r:id="rId25"/>
    <p:sldId id="348" r:id="rId26"/>
    <p:sldId id="349" r:id="rId2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447" autoAdjust="0"/>
  </p:normalViewPr>
  <p:slideViewPr>
    <p:cSldViewPr snapToGrid="0">
      <p:cViewPr varScale="1">
        <p:scale>
          <a:sx n="99" d="100"/>
          <a:sy n="99" d="100"/>
        </p:scale>
        <p:origin x="4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F8068-2B0A-4E89-BDBC-A53076134B44}" type="datetimeFigureOut">
              <a:rPr lang="zh-CN" altLang="en-US" smtClean="0"/>
              <a:t>2026/3/18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89500-7B95-4046-BB03-4F180CD4BD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  <a:t>26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38" y="1122363"/>
            <a:ext cx="9144224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38" y="3602038"/>
            <a:ext cx="9144224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30042" y="1524000"/>
            <a:ext cx="7740763" cy="431074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5113" y="365125"/>
            <a:ext cx="2628964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21" y="365125"/>
            <a:ext cx="773449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98469" y="68626"/>
            <a:ext cx="7740763" cy="470410"/>
          </a:xfrm>
          <a:prstGeom prst="rect">
            <a:avLst/>
          </a:prstGeom>
        </p:spPr>
        <p:txBody>
          <a:bodyPr/>
          <a:lstStyle>
            <a:lvl1pPr>
              <a:defRPr sz="3050">
                <a:solidFill>
                  <a:schemeClr val="bg1"/>
                </a:solidFill>
                <a:latin typeface="华文隶书" panose="02010800040101010101" pitchFamily="2" charset="-122"/>
                <a:ea typeface="华文隶书" panose="02010800040101010101" pitchFamily="2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6781" y="891575"/>
            <a:ext cx="11632335" cy="5349166"/>
          </a:xfrm>
          <a:prstGeom prst="rect">
            <a:avLst/>
          </a:prstGeom>
        </p:spPr>
        <p:txBody>
          <a:bodyPr/>
          <a:lstStyle>
            <a:lvl1pPr>
              <a:defRPr>
                <a:latin typeface="黑体" panose="02010609060101010101" pitchFamily="49" charset="-122"/>
                <a:ea typeface="黑体" panose="02010609060101010101" pitchFamily="49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新宋体" panose="02010609030101010101" pitchFamily="49" charset="-122"/>
                <a:ea typeface="新宋体" panose="02010609030101010101" pitchFamily="49" charset="-122"/>
              </a:defRPr>
            </a:lvl3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72" y="1709738"/>
            <a:ext cx="10515857" cy="2852737"/>
          </a:xfrm>
          <a:prstGeom prst="rect">
            <a:avLst/>
          </a:prstGeom>
        </p:spPr>
        <p:txBody>
          <a:bodyPr anchor="b"/>
          <a:lstStyle>
            <a:lvl1pPr algn="l"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72" y="4589463"/>
            <a:ext cx="10515857" cy="15001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20" y="1825626"/>
            <a:ext cx="5181727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352" y="1825626"/>
            <a:ext cx="5181727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9" y="365127"/>
            <a:ext cx="10515857" cy="970222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56" y="1567346"/>
            <a:ext cx="4701955" cy="710095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56" y="2338388"/>
            <a:ext cx="4701955" cy="378596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771" y="1567346"/>
            <a:ext cx="4701956" cy="71009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>
              <a:buNone/>
              <a:defRPr lang="zh-CN" altLang="en-US" b="0" smtClean="0"/>
            </a:lvl1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771" y="2357462"/>
            <a:ext cx="4701956" cy="376689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8" y="457200"/>
            <a:ext cx="393233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316" y="987425"/>
            <a:ext cx="617235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08" y="2057400"/>
            <a:ext cx="393233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9" y="457200"/>
            <a:ext cx="4260954" cy="16002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933" y="457203"/>
            <a:ext cx="5970733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1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09" y="2057400"/>
            <a:ext cx="4260954" cy="3811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2" descr="02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202452" cy="6865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标题 1"/>
          <p:cNvSpPr txBox="1"/>
          <p:nvPr/>
        </p:nvSpPr>
        <p:spPr>
          <a:xfrm>
            <a:off x="2804206" y="68627"/>
            <a:ext cx="7740763" cy="492555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endParaRPr lang="zh-CN" altLang="en-US" sz="3050" noProof="1">
              <a:solidFill>
                <a:schemeClr val="bg1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5" name="内容占位符 2"/>
          <p:cNvSpPr txBox="1"/>
          <p:nvPr/>
        </p:nvSpPr>
        <p:spPr>
          <a:xfrm>
            <a:off x="430042" y="960154"/>
            <a:ext cx="11495177" cy="5143429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6390" indent="-326390">
              <a:buFont typeface="Wingdings" panose="05000000000000000000" pitchFamily="2" charset="2"/>
              <a:buChar char="u"/>
            </a:pPr>
            <a:endParaRPr lang="zh-CN" altLang="en-US" sz="3050" noProof="1">
              <a:latin typeface="新宋体" panose="02010609030101010101" pitchFamily="49" charset="-122"/>
              <a:ea typeface="新宋体" panose="0201060903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19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5pPr>
      <a:lvl6pPr marL="435610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6pPr>
      <a:lvl7pPr marL="870585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7pPr>
      <a:lvl8pPr marL="1306195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8pPr>
      <a:lvl9pPr marL="1741805" algn="ctr" rtl="0" eaLnBrk="1" fontAlgn="base" hangingPunct="1">
        <a:spcBef>
          <a:spcPct val="0"/>
        </a:spcBef>
        <a:spcAft>
          <a:spcPct val="0"/>
        </a:spcAft>
        <a:defRPr sz="4190">
          <a:solidFill>
            <a:schemeClr val="tx2"/>
          </a:solidFill>
          <a:latin typeface="Arial" panose="020B0604020202020204" pitchFamily="34" charset="0"/>
          <a:ea typeface="宋体" pitchFamily="2" charset="-122"/>
        </a:defRPr>
      </a:lvl9pPr>
    </p:titleStyle>
    <p:bodyStyle>
      <a:lvl1pPr marL="326390" indent="-326390" algn="l" rtl="0" eaLnBrk="1" fontAlgn="base" hangingPunct="1">
        <a:spcBef>
          <a:spcPct val="20000"/>
        </a:spcBef>
        <a:spcAft>
          <a:spcPct val="0"/>
        </a:spcAft>
        <a:buChar char="•"/>
        <a:defRPr sz="3050" kern="1200">
          <a:solidFill>
            <a:schemeClr val="tx1"/>
          </a:solidFill>
          <a:latin typeface="+mn-lt"/>
          <a:ea typeface="+mn-ea"/>
          <a:cs typeface="+mn-cs"/>
        </a:defRPr>
      </a:lvl1pPr>
      <a:lvl2pPr marL="707390" lvl="1" indent="-272415" algn="l" rtl="0" eaLnBrk="1" fontAlgn="base" hangingPunct="1">
        <a:spcBef>
          <a:spcPct val="20000"/>
        </a:spcBef>
        <a:spcAft>
          <a:spcPct val="0"/>
        </a:spcAft>
        <a:buChar char="–"/>
        <a:defRPr sz="2665" kern="1200">
          <a:solidFill>
            <a:schemeClr val="tx1"/>
          </a:solidFill>
          <a:latin typeface="+mn-lt"/>
          <a:ea typeface="+mn-ea"/>
          <a:cs typeface="+mn-cs"/>
        </a:defRPr>
      </a:lvl2pPr>
      <a:lvl3pPr marL="1088390" lvl="2" indent="-217805" algn="l" rtl="0" eaLnBrk="1" fontAlgn="base" hangingPunct="1">
        <a:spcBef>
          <a:spcPct val="20000"/>
        </a:spcBef>
        <a:spcAft>
          <a:spcPct val="0"/>
        </a:spcAft>
        <a:buChar char="•"/>
        <a:defRPr sz="2285" kern="1200">
          <a:solidFill>
            <a:schemeClr val="tx1"/>
          </a:solidFill>
          <a:latin typeface="+mn-lt"/>
          <a:ea typeface="+mn-ea"/>
          <a:cs typeface="+mn-cs"/>
        </a:defRPr>
      </a:lvl3pPr>
      <a:lvl4pPr marL="1524000" lvl="3" indent="-217805" algn="l" rtl="0" eaLnBrk="1" fontAlgn="base" hangingPunct="1">
        <a:spcBef>
          <a:spcPct val="20000"/>
        </a:spcBef>
        <a:spcAft>
          <a:spcPct val="0"/>
        </a:spcAft>
        <a:buChar char="–"/>
        <a:defRPr sz="1905" kern="1200">
          <a:solidFill>
            <a:schemeClr val="tx1"/>
          </a:solidFill>
          <a:latin typeface="+mn-lt"/>
          <a:ea typeface="+mn-ea"/>
          <a:cs typeface="+mn-cs"/>
        </a:defRPr>
      </a:lvl4pPr>
      <a:lvl5pPr marL="1959610" lvl="4" indent="-217805" algn="l" rtl="0" eaLnBrk="1" fontAlgn="base" hangingPunct="1">
        <a:spcBef>
          <a:spcPct val="20000"/>
        </a:spcBef>
        <a:spcAft>
          <a:spcPct val="0"/>
        </a:spcAft>
        <a:buChar char="»"/>
        <a:defRPr sz="1905" kern="1200">
          <a:solidFill>
            <a:schemeClr val="tx1"/>
          </a:solidFill>
          <a:latin typeface="+mn-lt"/>
          <a:ea typeface="+mn-ea"/>
          <a:cs typeface="+mn-cs"/>
        </a:defRPr>
      </a:lvl5pPr>
      <a:lvl6pPr marL="2395220" lvl="5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830195" lvl="6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65805" lvl="7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701415" lvl="8" indent="-217805" algn="l" defTabSz="87058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71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35610" lvl="1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70585" lvl="2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06195" lvl="3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741805" lvl="4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177415" lvl="5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612390" lvl="6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048000" lvl="7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483610" lvl="8" indent="0" algn="l" defTabSz="87058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zh-CN" altLang="en-US" sz="8000" b="1" dirty="0">
                <a:latin typeface="黑体" panose="02010609060101010101" pitchFamily="49" charset="-122"/>
                <a:ea typeface="黑体" panose="02010609060101010101" pitchFamily="49" charset="-122"/>
              </a:rPr>
              <a:t>递归与分治策略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35"/>
    </mc:Choice>
    <mc:Fallback xmlns="">
      <p:transition spd="slow" advTm="3335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线性时间选择算法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至少有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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(n-5)/10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</a:t>
            </a:r>
            <a:r>
              <a:rPr lang="zh-CN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个元素小于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zh-CN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；</a:t>
            </a:r>
            <a:endParaRPr lang="en-US" altLang="zh-CN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至少有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 (n-5)/10</a:t>
            </a:r>
            <a:r>
              <a:rPr lang="zh-CN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个元素大于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endParaRPr lang="en-US" altLang="zh-CN" sz="2800" dirty="0"/>
          </a:p>
          <a:p>
            <a:pPr marL="0" indent="0">
              <a:buNone/>
            </a:pPr>
            <a:r>
              <a:rPr lang="zh-CN" altLang="en-US" sz="2800" dirty="0"/>
              <a:t>则：当</a:t>
            </a:r>
            <a:r>
              <a:rPr lang="en-US" altLang="zh-CN" sz="2800" dirty="0"/>
              <a:t>n≥75</a:t>
            </a:r>
            <a:r>
              <a:rPr lang="zh-CN" altLang="en-US" sz="2800" dirty="0"/>
              <a:t>时，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3 (n-5)/10 </a:t>
            </a:r>
            <a:r>
              <a:rPr lang="en-US" altLang="zh-CN" sz="2800" dirty="0"/>
              <a:t>≥n/4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至少有</a:t>
            </a:r>
            <a:r>
              <a:rPr lang="en-US" altLang="zh-CN" sz="2800" dirty="0"/>
              <a:t>n/4</a:t>
            </a:r>
            <a:r>
              <a:rPr lang="zh-CN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个元素小于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zh-CN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；</a:t>
            </a:r>
            <a:endParaRPr lang="en-US" altLang="zh-CN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至少有</a:t>
            </a:r>
            <a:r>
              <a:rPr lang="en-US" altLang="zh-CN" sz="2800" dirty="0"/>
              <a:t>n/4</a:t>
            </a:r>
            <a:r>
              <a:rPr lang="zh-CN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个元素大于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</a:p>
          <a:p>
            <a:pPr marL="0" indent="0">
              <a:buNone/>
            </a:pP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问题找第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个最小值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当第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个最小值大于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，则在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的右侧寻找，由于小于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的最少为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n/4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（即左侧最少为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n/4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个值），右侧最多为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3n/4;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当第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个最小值小于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，则在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的左侧寻找，由于大于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的最少为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n/4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（即右侧最少为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n/4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个值），左侧最多为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3n/4;</a:t>
            </a:r>
            <a:endParaRPr lang="en-US" altLang="zh-CN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sz="2800" dirty="0"/>
          </a:p>
          <a:p>
            <a:pPr marL="0" indent="0">
              <a:buNone/>
            </a:pPr>
            <a:endParaRPr lang="zh-CN" altLang="en-US" sz="2800" dirty="0"/>
          </a:p>
          <a:p>
            <a:pPr marL="0" indent="0">
              <a:buNone/>
            </a:pPr>
            <a:endParaRPr lang="zh-CN" alt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线性时间选择算法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6445" y="950699"/>
            <a:ext cx="11632335" cy="5349166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kumimoji="1" lang="en-US" altLang="zh-CN" sz="2000" dirty="0"/>
              <a:t>Type </a:t>
            </a:r>
            <a:r>
              <a:rPr kumimoji="1" lang="en-US" altLang="zh-CN" sz="2000" b="1" dirty="0"/>
              <a:t>Select</a:t>
            </a:r>
            <a:r>
              <a:rPr kumimoji="1" lang="en-US" altLang="zh-CN" sz="2000" dirty="0"/>
              <a:t>(Type a[], </a:t>
            </a:r>
            <a:r>
              <a:rPr kumimoji="1" lang="en-US" altLang="zh-CN" sz="2000" dirty="0" err="1"/>
              <a:t>int</a:t>
            </a:r>
            <a:r>
              <a:rPr kumimoji="1" lang="en-US" altLang="zh-CN" sz="2000" dirty="0"/>
              <a:t> p, </a:t>
            </a:r>
            <a:r>
              <a:rPr kumimoji="1" lang="en-US" altLang="zh-CN" sz="2000" dirty="0" err="1"/>
              <a:t>int</a:t>
            </a:r>
            <a:r>
              <a:rPr kumimoji="1" lang="en-US" altLang="zh-CN" sz="2000" dirty="0"/>
              <a:t> r, </a:t>
            </a:r>
            <a:r>
              <a:rPr kumimoji="1" lang="en-US" altLang="zh-CN" sz="2000" dirty="0" err="1"/>
              <a:t>int</a:t>
            </a:r>
            <a:r>
              <a:rPr kumimoji="1" lang="en-US" altLang="zh-CN" sz="2000" dirty="0"/>
              <a:t> k)</a:t>
            </a: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000" dirty="0"/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000" dirty="0"/>
              <a:t>      if (r-p&lt;75) {</a:t>
            </a: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000" dirty="0"/>
              <a:t>        </a:t>
            </a:r>
            <a:r>
              <a:rPr kumimoji="1" lang="zh-CN" altLang="en-US" sz="2000" dirty="0"/>
              <a:t>用某个简单排序算法对数组</a:t>
            </a:r>
            <a:r>
              <a:rPr kumimoji="1" lang="en-US" altLang="zh-CN" sz="2000" dirty="0"/>
              <a:t>a[</a:t>
            </a:r>
            <a:r>
              <a:rPr kumimoji="1" lang="en-US" altLang="zh-CN" sz="2000" dirty="0" err="1"/>
              <a:t>p:r</a:t>
            </a:r>
            <a:r>
              <a:rPr kumimoji="1" lang="en-US" altLang="zh-CN" sz="2000" dirty="0"/>
              <a:t>]</a:t>
            </a:r>
            <a:r>
              <a:rPr kumimoji="1" lang="zh-CN" altLang="en-US" sz="2000" dirty="0"/>
              <a:t>排序</a:t>
            </a:r>
            <a:r>
              <a:rPr kumimoji="1" lang="en-US" altLang="zh-CN" sz="2000" dirty="0"/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000" dirty="0"/>
              <a:t>        return a[p+k-1];</a:t>
            </a: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000" dirty="0"/>
              <a:t>        };</a:t>
            </a: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000" dirty="0"/>
              <a:t>      for ( </a:t>
            </a:r>
            <a:r>
              <a:rPr kumimoji="1" lang="en-US" altLang="zh-CN" sz="2000" dirty="0" err="1"/>
              <a:t>int</a:t>
            </a:r>
            <a:r>
              <a:rPr kumimoji="1" lang="en-US" altLang="zh-CN" sz="2000" dirty="0"/>
              <a:t> </a:t>
            </a:r>
            <a:r>
              <a:rPr kumimoji="1" lang="en-US" altLang="zh-CN" sz="2000" dirty="0" err="1"/>
              <a:t>i</a:t>
            </a:r>
            <a:r>
              <a:rPr kumimoji="1" lang="en-US" altLang="zh-CN" sz="2000" dirty="0"/>
              <a:t> = 0; </a:t>
            </a:r>
            <a:r>
              <a:rPr kumimoji="1" lang="en-US" altLang="zh-CN" sz="2000" dirty="0" err="1"/>
              <a:t>i</a:t>
            </a:r>
            <a:r>
              <a:rPr kumimoji="1" lang="en-US" altLang="zh-CN" sz="2000" dirty="0"/>
              <a:t>&lt;=(r-p-4)/5; </a:t>
            </a:r>
            <a:r>
              <a:rPr kumimoji="1" lang="en-US" altLang="zh-CN" sz="2000" dirty="0" err="1"/>
              <a:t>i</a:t>
            </a:r>
            <a:r>
              <a:rPr kumimoji="1" lang="en-US" altLang="zh-CN" sz="2000" dirty="0"/>
              <a:t>++ ){</a:t>
            </a: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000" dirty="0"/>
              <a:t>      </a:t>
            </a:r>
            <a:r>
              <a:rPr kumimoji="1" lang="zh-CN" altLang="en-US" sz="2000" dirty="0">
                <a:solidFill>
                  <a:srgbClr val="FF0000"/>
                </a:solidFill>
              </a:rPr>
              <a:t>将</a:t>
            </a:r>
            <a:r>
              <a:rPr kumimoji="1" lang="en-US" altLang="zh-CN" sz="2000" dirty="0">
                <a:solidFill>
                  <a:srgbClr val="FF0000"/>
                </a:solidFill>
              </a:rPr>
              <a:t>a[p+5*</a:t>
            </a:r>
            <a:r>
              <a:rPr kumimoji="1" lang="en-US" altLang="zh-CN" sz="2000" dirty="0" err="1">
                <a:solidFill>
                  <a:srgbClr val="FF0000"/>
                </a:solidFill>
              </a:rPr>
              <a:t>i</a:t>
            </a:r>
            <a:r>
              <a:rPr kumimoji="1" lang="en-US" altLang="zh-CN" sz="2000" dirty="0">
                <a:solidFill>
                  <a:srgbClr val="FF0000"/>
                </a:solidFill>
              </a:rPr>
              <a:t>]</a:t>
            </a:r>
            <a:r>
              <a:rPr kumimoji="1" lang="zh-CN" altLang="en-US" sz="2000" dirty="0">
                <a:solidFill>
                  <a:srgbClr val="FF0000"/>
                </a:solidFill>
              </a:rPr>
              <a:t>至</a:t>
            </a:r>
            <a:r>
              <a:rPr kumimoji="1" lang="en-US" altLang="zh-CN" sz="2000" dirty="0">
                <a:solidFill>
                  <a:srgbClr val="FF0000"/>
                </a:solidFill>
              </a:rPr>
              <a:t>a[p+5*i+4]</a:t>
            </a:r>
            <a:r>
              <a:rPr kumimoji="1" lang="zh-CN" altLang="en-US" sz="2000" dirty="0">
                <a:solidFill>
                  <a:srgbClr val="FF0000"/>
                </a:solidFill>
              </a:rPr>
              <a:t>的第</a:t>
            </a:r>
            <a:r>
              <a:rPr kumimoji="1" lang="en-US" altLang="zh-CN" sz="2000" dirty="0">
                <a:solidFill>
                  <a:srgbClr val="FF0000"/>
                </a:solidFill>
              </a:rPr>
              <a:t>3</a:t>
            </a:r>
            <a:r>
              <a:rPr kumimoji="1" lang="zh-CN" altLang="en-US" sz="2000" dirty="0">
                <a:solidFill>
                  <a:srgbClr val="FF0000"/>
                </a:solidFill>
              </a:rPr>
              <a:t>小元素与</a:t>
            </a:r>
            <a:r>
              <a:rPr kumimoji="1" lang="en-US" altLang="zh-CN" sz="2000" dirty="0">
                <a:solidFill>
                  <a:srgbClr val="FF0000"/>
                </a:solidFill>
              </a:rPr>
              <a:t>a[</a:t>
            </a:r>
            <a:r>
              <a:rPr kumimoji="1" lang="en-US" altLang="zh-CN" sz="2000" dirty="0" err="1">
                <a:solidFill>
                  <a:srgbClr val="FF0000"/>
                </a:solidFill>
              </a:rPr>
              <a:t>p+i</a:t>
            </a:r>
            <a:r>
              <a:rPr kumimoji="1" lang="en-US" altLang="zh-CN" sz="2000" dirty="0">
                <a:solidFill>
                  <a:srgbClr val="FF0000"/>
                </a:solidFill>
              </a:rPr>
              <a:t>]</a:t>
            </a:r>
            <a:r>
              <a:rPr kumimoji="1" lang="zh-CN" altLang="en-US" sz="2000" dirty="0">
                <a:solidFill>
                  <a:srgbClr val="FF0000"/>
                </a:solidFill>
              </a:rPr>
              <a:t>交换位置</a:t>
            </a:r>
            <a:r>
              <a:rPr kumimoji="1" lang="en-US" altLang="zh-CN" sz="2000" dirty="0">
                <a:solidFill>
                  <a:srgbClr val="FF0000"/>
                </a:solidFill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000" dirty="0">
                <a:solidFill>
                  <a:srgbClr val="FF0000"/>
                </a:solidFill>
              </a:rPr>
              <a:t>      //</a:t>
            </a:r>
            <a:r>
              <a:rPr kumimoji="1" lang="zh-CN" altLang="en-US" sz="2000" dirty="0">
                <a:solidFill>
                  <a:srgbClr val="FF0000"/>
                </a:solidFill>
              </a:rPr>
              <a:t>找中位数的中位数，</a:t>
            </a:r>
            <a:r>
              <a:rPr kumimoji="1" lang="en-US" altLang="zh-CN" sz="2000" dirty="0">
                <a:solidFill>
                  <a:srgbClr val="FF0000"/>
                </a:solidFill>
              </a:rPr>
              <a:t>r-p-4</a:t>
            </a:r>
            <a:r>
              <a:rPr kumimoji="1" lang="zh-CN" altLang="en-US" sz="2000" dirty="0">
                <a:solidFill>
                  <a:srgbClr val="FF0000"/>
                </a:solidFill>
              </a:rPr>
              <a:t>即上面所说的</a:t>
            </a:r>
            <a:r>
              <a:rPr kumimoji="1" lang="en-US" altLang="zh-CN" sz="2000" dirty="0">
                <a:solidFill>
                  <a:srgbClr val="FF0000"/>
                </a:solidFill>
              </a:rPr>
              <a:t>n-5</a:t>
            </a: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000" dirty="0">
                <a:solidFill>
                  <a:srgbClr val="FF0000"/>
                </a:solidFill>
              </a:rPr>
              <a:t>      Type x = Select(a, p, p+(r-p-4)/5, (r-p-4)/10);</a:t>
            </a: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000" dirty="0"/>
              <a:t>      </a:t>
            </a:r>
            <a:r>
              <a:rPr kumimoji="1" lang="en-US" altLang="zh-CN" sz="2000" dirty="0" err="1">
                <a:solidFill>
                  <a:srgbClr val="0000FF"/>
                </a:solidFill>
              </a:rPr>
              <a:t>int</a:t>
            </a:r>
            <a:r>
              <a:rPr kumimoji="1" lang="en-US" altLang="zh-CN" sz="2000" dirty="0">
                <a:solidFill>
                  <a:srgbClr val="0000FF"/>
                </a:solidFill>
              </a:rPr>
              <a:t> </a:t>
            </a:r>
            <a:r>
              <a:rPr kumimoji="1" lang="en-US" altLang="zh-CN" sz="2000" dirty="0" err="1">
                <a:solidFill>
                  <a:srgbClr val="0000FF"/>
                </a:solidFill>
              </a:rPr>
              <a:t>i</a:t>
            </a:r>
            <a:r>
              <a:rPr kumimoji="1" lang="en-US" altLang="zh-CN" sz="2000" dirty="0">
                <a:solidFill>
                  <a:srgbClr val="0000FF"/>
                </a:solidFill>
              </a:rPr>
              <a:t>=Partition(</a:t>
            </a:r>
            <a:r>
              <a:rPr kumimoji="1" lang="en-US" altLang="zh-CN" sz="2000" dirty="0" err="1">
                <a:solidFill>
                  <a:srgbClr val="0000FF"/>
                </a:solidFill>
              </a:rPr>
              <a:t>a,p,r</a:t>
            </a:r>
            <a:r>
              <a:rPr kumimoji="1" lang="en-US" altLang="zh-CN" sz="2000" dirty="0">
                <a:solidFill>
                  <a:srgbClr val="0000FF"/>
                </a:solidFill>
              </a:rPr>
              <a:t>, x),</a:t>
            </a: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000" dirty="0"/>
              <a:t>      j=i-p+1;</a:t>
            </a: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000" dirty="0">
                <a:solidFill>
                  <a:srgbClr val="C00000"/>
                </a:solidFill>
              </a:rPr>
              <a:t>      if (k&lt;=j) return Select(</a:t>
            </a:r>
            <a:r>
              <a:rPr kumimoji="1" lang="en-US" altLang="zh-CN" sz="2000" dirty="0" err="1">
                <a:solidFill>
                  <a:srgbClr val="C00000"/>
                </a:solidFill>
              </a:rPr>
              <a:t>a,p,i,k</a:t>
            </a:r>
            <a:r>
              <a:rPr kumimoji="1" lang="en-US" altLang="zh-CN" sz="2000" dirty="0">
                <a:solidFill>
                  <a:srgbClr val="C00000"/>
                </a:solidFill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000" dirty="0">
                <a:solidFill>
                  <a:srgbClr val="C00000"/>
                </a:solidFill>
              </a:rPr>
              <a:t>      else return Select(a,i+1,r,k-j);</a:t>
            </a: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000" dirty="0"/>
              <a:t>	}</a:t>
            </a:r>
          </a:p>
          <a:p>
            <a:pPr marL="0" indent="0">
              <a:spcBef>
                <a:spcPts val="0"/>
              </a:spcBef>
              <a:buNone/>
            </a:pPr>
            <a:r>
              <a:rPr kumimoji="1" lang="en-US" altLang="zh-CN" sz="2000" dirty="0"/>
              <a:t>}</a:t>
            </a:r>
          </a:p>
          <a:p>
            <a:pPr marL="0" indent="0">
              <a:spcBef>
                <a:spcPts val="0"/>
              </a:spcBef>
              <a:buNone/>
            </a:pPr>
            <a:endParaRPr lang="zh-CN" altLang="en-US" sz="2000" dirty="0"/>
          </a:p>
        </p:txBody>
      </p:sp>
      <p:sp>
        <p:nvSpPr>
          <p:cNvPr id="4" name="矩形 27"/>
          <p:cNvSpPr>
            <a:spLocks noChangeArrowheads="1"/>
          </p:cNvSpPr>
          <p:nvPr/>
        </p:nvSpPr>
        <p:spPr bwMode="auto">
          <a:xfrm>
            <a:off x="8257868" y="853060"/>
            <a:ext cx="2700338" cy="37782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pPr algn="just">
              <a:lnSpc>
                <a:spcPct val="130000"/>
              </a:lnSpc>
            </a:pPr>
            <a:r>
              <a:rPr kumimoji="1" lang="en-US" altLang="zh-CN" sz="1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 = r-p+1</a:t>
            </a:r>
            <a:r>
              <a:rPr kumimoji="1" lang="zh-CN" altLang="en-US" sz="1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为输入数组的长度</a:t>
            </a:r>
            <a:endParaRPr kumimoji="1" lang="en-US" altLang="zh-CN" sz="1600" b="1" dirty="0">
              <a:solidFill>
                <a:schemeClr val="bg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矩形 66"/>
          <p:cNvSpPr>
            <a:spLocks noChangeArrowheads="1"/>
          </p:cNvSpPr>
          <p:nvPr/>
        </p:nvSpPr>
        <p:spPr bwMode="auto">
          <a:xfrm>
            <a:off x="8173867" y="1681063"/>
            <a:ext cx="3744913" cy="69691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pPr algn="just">
              <a:lnSpc>
                <a:spcPct val="130000"/>
              </a:lnSpc>
            </a:pPr>
            <a:r>
              <a:rPr kumimoji="1" lang="en-US" altLang="zh-CN" sz="1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 &gt;=75 </a:t>
            </a:r>
            <a:r>
              <a:rPr kumimoji="1" lang="zh-CN" altLang="en-US" sz="1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调用递归；</a:t>
            </a:r>
            <a:r>
              <a:rPr kumimoji="1" lang="en-US" altLang="zh-CN" sz="1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n&lt;75</a:t>
            </a:r>
            <a:r>
              <a:rPr kumimoji="1" lang="zh-CN" altLang="en-US" sz="1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，算法</a:t>
            </a:r>
            <a:r>
              <a:rPr kumimoji="1" lang="en-US" altLang="zh-CN" sz="1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select</a:t>
            </a:r>
            <a:r>
              <a:rPr kumimoji="1" lang="zh-CN" altLang="en-US" sz="1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所用时间不过常熟</a:t>
            </a:r>
            <a:r>
              <a:rPr kumimoji="1" lang="en-US" altLang="zh-CN" sz="1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C1</a:t>
            </a:r>
          </a:p>
        </p:txBody>
      </p:sp>
      <p:sp>
        <p:nvSpPr>
          <p:cNvPr id="6" name="矩形 67"/>
          <p:cNvSpPr>
            <a:spLocks noChangeArrowheads="1"/>
          </p:cNvSpPr>
          <p:nvPr/>
        </p:nvSpPr>
        <p:spPr bwMode="auto">
          <a:xfrm>
            <a:off x="8173867" y="4335346"/>
            <a:ext cx="3744912" cy="105251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pPr algn="just">
              <a:lnSpc>
                <a:spcPct val="130000"/>
              </a:lnSpc>
            </a:pPr>
            <a:r>
              <a:rPr kumimoji="1" lang="zh-CN" altLang="en-US" sz="1600" b="1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找到中位数</a:t>
            </a:r>
            <a:r>
              <a:rPr kumimoji="1" lang="en-US" altLang="zh-CN" sz="1600" b="1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kumimoji="1" lang="zh-CN" altLang="en-US" sz="1600" b="1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后，算法以</a:t>
            </a:r>
            <a:r>
              <a:rPr kumimoji="1" lang="en-US" altLang="zh-CN" sz="1600" b="1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kumimoji="1" lang="zh-CN" altLang="en-US" sz="1600" b="1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为划分基准，调用函数</a:t>
            </a:r>
            <a:r>
              <a:rPr kumimoji="1" lang="en-US" altLang="zh-CN" sz="1600" b="1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Partition</a:t>
            </a:r>
            <a:r>
              <a:rPr kumimoji="1" lang="zh-CN" altLang="en-US" sz="1600" b="1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，对数组</a:t>
            </a:r>
            <a:r>
              <a:rPr kumimoji="1" lang="en-US" altLang="zh-CN" sz="1600" b="1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a[p:r]</a:t>
            </a:r>
            <a:r>
              <a:rPr kumimoji="1" lang="zh-CN" altLang="en-US" sz="1600" b="1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进行划分，需要</a:t>
            </a:r>
            <a:r>
              <a:rPr kumimoji="1" lang="en-US" altLang="zh-CN" sz="1600" b="1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O(n)</a:t>
            </a:r>
            <a:r>
              <a:rPr kumimoji="1" lang="zh-CN" altLang="en-US" sz="1600" b="1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时间</a:t>
            </a:r>
            <a:endParaRPr kumimoji="1" lang="en-US" altLang="zh-CN" sz="1600" b="1">
              <a:solidFill>
                <a:schemeClr val="bg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矩形 68"/>
          <p:cNvSpPr>
            <a:spLocks noChangeArrowheads="1"/>
          </p:cNvSpPr>
          <p:nvPr/>
        </p:nvSpPr>
        <p:spPr bwMode="auto">
          <a:xfrm>
            <a:off x="8175454" y="3374791"/>
            <a:ext cx="3743325" cy="73183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pPr algn="just">
              <a:lnSpc>
                <a:spcPct val="130000"/>
              </a:lnSpc>
            </a:pPr>
            <a:r>
              <a:rPr kumimoji="1" lang="en-US" altLang="zh-CN" sz="1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Select</a:t>
            </a:r>
            <a:r>
              <a:rPr kumimoji="1" lang="zh-CN" altLang="en-US" sz="1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的</a:t>
            </a:r>
            <a:r>
              <a:rPr kumimoji="1" lang="en-US" altLang="zh-CN" sz="1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for</a:t>
            </a:r>
            <a:r>
              <a:rPr kumimoji="1" lang="zh-CN" altLang="en-US" sz="1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循环，共执行</a:t>
            </a:r>
            <a:r>
              <a:rPr kumimoji="1" lang="en-US" altLang="zh-CN" sz="1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n/5</a:t>
            </a:r>
            <a:r>
              <a:rPr kumimoji="1" lang="zh-CN" altLang="en-US" sz="1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次，每次需要</a:t>
            </a:r>
            <a:r>
              <a:rPr kumimoji="1" lang="en-US" altLang="zh-CN" sz="1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O(1)</a:t>
            </a:r>
            <a:r>
              <a:rPr kumimoji="1" lang="zh-CN" altLang="en-US" sz="1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时间，共</a:t>
            </a:r>
            <a:r>
              <a:rPr kumimoji="1" lang="en-US" altLang="zh-CN" sz="1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O(n)</a:t>
            </a:r>
            <a:r>
              <a:rPr kumimoji="1" lang="zh-CN" altLang="en-US" sz="1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时间。</a:t>
            </a:r>
            <a:endParaRPr kumimoji="1" lang="en-US" altLang="zh-CN" sz="1600" b="1" dirty="0">
              <a:solidFill>
                <a:schemeClr val="bg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8" name="Group 12"/>
          <p:cNvGrpSpPr/>
          <p:nvPr/>
        </p:nvGrpSpPr>
        <p:grpSpPr bwMode="auto">
          <a:xfrm>
            <a:off x="1074272" y="4335412"/>
            <a:ext cx="6988175" cy="1749425"/>
            <a:chOff x="657" y="1253"/>
            <a:chExt cx="4402" cy="1102"/>
          </a:xfrm>
        </p:grpSpPr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657" y="1253"/>
              <a:ext cx="4402" cy="110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63DE8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zh-CN" altLang="en-US" sz="2400" b="1" dirty="0">
                  <a:ea typeface="黑体" panose="02010609060101010101" pitchFamily="49" charset="-122"/>
                </a:rPr>
                <a:t>复杂度分析</a:t>
              </a:r>
            </a:p>
            <a:p>
              <a:pPr>
                <a:defRPr/>
              </a:pPr>
              <a:endParaRPr lang="zh-CN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endParaRPr>
            </a:p>
            <a:p>
              <a:pPr>
                <a:defRPr/>
              </a:pPr>
              <a:endParaRPr lang="zh-CN" altLang="en-US" sz="2400" b="1" dirty="0"/>
            </a:p>
            <a:p>
              <a:pPr algn="ctr">
                <a:defRPr/>
              </a:pPr>
              <a:r>
                <a:rPr lang="en-US" altLang="zh-CN" sz="2400" dirty="0"/>
                <a:t>T(n)=</a:t>
              </a:r>
              <a:r>
                <a:rPr lang="en-US" altLang="zh-CN" sz="2400" b="1" dirty="0"/>
                <a:t>O(n)</a:t>
              </a:r>
              <a:endParaRPr lang="en-US" altLang="zh-CN" sz="2400" b="1" dirty="0">
                <a:solidFill>
                  <a:srgbClr val="FF0000"/>
                </a:solidFill>
                <a:ea typeface="楷体_GB2312" charset="-122"/>
                <a:sym typeface="Wingdings" panose="05000000000000000000" pitchFamily="2" charset="2"/>
              </a:endParaRPr>
            </a:p>
          </p:txBody>
        </p:sp>
        <p:graphicFrame>
          <p:nvGraphicFramePr>
            <p:cNvPr id="10" name="Object 9"/>
            <p:cNvGraphicFramePr>
              <a:graphicFrameLocks noChangeAspect="1"/>
            </p:cNvGraphicFramePr>
            <p:nvPr/>
          </p:nvGraphicFramePr>
          <p:xfrm>
            <a:off x="1655" y="1480"/>
            <a:ext cx="2948" cy="5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公式" r:id="rId2" imgW="2540000" imgH="482600" progId="Equation.3">
                    <p:embed/>
                  </p:oleObj>
                </mc:Choice>
                <mc:Fallback>
                  <p:oleObj name="公式" r:id="rId2" imgW="2540000" imgH="482600" progId="Equation.3">
                    <p:embed/>
                    <p:pic>
                      <p:nvPicPr>
                        <p:cNvPr id="0" name="Picture 12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55" y="1480"/>
                          <a:ext cx="2948" cy="5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" name="右箭头 10"/>
          <p:cNvSpPr/>
          <p:nvPr/>
        </p:nvSpPr>
        <p:spPr>
          <a:xfrm>
            <a:off x="7443020" y="3197677"/>
            <a:ext cx="619432" cy="10860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zh-CN" alt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最接近点对问题</a:t>
            </a:r>
            <a:endParaRPr lang="en-US" altLang="zh-CN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最接近点对问题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zh-CN" altLang="en-US" sz="3200" dirty="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  <a:sym typeface="Symbol" panose="05050102010706020507" pitchFamily="18" charset="2"/>
              </a:rPr>
              <a:t>给定平面上</a:t>
            </a:r>
            <a:r>
              <a:rPr lang="en-US" altLang="zh-CN" sz="3200" dirty="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  <a:sym typeface="Symbol" panose="05050102010706020507" pitchFamily="18" charset="2"/>
              </a:rPr>
              <a:t>n</a:t>
            </a:r>
            <a:r>
              <a:rPr lang="zh-CN" altLang="en-US" sz="3200" dirty="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  <a:sym typeface="Symbol" panose="05050102010706020507" pitchFamily="18" charset="2"/>
              </a:rPr>
              <a:t>个点的集合</a:t>
            </a:r>
            <a:r>
              <a:rPr lang="en-US" altLang="zh-CN" sz="3200" dirty="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  <a:sym typeface="Symbol" panose="05050102010706020507" pitchFamily="18" charset="2"/>
              </a:rPr>
              <a:t>S</a:t>
            </a:r>
            <a:r>
              <a:rPr lang="zh-CN" altLang="en-US" sz="3200" dirty="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  <a:sym typeface="Symbol" panose="05050102010706020507" pitchFamily="18" charset="2"/>
              </a:rPr>
              <a:t>，找其中的一对点，使得在</a:t>
            </a:r>
            <a:r>
              <a:rPr lang="en-US" altLang="zh-CN" sz="3200" dirty="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  <a:sym typeface="Symbol" panose="05050102010706020507" pitchFamily="18" charset="2"/>
              </a:rPr>
              <a:t>n</a:t>
            </a:r>
            <a:r>
              <a:rPr lang="zh-CN" altLang="en-US" sz="3200" dirty="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  <a:sym typeface="Symbol" panose="05050102010706020507" pitchFamily="18" charset="2"/>
              </a:rPr>
              <a:t>个点组成的所有点对中，该点对间的距离最小。</a:t>
            </a:r>
            <a:endParaRPr lang="en-US" altLang="zh-CN" sz="3200" dirty="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  <a:sym typeface="Symbol" panose="05050102010706020507" pitchFamily="18" charset="2"/>
            </a:endParaRPr>
          </a:p>
          <a:p>
            <a:pPr marL="0" indent="0" algn="just">
              <a:buNone/>
            </a:pPr>
            <a:endParaRPr lang="en-US" altLang="zh-CN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dirty="0"/>
              <a:t>为了使问题易于理解和分析，先来考虑一维的情形。此时，</a:t>
            </a:r>
            <a:r>
              <a:rPr lang="en-US" altLang="zh-CN" dirty="0"/>
              <a:t>S</a:t>
            </a:r>
            <a:r>
              <a:rPr lang="zh-CN" altLang="en-US" dirty="0"/>
              <a:t>中的</a:t>
            </a:r>
            <a:r>
              <a:rPr lang="en-US" altLang="zh-CN" dirty="0"/>
              <a:t>n</a:t>
            </a:r>
            <a:r>
              <a:rPr lang="zh-CN" altLang="en-US" dirty="0"/>
              <a:t>个点退化为</a:t>
            </a:r>
            <a:r>
              <a:rPr lang="en-US" altLang="zh-CN" dirty="0"/>
              <a:t>x</a:t>
            </a:r>
            <a:r>
              <a:rPr lang="zh-CN" altLang="en-US" dirty="0"/>
              <a:t>轴上的</a:t>
            </a:r>
            <a:r>
              <a:rPr lang="en-US" altLang="zh-CN" dirty="0"/>
              <a:t>n</a:t>
            </a:r>
            <a:r>
              <a:rPr lang="zh-CN" altLang="en-US" dirty="0"/>
              <a:t>个实数 </a:t>
            </a:r>
            <a:r>
              <a:rPr lang="en-US" altLang="zh-CN" dirty="0"/>
              <a:t>x1,x2,…,</a:t>
            </a:r>
            <a:r>
              <a:rPr lang="en-US" altLang="zh-CN" dirty="0" err="1"/>
              <a:t>xn</a:t>
            </a:r>
            <a:r>
              <a:rPr lang="zh-CN" altLang="en-US" dirty="0"/>
              <a:t>。最接近点对即为这</a:t>
            </a:r>
            <a:r>
              <a:rPr lang="en-US" altLang="zh-CN" dirty="0"/>
              <a:t>n</a:t>
            </a:r>
            <a:r>
              <a:rPr lang="zh-CN" altLang="en-US" dirty="0"/>
              <a:t>个实数中相差最小的</a:t>
            </a:r>
            <a:r>
              <a:rPr lang="en-US" altLang="zh-CN" dirty="0"/>
              <a:t>2</a:t>
            </a:r>
            <a:r>
              <a:rPr lang="zh-CN" altLang="en-US" dirty="0"/>
              <a:t>个实数。</a:t>
            </a:r>
          </a:p>
          <a:p>
            <a:pPr algn="just"/>
            <a:endParaRPr lang="zh-CN" altLang="en-US" dirty="0"/>
          </a:p>
          <a:p>
            <a:pPr algn="just"/>
            <a:endParaRPr lang="zh-CN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最接近点对问题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30000"/>
              </a:lnSpc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假设我们用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轴上某个点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将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划分为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个子集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 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基于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平衡子问题</a:t>
            </a:r>
            <a:r>
              <a:rPr lang="zh-CN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的思想，用S中各点坐标的中位数来作分割点。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递归地在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上找出其最接近点对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{p1,p2}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{q1,q2}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，并设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d=min{|p1-p2|,|q1-q2|}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中的最接近点对或者是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{p1,p2}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，或者是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{q1,q2}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，或者是某个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{p3,q3}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，其中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p3∈S1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且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q3∈S2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</a:p>
          <a:p>
            <a:pPr>
              <a:lnSpc>
                <a:spcPct val="130000"/>
              </a:lnSpc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能否在线性时间内找到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p3,q3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？</a:t>
            </a:r>
          </a:p>
          <a:p>
            <a:endParaRPr lang="zh-CN" altLang="en-US" dirty="0"/>
          </a:p>
        </p:txBody>
      </p:sp>
      <p:pic>
        <p:nvPicPr>
          <p:cNvPr id="4" name="Picture 8" descr="t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690" y="4588542"/>
            <a:ext cx="6983413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最接近点对问题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如果</a:t>
            </a:r>
            <a:r>
              <a:rPr lang="en-US" altLang="zh-CN" dirty="0"/>
              <a:t>S</a:t>
            </a:r>
            <a:r>
              <a:rPr lang="zh-CN" altLang="en-US" dirty="0"/>
              <a:t>的最接近点对是</a:t>
            </a:r>
            <a:r>
              <a:rPr lang="en-US" altLang="zh-CN" dirty="0"/>
              <a:t>{p3,q3}</a:t>
            </a:r>
            <a:r>
              <a:rPr lang="zh-CN" altLang="en-US" dirty="0"/>
              <a:t>，即</a:t>
            </a:r>
            <a:r>
              <a:rPr lang="en-US" altLang="zh-CN" dirty="0"/>
              <a:t>|p3-q3|&lt;d</a:t>
            </a:r>
            <a:r>
              <a:rPr lang="zh-CN" altLang="en-US" dirty="0"/>
              <a:t>，则</a:t>
            </a:r>
            <a:r>
              <a:rPr lang="en-US" altLang="zh-CN" dirty="0"/>
              <a:t>p3</a:t>
            </a:r>
            <a:r>
              <a:rPr lang="zh-CN" altLang="en-US" dirty="0"/>
              <a:t>和</a:t>
            </a:r>
            <a:r>
              <a:rPr lang="en-US" altLang="zh-CN" dirty="0"/>
              <a:t>q3</a:t>
            </a:r>
            <a:r>
              <a:rPr lang="zh-CN" altLang="en-US" dirty="0"/>
              <a:t>两者与</a:t>
            </a:r>
            <a:r>
              <a:rPr lang="en-US" altLang="zh-CN" dirty="0"/>
              <a:t>m</a:t>
            </a:r>
            <a:r>
              <a:rPr lang="zh-CN" altLang="en-US" dirty="0"/>
              <a:t>的距离不超过</a:t>
            </a:r>
            <a:r>
              <a:rPr lang="en-US" altLang="zh-CN" dirty="0"/>
              <a:t>d</a:t>
            </a:r>
            <a:r>
              <a:rPr lang="zh-CN" altLang="en-US" dirty="0"/>
              <a:t>，即</a:t>
            </a:r>
            <a:r>
              <a:rPr lang="en-US" altLang="zh-CN" dirty="0"/>
              <a:t>p3∈(m-</a:t>
            </a:r>
            <a:r>
              <a:rPr lang="en-US" altLang="zh-CN" dirty="0" err="1"/>
              <a:t>d,m</a:t>
            </a:r>
            <a:r>
              <a:rPr lang="en-US" altLang="zh-CN" dirty="0"/>
              <a:t>]</a:t>
            </a:r>
            <a:r>
              <a:rPr lang="zh-CN" altLang="en-US" dirty="0"/>
              <a:t>，</a:t>
            </a:r>
            <a:r>
              <a:rPr lang="en-US" altLang="zh-CN" dirty="0"/>
              <a:t>q3∈(</a:t>
            </a:r>
            <a:r>
              <a:rPr lang="en-US" altLang="zh-CN" dirty="0" err="1"/>
              <a:t>m,m+d</a:t>
            </a:r>
            <a:r>
              <a:rPr lang="en-US" altLang="zh-CN" dirty="0"/>
              <a:t>]</a:t>
            </a:r>
            <a:r>
              <a:rPr lang="zh-CN" altLang="en-US" dirty="0"/>
              <a:t>。</a:t>
            </a:r>
          </a:p>
          <a:p>
            <a:r>
              <a:rPr lang="zh-CN" altLang="en-US" dirty="0"/>
              <a:t>由于在</a:t>
            </a:r>
            <a:r>
              <a:rPr lang="en-US" altLang="zh-CN" dirty="0"/>
              <a:t>S1</a:t>
            </a:r>
            <a:r>
              <a:rPr lang="zh-CN" altLang="en-US" dirty="0"/>
              <a:t>中，每个长度为</a:t>
            </a:r>
            <a:r>
              <a:rPr lang="en-US" altLang="zh-CN" dirty="0"/>
              <a:t>d</a:t>
            </a:r>
            <a:r>
              <a:rPr lang="zh-CN" altLang="en-US" dirty="0"/>
              <a:t>的半闭区间至多包含一个点（否则必有两点距离小于</a:t>
            </a:r>
            <a:r>
              <a:rPr lang="en-US" altLang="zh-CN" dirty="0"/>
              <a:t>d</a:t>
            </a:r>
            <a:r>
              <a:rPr lang="zh-CN" altLang="en-US" dirty="0"/>
              <a:t>），并且</a:t>
            </a:r>
            <a:r>
              <a:rPr lang="en-US" altLang="zh-CN" dirty="0"/>
              <a:t>m</a:t>
            </a:r>
            <a:r>
              <a:rPr lang="zh-CN" altLang="en-US" dirty="0"/>
              <a:t>是</a:t>
            </a:r>
            <a:r>
              <a:rPr lang="en-US" altLang="zh-CN" dirty="0"/>
              <a:t>S1</a:t>
            </a:r>
            <a:r>
              <a:rPr lang="zh-CN" altLang="en-US" dirty="0"/>
              <a:t>和</a:t>
            </a:r>
            <a:r>
              <a:rPr lang="en-US" altLang="zh-CN" dirty="0"/>
              <a:t>S2</a:t>
            </a:r>
            <a:r>
              <a:rPr lang="zh-CN" altLang="en-US" dirty="0"/>
              <a:t>的分割点，因此</a:t>
            </a:r>
            <a:r>
              <a:rPr lang="en-US" altLang="zh-CN" dirty="0"/>
              <a:t>(m-</a:t>
            </a:r>
            <a:r>
              <a:rPr lang="en-US" altLang="zh-CN" dirty="0" err="1"/>
              <a:t>d,m</a:t>
            </a:r>
            <a:r>
              <a:rPr lang="en-US" altLang="zh-CN" dirty="0"/>
              <a:t>]</a:t>
            </a:r>
            <a:r>
              <a:rPr lang="zh-CN" altLang="en-US" dirty="0"/>
              <a:t>中至多包含</a:t>
            </a:r>
            <a:r>
              <a:rPr lang="en-US" altLang="zh-CN" dirty="0"/>
              <a:t>S</a:t>
            </a:r>
            <a:r>
              <a:rPr lang="zh-CN" altLang="en-US" dirty="0"/>
              <a:t>中的一个点。由图可以看出，如果</a:t>
            </a:r>
            <a:r>
              <a:rPr lang="en-US" altLang="zh-CN" dirty="0"/>
              <a:t>(m-</a:t>
            </a:r>
            <a:r>
              <a:rPr lang="en-US" altLang="zh-CN" dirty="0" err="1"/>
              <a:t>d,m</a:t>
            </a:r>
            <a:r>
              <a:rPr lang="en-US" altLang="zh-CN" dirty="0"/>
              <a:t>]</a:t>
            </a:r>
            <a:r>
              <a:rPr lang="zh-CN" altLang="en-US" dirty="0"/>
              <a:t>中有</a:t>
            </a:r>
            <a:r>
              <a:rPr lang="en-US" altLang="zh-CN" dirty="0"/>
              <a:t>S</a:t>
            </a:r>
            <a:r>
              <a:rPr lang="zh-CN" altLang="en-US" dirty="0"/>
              <a:t>中的点，则此点就是</a:t>
            </a:r>
            <a:r>
              <a:rPr lang="en-US" altLang="zh-CN" dirty="0"/>
              <a:t>S1</a:t>
            </a:r>
            <a:r>
              <a:rPr lang="zh-CN" altLang="en-US" dirty="0"/>
              <a:t>中最大点。</a:t>
            </a:r>
          </a:p>
          <a:p>
            <a:r>
              <a:rPr lang="zh-CN" altLang="en-US" dirty="0"/>
              <a:t>因此，我们用线性时间就能找到区间</a:t>
            </a:r>
            <a:r>
              <a:rPr lang="en-US" altLang="zh-CN" dirty="0"/>
              <a:t>(m-</a:t>
            </a:r>
            <a:r>
              <a:rPr lang="en-US" altLang="zh-CN" dirty="0" err="1"/>
              <a:t>d,m</a:t>
            </a:r>
            <a:r>
              <a:rPr lang="en-US" altLang="zh-CN" dirty="0"/>
              <a:t>]</a:t>
            </a:r>
            <a:r>
              <a:rPr lang="zh-CN" altLang="en-US" dirty="0"/>
              <a:t>和</a:t>
            </a:r>
            <a:r>
              <a:rPr lang="en-US" altLang="zh-CN" dirty="0"/>
              <a:t>(</a:t>
            </a:r>
            <a:r>
              <a:rPr lang="en-US" altLang="zh-CN" dirty="0" err="1"/>
              <a:t>m,m+d</a:t>
            </a:r>
            <a:r>
              <a:rPr lang="en-US" altLang="zh-CN" dirty="0"/>
              <a:t>]</a:t>
            </a:r>
            <a:r>
              <a:rPr lang="zh-CN" altLang="en-US" dirty="0"/>
              <a:t>中所有点，即</a:t>
            </a:r>
            <a:r>
              <a:rPr lang="en-US" altLang="zh-CN" dirty="0"/>
              <a:t>p3</a:t>
            </a:r>
            <a:r>
              <a:rPr lang="zh-CN" altLang="en-US" dirty="0"/>
              <a:t>和</a:t>
            </a:r>
            <a:r>
              <a:rPr lang="en-US" altLang="zh-CN" dirty="0"/>
              <a:t>q3</a:t>
            </a:r>
            <a:r>
              <a:rPr lang="zh-CN" altLang="en-US" dirty="0"/>
              <a:t>。从而我们用线性时间就可以将</a:t>
            </a:r>
            <a:r>
              <a:rPr lang="en-US" altLang="zh-CN" dirty="0"/>
              <a:t>S1</a:t>
            </a:r>
            <a:r>
              <a:rPr lang="zh-CN" altLang="en-US" dirty="0"/>
              <a:t>的解和</a:t>
            </a:r>
            <a:r>
              <a:rPr lang="en-US" altLang="zh-CN" dirty="0"/>
              <a:t>S2</a:t>
            </a:r>
            <a:r>
              <a:rPr lang="zh-CN" altLang="en-US" dirty="0"/>
              <a:t>的解合并成为</a:t>
            </a:r>
            <a:r>
              <a:rPr lang="en-US" altLang="zh-CN" dirty="0"/>
              <a:t>S</a:t>
            </a:r>
            <a:r>
              <a:rPr lang="zh-CN" altLang="en-US" dirty="0"/>
              <a:t>的解。</a:t>
            </a:r>
          </a:p>
          <a:p>
            <a:endParaRPr lang="zh-CN" altLang="en-US" dirty="0"/>
          </a:p>
        </p:txBody>
      </p:sp>
      <p:pic>
        <p:nvPicPr>
          <p:cNvPr id="4" name="Picture 5" descr="t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9679" y="4881955"/>
            <a:ext cx="6911975" cy="171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最接近点对问题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chemeClr val="accent2"/>
              </a:buClr>
              <a:buNone/>
            </a:pPr>
            <a:r>
              <a:rPr lang="zh-CN" altLang="en-US" sz="3200" dirty="0"/>
              <a:t>下面来考虑二维的情形</a:t>
            </a:r>
            <a:r>
              <a:rPr lang="en-US" altLang="zh-CN" sz="3200" dirty="0"/>
              <a:t>: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选取一垂直线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l:x=m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来作为分割直线。其中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为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中各点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坐标的中位数。由此将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分割为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递归地在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上找出其最小距离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d1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d2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，并设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d=min{d1,d2}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中的最接近点对或者是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，或者小于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(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某个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p,q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，其中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p∈P1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且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q∈P2).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3200" dirty="0"/>
          </a:p>
          <a:p>
            <a:endParaRPr lang="zh-CN" altLang="en-US" dirty="0"/>
          </a:p>
        </p:txBody>
      </p:sp>
      <p:pic>
        <p:nvPicPr>
          <p:cNvPr id="4" name="Picture 9" descr="t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0854" y="3566158"/>
            <a:ext cx="3024187" cy="281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最接近点对问题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6782" y="891575"/>
            <a:ext cx="7313890" cy="5349166"/>
          </a:xfrm>
        </p:spPr>
        <p:txBody>
          <a:bodyPr/>
          <a:lstStyle/>
          <a:p>
            <a:pPr algn="just">
              <a:lnSpc>
                <a:spcPct val="150000"/>
              </a:lnSpc>
              <a:buClr>
                <a:schemeClr val="accent2"/>
              </a:buClr>
              <a:buSzPct val="50000"/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考虑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P1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中任意一点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，它若与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P2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中的点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构成最接近点对的候选者，则必有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distance(p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q)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＜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。满足这个条件的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P2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中的点一定落在一个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d×2d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的矩形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</a:t>
            </a:r>
          </a:p>
          <a:p>
            <a:pPr algn="just">
              <a:lnSpc>
                <a:spcPct val="150000"/>
              </a:lnSpc>
              <a:buClr>
                <a:schemeClr val="accent2"/>
              </a:buClr>
              <a:buSzPct val="50000"/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由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的意义可知，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P2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中任何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中的点的距离都不小于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。由此可以推出矩形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中最多只有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中的点。因此，在分治法的合并步骤中最多只需要检查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6×n/2=3n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个候选者</a:t>
            </a:r>
            <a:endParaRPr lang="zh-CN" altLang="en-US" sz="2800" dirty="0"/>
          </a:p>
        </p:txBody>
      </p:sp>
      <p:pic>
        <p:nvPicPr>
          <p:cNvPr id="4" name="Picture 8" descr="t2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2239" y="1064258"/>
            <a:ext cx="2293937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2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5067" y="3817325"/>
            <a:ext cx="2665412" cy="254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最接近点对问题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6781" y="891575"/>
            <a:ext cx="7618690" cy="5349166"/>
          </a:xfrm>
        </p:spPr>
        <p:txBody>
          <a:bodyPr/>
          <a:lstStyle/>
          <a:p>
            <a:pPr algn="just">
              <a:lnSpc>
                <a:spcPct val="150000"/>
              </a:lnSpc>
              <a:buClr>
                <a:schemeClr val="accent2"/>
              </a:buClr>
              <a:buSzPct val="50000"/>
              <a:buNone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证明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0" algn="just">
              <a:lnSpc>
                <a:spcPct val="150000"/>
              </a:lnSpc>
              <a:buClr>
                <a:schemeClr val="accent2"/>
              </a:buClr>
              <a:buSzPct val="50000"/>
              <a:buNone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矩形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的长为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2d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的边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等分，将它的长为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的边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等分，由此导出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(d/2)×(2d/3)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的矩形。若矩形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中有多于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中的点，则由鸽舍原理易知至少有一个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(d/2)×(2d/3)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的小矩形中有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个以上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中的点。设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是位于同一小矩形中的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个点，则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distance(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u,v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)&lt;d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。与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的意义相矛盾。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8" descr="t2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6362" y="1064258"/>
            <a:ext cx="2293937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2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0625" y="3893498"/>
            <a:ext cx="2665413" cy="254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Object 11"/>
          <p:cNvGraphicFramePr>
            <a:graphicFrameLocks noChangeAspect="1"/>
          </p:cNvGraphicFramePr>
          <p:nvPr/>
        </p:nvGraphicFramePr>
        <p:xfrm>
          <a:off x="808396" y="5609429"/>
          <a:ext cx="7077075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762500" imgH="508000" progId="Equation.DSMT4">
                  <p:embed/>
                </p:oleObj>
              </mc:Choice>
              <mc:Fallback>
                <p:oleObj name="Equation" r:id="rId4" imgW="4762500" imgH="508000" progId="Equation.DSMT4">
                  <p:embed/>
                  <p:pic>
                    <p:nvPicPr>
                      <p:cNvPr id="0" name="Picture 42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396" y="5609429"/>
                        <a:ext cx="7077075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最接近点对问题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8532" y="863686"/>
            <a:ext cx="3990132" cy="5188771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accent2"/>
              </a:buClr>
              <a:buSzPct val="50000"/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怎么得到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d1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d2?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（一维为例）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accent2"/>
              </a:buClr>
              <a:buSzPct val="50000"/>
              <a:buNone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通过递归的方式，如右图所示，直到只剩下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个点的子问题，随后子问题的解不断的合并，直到找到原问题，因此采用递归方法就可以解决。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4894900" y="1125091"/>
            <a:ext cx="7165268" cy="4274143"/>
            <a:chOff x="4894900" y="1125091"/>
            <a:chExt cx="7165268" cy="4274143"/>
          </a:xfrm>
        </p:grpSpPr>
        <p:pic>
          <p:nvPicPr>
            <p:cNvPr id="7" name="Picture 8" descr="t2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755" y="1125091"/>
              <a:ext cx="6983413" cy="17287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1" name="直接箭头连接符 10"/>
            <p:cNvCxnSpPr/>
            <p:nvPr/>
          </p:nvCxnSpPr>
          <p:spPr>
            <a:xfrm>
              <a:off x="6867482" y="2544097"/>
              <a:ext cx="9832" cy="4227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右大括号 15"/>
            <p:cNvSpPr/>
            <p:nvPr/>
          </p:nvSpPr>
          <p:spPr>
            <a:xfrm rot="16200000">
              <a:off x="5851333" y="2429927"/>
              <a:ext cx="481780" cy="1593604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右大括号 16"/>
            <p:cNvSpPr/>
            <p:nvPr/>
          </p:nvSpPr>
          <p:spPr>
            <a:xfrm rot="16200000">
              <a:off x="7501900" y="2429926"/>
              <a:ext cx="481780" cy="1593604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9" name="直接连接符 18"/>
            <p:cNvCxnSpPr/>
            <p:nvPr/>
          </p:nvCxnSpPr>
          <p:spPr>
            <a:xfrm>
              <a:off x="5295421" y="3467618"/>
              <a:ext cx="324417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椭圆 19"/>
            <p:cNvSpPr/>
            <p:nvPr/>
          </p:nvSpPr>
          <p:spPr>
            <a:xfrm>
              <a:off x="7476531" y="3412548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椭圆 20"/>
            <p:cNvSpPr/>
            <p:nvPr/>
          </p:nvSpPr>
          <p:spPr>
            <a:xfrm>
              <a:off x="5529513" y="3419083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椭圆 21"/>
            <p:cNvSpPr/>
            <p:nvPr/>
          </p:nvSpPr>
          <p:spPr>
            <a:xfrm>
              <a:off x="5876151" y="3419083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椭圆 22"/>
            <p:cNvSpPr/>
            <p:nvPr/>
          </p:nvSpPr>
          <p:spPr>
            <a:xfrm>
              <a:off x="6224431" y="3419083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椭圆 23"/>
            <p:cNvSpPr/>
            <p:nvPr/>
          </p:nvSpPr>
          <p:spPr>
            <a:xfrm>
              <a:off x="6552299" y="3430251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椭圆 24"/>
            <p:cNvSpPr/>
            <p:nvPr/>
          </p:nvSpPr>
          <p:spPr>
            <a:xfrm>
              <a:off x="7176509" y="3412548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椭圆 25"/>
            <p:cNvSpPr/>
            <p:nvPr/>
          </p:nvSpPr>
          <p:spPr>
            <a:xfrm>
              <a:off x="7752184" y="3412548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椭圆 26"/>
            <p:cNvSpPr/>
            <p:nvPr/>
          </p:nvSpPr>
          <p:spPr>
            <a:xfrm>
              <a:off x="8036994" y="3412548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椭圆 27"/>
            <p:cNvSpPr/>
            <p:nvPr/>
          </p:nvSpPr>
          <p:spPr>
            <a:xfrm>
              <a:off x="8338205" y="3421045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29" name="直接箭头连接符 28"/>
            <p:cNvCxnSpPr/>
            <p:nvPr/>
          </p:nvCxnSpPr>
          <p:spPr>
            <a:xfrm>
              <a:off x="6166064" y="3723258"/>
              <a:ext cx="9832" cy="4227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直接箭头连接符 29"/>
            <p:cNvCxnSpPr/>
            <p:nvPr/>
          </p:nvCxnSpPr>
          <p:spPr>
            <a:xfrm>
              <a:off x="6161148" y="4548459"/>
              <a:ext cx="9832" cy="4227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椭圆 32"/>
            <p:cNvSpPr/>
            <p:nvPr/>
          </p:nvSpPr>
          <p:spPr>
            <a:xfrm>
              <a:off x="5480978" y="5302164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椭圆 33"/>
            <p:cNvSpPr/>
            <p:nvPr/>
          </p:nvSpPr>
          <p:spPr>
            <a:xfrm>
              <a:off x="5827616" y="5302164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椭圆 34"/>
            <p:cNvSpPr/>
            <p:nvPr/>
          </p:nvSpPr>
          <p:spPr>
            <a:xfrm>
              <a:off x="6272966" y="5290916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" name="椭圆 35"/>
            <p:cNvSpPr/>
            <p:nvPr/>
          </p:nvSpPr>
          <p:spPr>
            <a:xfrm>
              <a:off x="6600834" y="5302084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矩形 38"/>
            <p:cNvSpPr/>
            <p:nvPr/>
          </p:nvSpPr>
          <p:spPr>
            <a:xfrm>
              <a:off x="8538965" y="1233801"/>
              <a:ext cx="3422880" cy="1419006"/>
            </a:xfrm>
            <a:prstGeom prst="rect">
              <a:avLst/>
            </a:prstGeom>
            <a:solidFill>
              <a:srgbClr val="FFFF00">
                <a:alpha val="2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矩形 39"/>
            <p:cNvSpPr/>
            <p:nvPr/>
          </p:nvSpPr>
          <p:spPr>
            <a:xfrm>
              <a:off x="6898937" y="3099133"/>
              <a:ext cx="1687433" cy="624125"/>
            </a:xfrm>
            <a:prstGeom prst="rect">
              <a:avLst/>
            </a:prstGeom>
            <a:solidFill>
              <a:srgbClr val="FFFF00">
                <a:alpha val="2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41" name="直接箭头连接符 40"/>
            <p:cNvCxnSpPr/>
            <p:nvPr/>
          </p:nvCxnSpPr>
          <p:spPr>
            <a:xfrm>
              <a:off x="7868827" y="3735765"/>
              <a:ext cx="9832" cy="4227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直接箭头连接符 41"/>
            <p:cNvCxnSpPr/>
            <p:nvPr/>
          </p:nvCxnSpPr>
          <p:spPr>
            <a:xfrm>
              <a:off x="10327234" y="2526569"/>
              <a:ext cx="9832" cy="4227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直接箭头连接符 42"/>
            <p:cNvCxnSpPr/>
            <p:nvPr/>
          </p:nvCxnSpPr>
          <p:spPr>
            <a:xfrm>
              <a:off x="10337066" y="3723258"/>
              <a:ext cx="9832" cy="4227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4" name="右大括号 43"/>
            <p:cNvSpPr/>
            <p:nvPr/>
          </p:nvSpPr>
          <p:spPr>
            <a:xfrm rot="16200000">
              <a:off x="5461942" y="4877317"/>
              <a:ext cx="481780" cy="443708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右大括号 44"/>
            <p:cNvSpPr/>
            <p:nvPr/>
          </p:nvSpPr>
          <p:spPr>
            <a:xfrm rot="16200000">
              <a:off x="6235160" y="4839340"/>
              <a:ext cx="481780" cy="443708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右大括号 45"/>
            <p:cNvSpPr/>
            <p:nvPr/>
          </p:nvSpPr>
          <p:spPr>
            <a:xfrm rot="16200000">
              <a:off x="7093311" y="4839340"/>
              <a:ext cx="481780" cy="443708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右大括号 46"/>
            <p:cNvSpPr/>
            <p:nvPr/>
          </p:nvSpPr>
          <p:spPr>
            <a:xfrm rot="16200000">
              <a:off x="8836050" y="4828172"/>
              <a:ext cx="481780" cy="443708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右大括号 47"/>
            <p:cNvSpPr/>
            <p:nvPr/>
          </p:nvSpPr>
          <p:spPr>
            <a:xfrm rot="16200000">
              <a:off x="9472347" y="4810600"/>
              <a:ext cx="481780" cy="443708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右大括号 48"/>
            <p:cNvSpPr/>
            <p:nvPr/>
          </p:nvSpPr>
          <p:spPr>
            <a:xfrm rot="16200000">
              <a:off x="10231369" y="4810600"/>
              <a:ext cx="481780" cy="443708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0" name="右大括号 49"/>
            <p:cNvSpPr/>
            <p:nvPr/>
          </p:nvSpPr>
          <p:spPr>
            <a:xfrm rot="16200000">
              <a:off x="10990391" y="4810600"/>
              <a:ext cx="481780" cy="443708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椭圆 50"/>
            <p:cNvSpPr/>
            <p:nvPr/>
          </p:nvSpPr>
          <p:spPr>
            <a:xfrm>
              <a:off x="7090242" y="5290916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椭圆 51"/>
            <p:cNvSpPr/>
            <p:nvPr/>
          </p:nvSpPr>
          <p:spPr>
            <a:xfrm>
              <a:off x="7504685" y="5290916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椭圆 52"/>
            <p:cNvSpPr/>
            <p:nvPr/>
          </p:nvSpPr>
          <p:spPr>
            <a:xfrm>
              <a:off x="8832981" y="5290916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椭圆 53"/>
            <p:cNvSpPr/>
            <p:nvPr/>
          </p:nvSpPr>
          <p:spPr>
            <a:xfrm>
              <a:off x="9247424" y="5290916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椭圆 54"/>
            <p:cNvSpPr/>
            <p:nvPr/>
          </p:nvSpPr>
          <p:spPr>
            <a:xfrm>
              <a:off x="9470308" y="5290916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椭圆 55"/>
            <p:cNvSpPr/>
            <p:nvPr/>
          </p:nvSpPr>
          <p:spPr>
            <a:xfrm>
              <a:off x="9884751" y="5290916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椭圆 56"/>
            <p:cNvSpPr/>
            <p:nvPr/>
          </p:nvSpPr>
          <p:spPr>
            <a:xfrm>
              <a:off x="10233244" y="5273344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8" name="椭圆 57"/>
            <p:cNvSpPr/>
            <p:nvPr/>
          </p:nvSpPr>
          <p:spPr>
            <a:xfrm>
              <a:off x="10647687" y="5273344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9" name="椭圆 58"/>
            <p:cNvSpPr/>
            <p:nvPr/>
          </p:nvSpPr>
          <p:spPr>
            <a:xfrm>
              <a:off x="10984543" y="5280771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椭圆 59"/>
            <p:cNvSpPr/>
            <p:nvPr/>
          </p:nvSpPr>
          <p:spPr>
            <a:xfrm>
              <a:off x="11398986" y="5280771"/>
              <a:ext cx="97070" cy="9707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61" name="直接连接符 60"/>
            <p:cNvCxnSpPr/>
            <p:nvPr/>
          </p:nvCxnSpPr>
          <p:spPr>
            <a:xfrm>
              <a:off x="7752184" y="5136294"/>
              <a:ext cx="833520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直接连接符 62"/>
            <p:cNvCxnSpPr/>
            <p:nvPr/>
          </p:nvCxnSpPr>
          <p:spPr>
            <a:xfrm>
              <a:off x="5718779" y="4341637"/>
              <a:ext cx="833520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直接连接符 63"/>
            <p:cNvCxnSpPr/>
            <p:nvPr/>
          </p:nvCxnSpPr>
          <p:spPr>
            <a:xfrm>
              <a:off x="7335424" y="4341637"/>
              <a:ext cx="833520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直接连接符 64"/>
            <p:cNvCxnSpPr/>
            <p:nvPr/>
          </p:nvCxnSpPr>
          <p:spPr>
            <a:xfrm>
              <a:off x="8832981" y="3467044"/>
              <a:ext cx="2887222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直接连接符 66"/>
            <p:cNvCxnSpPr/>
            <p:nvPr/>
          </p:nvCxnSpPr>
          <p:spPr>
            <a:xfrm>
              <a:off x="9935091" y="4341637"/>
              <a:ext cx="833520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直接箭头连接符 67"/>
            <p:cNvCxnSpPr/>
            <p:nvPr/>
          </p:nvCxnSpPr>
          <p:spPr>
            <a:xfrm>
              <a:off x="10327234" y="4409290"/>
              <a:ext cx="9832" cy="4227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9" name="下箭头 68"/>
            <p:cNvSpPr/>
            <p:nvPr/>
          </p:nvSpPr>
          <p:spPr>
            <a:xfrm rot="10800000">
              <a:off x="4894900" y="2435523"/>
              <a:ext cx="158329" cy="2064189"/>
            </a:xfrm>
            <a:prstGeom prst="down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CN" alt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线性时间选择算法</a:t>
            </a:r>
            <a:endParaRPr lang="en-US" altLang="zh-CN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CN" alt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最接近点对问题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最接近点对问题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6781" y="891575"/>
            <a:ext cx="6417048" cy="3593339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accent2"/>
              </a:buClr>
              <a:buSzPct val="50000"/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怎么得到左侧的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点？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accent2"/>
              </a:buClr>
              <a:buSzPct val="50000"/>
              <a:buNone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左侧的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点，不是唯一的，这与一维情况不同，所有在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(m-d, m]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范围内的点，均有可能为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点，极端情况下，若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P1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区域内存在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n/2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个点，则右侧为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3n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个点。</a:t>
            </a:r>
          </a:p>
        </p:txBody>
      </p:sp>
      <p:pic>
        <p:nvPicPr>
          <p:cNvPr id="62" name="Picture 8" descr="t2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913" y="891575"/>
            <a:ext cx="3735177" cy="4073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最接近点对问题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6781" y="891575"/>
            <a:ext cx="7746510" cy="5349166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accent2"/>
              </a:buClr>
              <a:buSzPct val="50000"/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为什么是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个点？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accent2"/>
              </a:buClr>
              <a:buSzPct val="50000"/>
              <a:buNone/>
            </a:pPr>
            <a:r>
              <a:rPr lang="zh-C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以左侧某个点</a:t>
            </a: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为例，右侧搜索区域为</a:t>
            </a: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d*2d</a:t>
            </a:r>
            <a:r>
              <a:rPr lang="zh-C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。在右侧搜索区域内，设搜索的候选点为</a:t>
            </a: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CN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。问题，寻找</a:t>
            </a:r>
            <a:r>
              <a:rPr lang="en-US" altLang="zh-C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的最大值，即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右侧搜索区域，最多存在多少个候选点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CN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？</a:t>
            </a:r>
            <a:endParaRPr lang="en-US" altLang="zh-C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accent2"/>
              </a:buClr>
              <a:buSzPct val="50000"/>
              <a:buNone/>
            </a:pP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解满足条件：</a:t>
            </a:r>
            <a:endParaRPr lang="en-US" altLang="zh-CN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accent2"/>
              </a:buClr>
              <a:buSzPct val="50000"/>
              <a:buNone/>
            </a:pP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 |p -</a:t>
            </a: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</a:t>
            </a:r>
            <a:r>
              <a:rPr lang="en-US" altLang="zh-CN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d; 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确定了右侧搜索区域；</a:t>
            </a:r>
            <a:endParaRPr lang="en-US" altLang="zh-CN" sz="2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accent2"/>
              </a:buClr>
              <a:buSzPct val="50000"/>
              <a:buNone/>
            </a:pP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右侧搜索区域，任意两点满足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|q</a:t>
            </a:r>
            <a:r>
              <a:rPr lang="en-US" altLang="zh-CN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- </a:t>
            </a:r>
            <a:r>
              <a:rPr lang="en-US" altLang="zh-CN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</a:t>
            </a:r>
            <a:r>
              <a:rPr lang="en-US" altLang="zh-CN" sz="20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| 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 d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；</a:t>
            </a:r>
            <a:endParaRPr lang="en-US" altLang="zh-CN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accent2"/>
              </a:buClr>
              <a:buSzPct val="50000"/>
              <a:buNone/>
            </a:pP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当且仅当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|q</a:t>
            </a:r>
            <a:r>
              <a:rPr lang="en-US" altLang="zh-CN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- </a:t>
            </a:r>
            <a:r>
              <a:rPr lang="en-US" altLang="zh-CN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</a:t>
            </a:r>
            <a:r>
              <a:rPr lang="en-US" altLang="zh-CN" sz="20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| = d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时，搜索区域内候选点最多。</a:t>
            </a:r>
            <a:endParaRPr lang="en-US" altLang="zh-CN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accent2"/>
              </a:buClr>
              <a:buSzPct val="50000"/>
              <a:buNone/>
            </a:pP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在搜索区域内，满足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|q</a:t>
            </a:r>
            <a:r>
              <a:rPr lang="en-US" altLang="zh-CN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- </a:t>
            </a:r>
            <a:r>
              <a:rPr lang="en-US" altLang="zh-CN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</a:t>
            </a:r>
            <a:r>
              <a:rPr lang="en-US" altLang="zh-CN" sz="20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| = d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的点，最多有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6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个，如果为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7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个点，则至少有两个点的距离小于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，不满足条件（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）。</a:t>
            </a:r>
            <a:endParaRPr lang="en-US" altLang="zh-CN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accent2"/>
              </a:buClr>
              <a:buSzPct val="50000"/>
              <a:buNone/>
            </a:pP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注意，最多有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6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个点，可以是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5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个，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4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个甚至更少。</a:t>
            </a:r>
            <a:endParaRPr lang="en-US" altLang="zh-CN" sz="2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8730341" y="891575"/>
            <a:ext cx="2569029" cy="2340429"/>
            <a:chOff x="7743027" y="891575"/>
            <a:chExt cx="4187716" cy="4567365"/>
          </a:xfrm>
        </p:grpSpPr>
        <p:pic>
          <p:nvPicPr>
            <p:cNvPr id="4" name="Picture 8" descr="t21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3027" y="891575"/>
              <a:ext cx="4187716" cy="4567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矩形 4"/>
            <p:cNvSpPr/>
            <p:nvPr/>
          </p:nvSpPr>
          <p:spPr>
            <a:xfrm>
              <a:off x="9601200" y="1763486"/>
              <a:ext cx="1436914" cy="2438400"/>
            </a:xfrm>
            <a:prstGeom prst="rect">
              <a:avLst/>
            </a:prstGeom>
            <a:solidFill>
              <a:srgbClr val="FFFF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9" name="矩形 8"/>
          <p:cNvSpPr/>
          <p:nvPr/>
        </p:nvSpPr>
        <p:spPr>
          <a:xfrm>
            <a:off x="8599243" y="3584543"/>
            <a:ext cx="28312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zh-CN" altLang="en-US" sz="24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Symbol" panose="05050102010706020507" pitchFamily="18" charset="2"/>
              </a:rPr>
              <a:t>：定义是最短距离</a:t>
            </a:r>
            <a:endParaRPr lang="en-US" altLang="zh-CN" sz="2400" b="1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r>
              <a:rPr lang="en-US" altLang="zh-CN" sz="24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Symbol" panose="05050102010706020507" pitchFamily="18" charset="2"/>
              </a:rPr>
              <a:t>d = min{d1, d2}</a:t>
            </a:r>
            <a:endParaRPr lang="zh-CN" altLang="en-US" sz="1600" b="1" dirty="0"/>
          </a:p>
        </p:txBody>
      </p:sp>
      <p:sp>
        <p:nvSpPr>
          <p:cNvPr id="11" name="矩形 10"/>
          <p:cNvSpPr/>
          <p:nvPr/>
        </p:nvSpPr>
        <p:spPr>
          <a:xfrm>
            <a:off x="8160245" y="4705235"/>
            <a:ext cx="37092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CN" altLang="en-US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给定一个区域，其中点与点距离最小，则可容纳的点最多，例子，固定一个房间，人与人之间距离最小，则可以容纳最多的人。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最接近点对问题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为了确切地知道要检查哪</a:t>
            </a:r>
            <a:r>
              <a:rPr lang="en-US" altLang="zh-CN" dirty="0"/>
              <a:t>6</a:t>
            </a:r>
            <a:r>
              <a:rPr lang="zh-CN" altLang="en-US" dirty="0"/>
              <a:t>个点，可以将</a:t>
            </a:r>
            <a:r>
              <a:rPr lang="en-US" altLang="zh-CN" dirty="0"/>
              <a:t>p</a:t>
            </a:r>
            <a:r>
              <a:rPr lang="zh-CN" altLang="en-US" dirty="0"/>
              <a:t>和</a:t>
            </a:r>
            <a:r>
              <a:rPr lang="en-US" altLang="zh-CN" dirty="0"/>
              <a:t>P2</a:t>
            </a:r>
            <a:r>
              <a:rPr lang="zh-CN" altLang="en-US" dirty="0"/>
              <a:t>中所有</a:t>
            </a:r>
            <a:r>
              <a:rPr lang="en-US" altLang="zh-CN" dirty="0"/>
              <a:t>S2</a:t>
            </a:r>
            <a:r>
              <a:rPr lang="zh-CN" altLang="en-US" dirty="0"/>
              <a:t>的点投影到垂直线</a:t>
            </a:r>
            <a:r>
              <a:rPr lang="en-US" altLang="zh-CN" dirty="0"/>
              <a:t>l</a:t>
            </a:r>
            <a:r>
              <a:rPr lang="zh-CN" altLang="en-US" dirty="0"/>
              <a:t>上。由于能与</a:t>
            </a:r>
            <a:r>
              <a:rPr lang="en-US" altLang="zh-CN" dirty="0"/>
              <a:t>p</a:t>
            </a:r>
            <a:r>
              <a:rPr lang="zh-CN" altLang="en-US" dirty="0"/>
              <a:t>点一起构成最接近点对候选者的</a:t>
            </a:r>
            <a:r>
              <a:rPr lang="en-US" altLang="zh-CN" dirty="0"/>
              <a:t>S2</a:t>
            </a:r>
            <a:r>
              <a:rPr lang="zh-CN" altLang="en-US" dirty="0"/>
              <a:t>中点一定在矩形</a:t>
            </a:r>
            <a:r>
              <a:rPr lang="en-US" altLang="zh-CN" dirty="0"/>
              <a:t>R</a:t>
            </a:r>
            <a:r>
              <a:rPr lang="zh-CN" altLang="en-US" dirty="0"/>
              <a:t>中，所以它们在直线</a:t>
            </a:r>
            <a:r>
              <a:rPr lang="en-US" altLang="zh-CN" dirty="0"/>
              <a:t>l</a:t>
            </a:r>
            <a:r>
              <a:rPr lang="zh-CN" altLang="en-US" dirty="0"/>
              <a:t>上的投影点距</a:t>
            </a:r>
            <a:r>
              <a:rPr lang="en-US" altLang="zh-CN" dirty="0"/>
              <a:t>p</a:t>
            </a:r>
            <a:r>
              <a:rPr lang="zh-CN" altLang="en-US" dirty="0"/>
              <a:t>在</a:t>
            </a:r>
            <a:r>
              <a:rPr lang="en-US" altLang="zh-CN" dirty="0"/>
              <a:t>l</a:t>
            </a:r>
            <a:r>
              <a:rPr lang="zh-CN" altLang="en-US" dirty="0"/>
              <a:t>上投影点的距离小于</a:t>
            </a:r>
            <a:r>
              <a:rPr lang="en-US" altLang="zh-CN" dirty="0"/>
              <a:t>d</a:t>
            </a:r>
            <a:r>
              <a:rPr lang="zh-CN" altLang="en-US" dirty="0"/>
              <a:t>。由上面的分析可知，这种投影点最多只有</a:t>
            </a:r>
            <a:r>
              <a:rPr lang="en-US" altLang="zh-CN" dirty="0"/>
              <a:t>6</a:t>
            </a:r>
            <a:r>
              <a:rPr lang="zh-CN" altLang="en-US" dirty="0"/>
              <a:t>个。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因此，若将</a:t>
            </a:r>
            <a:r>
              <a:rPr lang="en-US" altLang="zh-CN" dirty="0"/>
              <a:t>P1</a:t>
            </a:r>
            <a:r>
              <a:rPr lang="zh-CN" altLang="en-US" dirty="0"/>
              <a:t>和</a:t>
            </a:r>
            <a:r>
              <a:rPr lang="en-US" altLang="zh-CN" dirty="0"/>
              <a:t>P2</a:t>
            </a:r>
            <a:r>
              <a:rPr lang="zh-CN" altLang="en-US" dirty="0"/>
              <a:t>中所有</a:t>
            </a:r>
            <a:r>
              <a:rPr lang="en-US" altLang="zh-CN" dirty="0"/>
              <a:t>S</a:t>
            </a:r>
            <a:r>
              <a:rPr lang="zh-CN" altLang="en-US" dirty="0"/>
              <a:t>中点按其</a:t>
            </a:r>
            <a:r>
              <a:rPr lang="en-US" altLang="zh-CN" dirty="0"/>
              <a:t>y</a:t>
            </a:r>
            <a:r>
              <a:rPr lang="zh-CN" altLang="en-US" dirty="0"/>
              <a:t>坐标排好序，则对</a:t>
            </a:r>
            <a:r>
              <a:rPr lang="en-US" altLang="zh-CN" dirty="0"/>
              <a:t>P1</a:t>
            </a:r>
            <a:r>
              <a:rPr lang="zh-CN" altLang="en-US" dirty="0"/>
              <a:t>中所有点，对排好序的点列作一次扫描，就可以找出所有最接近点对的候选者。对</a:t>
            </a:r>
            <a:r>
              <a:rPr lang="en-US" altLang="zh-CN" dirty="0"/>
              <a:t>P1</a:t>
            </a:r>
            <a:r>
              <a:rPr lang="zh-CN" altLang="en-US" dirty="0"/>
              <a:t>中每一点最多只要检查</a:t>
            </a:r>
            <a:r>
              <a:rPr lang="en-US" altLang="zh-CN" dirty="0"/>
              <a:t>P2</a:t>
            </a:r>
            <a:r>
              <a:rPr lang="zh-CN" altLang="en-US" dirty="0"/>
              <a:t>中排好序的相继</a:t>
            </a:r>
            <a:r>
              <a:rPr lang="en-US" altLang="zh-CN" dirty="0"/>
              <a:t>6</a:t>
            </a:r>
            <a:r>
              <a:rPr lang="zh-CN" altLang="en-US" dirty="0"/>
              <a:t>个点。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最接近点对问题</a:t>
            </a:r>
            <a:endParaRPr lang="zh-CN" altLang="en-US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914400" y="953294"/>
            <a:ext cx="4643438" cy="4494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dirty="0">
                <a:ea typeface="楷体_GB2312" charset="-122"/>
              </a:rPr>
              <a:t>double </a:t>
            </a:r>
            <a:r>
              <a:rPr lang="en-US" altLang="zh-CN" b="1" dirty="0">
                <a:ea typeface="楷体_GB2312" charset="-122"/>
              </a:rPr>
              <a:t>cpair2</a:t>
            </a:r>
            <a:r>
              <a:rPr lang="en-US" altLang="zh-CN" dirty="0">
                <a:ea typeface="楷体_GB2312" charset="-122"/>
              </a:rPr>
              <a:t>(S)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dirty="0">
                <a:ea typeface="楷体_GB2312" charset="-122"/>
              </a:rPr>
              <a:t>{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dirty="0">
                <a:ea typeface="楷体_GB2312" charset="-122"/>
              </a:rPr>
              <a:t>      n=|S|;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dirty="0">
                <a:ea typeface="楷体_GB2312" charset="-122"/>
              </a:rPr>
              <a:t>      </a:t>
            </a:r>
            <a:r>
              <a:rPr lang="en-US" altLang="zh-CN" b="1" dirty="0">
                <a:ea typeface="楷体_GB2312" charset="-122"/>
              </a:rPr>
              <a:t>if</a:t>
            </a:r>
            <a:r>
              <a:rPr lang="en-US" altLang="zh-CN" dirty="0">
                <a:ea typeface="楷体_GB2312" charset="-122"/>
              </a:rPr>
              <a:t> (n &lt; 2) </a:t>
            </a:r>
            <a:r>
              <a:rPr lang="en-US" altLang="zh-CN" b="1" dirty="0">
                <a:ea typeface="楷体_GB2312" charset="-122"/>
              </a:rPr>
              <a:t>return</a:t>
            </a:r>
            <a:r>
              <a:rPr lang="en-US" altLang="zh-CN" dirty="0">
                <a:ea typeface="楷体_GB2312" charset="-122"/>
              </a:rPr>
              <a:t> ;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dirty="0">
                <a:ea typeface="楷体_GB2312" charset="-122"/>
              </a:rPr>
              <a:t>1</a:t>
            </a:r>
            <a:r>
              <a:rPr lang="zh-CN" altLang="en-US" dirty="0">
                <a:ea typeface="楷体_GB2312" charset="-122"/>
              </a:rPr>
              <a:t>、</a:t>
            </a:r>
            <a:r>
              <a:rPr lang="en-US" altLang="zh-CN" dirty="0">
                <a:ea typeface="楷体_GB2312" charset="-122"/>
              </a:rPr>
              <a:t>m=S</a:t>
            </a:r>
            <a:r>
              <a:rPr lang="zh-CN" altLang="en-US" dirty="0">
                <a:ea typeface="楷体_GB2312" charset="-122"/>
              </a:rPr>
              <a:t>中各点</a:t>
            </a:r>
            <a:r>
              <a:rPr lang="en-US" altLang="zh-CN" dirty="0">
                <a:ea typeface="楷体_GB2312" charset="-122"/>
              </a:rPr>
              <a:t>x</a:t>
            </a:r>
            <a:r>
              <a:rPr lang="zh-CN" altLang="en-US" dirty="0">
                <a:ea typeface="楷体_GB2312" charset="-122"/>
              </a:rPr>
              <a:t>间坐标的中位数</a:t>
            </a:r>
            <a:r>
              <a:rPr lang="en-US" altLang="zh-CN" dirty="0">
                <a:ea typeface="楷体_GB2312" charset="-122"/>
              </a:rPr>
              <a:t>;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dirty="0">
                <a:ea typeface="楷体_GB2312" charset="-122"/>
              </a:rPr>
              <a:t>      </a:t>
            </a:r>
            <a:r>
              <a:rPr lang="zh-CN" altLang="en-US" dirty="0">
                <a:ea typeface="楷体_GB2312" charset="-122"/>
              </a:rPr>
              <a:t>构造</a:t>
            </a:r>
            <a:r>
              <a:rPr lang="en-US" altLang="zh-CN" dirty="0">
                <a:ea typeface="楷体_GB2312" charset="-122"/>
              </a:rPr>
              <a:t>S1</a:t>
            </a:r>
            <a:r>
              <a:rPr lang="zh-CN" altLang="en-US" dirty="0">
                <a:ea typeface="楷体_GB2312" charset="-122"/>
              </a:rPr>
              <a:t>和</a:t>
            </a:r>
            <a:r>
              <a:rPr lang="en-US" altLang="zh-CN" dirty="0">
                <a:ea typeface="楷体_GB2312" charset="-122"/>
              </a:rPr>
              <a:t>S2</a:t>
            </a:r>
            <a:r>
              <a:rPr lang="zh-CN" altLang="en-US" dirty="0">
                <a:ea typeface="楷体_GB2312" charset="-122"/>
              </a:rPr>
              <a:t>；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dirty="0">
                <a:ea typeface="楷体_GB2312" charset="-122"/>
              </a:rPr>
              <a:t>      </a:t>
            </a:r>
            <a:r>
              <a:rPr lang="en-US" altLang="zh-CN" dirty="0">
                <a:ea typeface="楷体_GB2312" charset="-122"/>
              </a:rPr>
              <a:t>S1={</a:t>
            </a:r>
            <a:r>
              <a:rPr lang="en-US" altLang="zh-CN" dirty="0" err="1">
                <a:ea typeface="楷体_GB2312" charset="-122"/>
              </a:rPr>
              <a:t>p∈S|x</a:t>
            </a:r>
            <a:r>
              <a:rPr lang="en-US" altLang="zh-CN" dirty="0">
                <a:ea typeface="楷体_GB2312" charset="-122"/>
              </a:rPr>
              <a:t>(p)&lt;=m},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dirty="0">
                <a:ea typeface="楷体_GB2312" charset="-122"/>
              </a:rPr>
              <a:t>     S2={</a:t>
            </a:r>
            <a:r>
              <a:rPr lang="en-US" altLang="zh-CN" dirty="0" err="1">
                <a:ea typeface="楷体_GB2312" charset="-122"/>
              </a:rPr>
              <a:t>p∈S|x</a:t>
            </a:r>
            <a:r>
              <a:rPr lang="en-US" altLang="zh-CN" dirty="0">
                <a:ea typeface="楷体_GB2312" charset="-122"/>
              </a:rPr>
              <a:t>(p)&gt;m}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dirty="0">
                <a:ea typeface="楷体_GB2312" charset="-122"/>
              </a:rPr>
              <a:t>2</a:t>
            </a:r>
            <a:r>
              <a:rPr lang="zh-CN" altLang="en-US" dirty="0">
                <a:ea typeface="楷体_GB2312" charset="-122"/>
              </a:rPr>
              <a:t>、</a:t>
            </a:r>
            <a:r>
              <a:rPr lang="en-US" altLang="zh-CN" dirty="0">
                <a:ea typeface="楷体_GB2312" charset="-122"/>
              </a:rPr>
              <a:t>d1=</a:t>
            </a:r>
            <a:r>
              <a:rPr lang="en-US" altLang="zh-CN" b="1" dirty="0">
                <a:ea typeface="楷体_GB2312" charset="-122"/>
              </a:rPr>
              <a:t>cpair2</a:t>
            </a:r>
            <a:r>
              <a:rPr lang="en-US" altLang="zh-CN" dirty="0">
                <a:ea typeface="楷体_GB2312" charset="-122"/>
              </a:rPr>
              <a:t>(S1);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dirty="0">
                <a:ea typeface="楷体_GB2312" charset="-122"/>
              </a:rPr>
              <a:t>      d2=</a:t>
            </a:r>
            <a:r>
              <a:rPr lang="en-US" altLang="zh-CN" b="1" dirty="0">
                <a:ea typeface="楷体_GB2312" charset="-122"/>
              </a:rPr>
              <a:t>cpair2</a:t>
            </a:r>
            <a:r>
              <a:rPr lang="en-US" altLang="zh-CN" dirty="0">
                <a:ea typeface="楷体_GB2312" charset="-122"/>
              </a:rPr>
              <a:t>(S2);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dirty="0">
                <a:ea typeface="楷体_GB2312" charset="-122"/>
              </a:rPr>
              <a:t>3</a:t>
            </a:r>
            <a:r>
              <a:rPr lang="zh-CN" altLang="en-US" dirty="0">
                <a:ea typeface="楷体_GB2312" charset="-122"/>
              </a:rPr>
              <a:t>、</a:t>
            </a:r>
            <a:r>
              <a:rPr lang="en-US" altLang="zh-CN" dirty="0" err="1">
                <a:ea typeface="楷体_GB2312" charset="-122"/>
              </a:rPr>
              <a:t>dm</a:t>
            </a:r>
            <a:r>
              <a:rPr lang="en-US" altLang="zh-CN" dirty="0">
                <a:ea typeface="楷体_GB2312" charset="-122"/>
              </a:rPr>
              <a:t>=</a:t>
            </a:r>
            <a:r>
              <a:rPr lang="en-US" altLang="zh-CN" b="1" dirty="0">
                <a:ea typeface="楷体_GB2312" charset="-122"/>
              </a:rPr>
              <a:t>min</a:t>
            </a:r>
            <a:r>
              <a:rPr lang="en-US" altLang="zh-CN" dirty="0">
                <a:ea typeface="楷体_GB2312" charset="-122"/>
              </a:rPr>
              <a:t>(d1,d2);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899331" y="764024"/>
            <a:ext cx="6860868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000" dirty="0">
                <a:ea typeface="楷体_GB2312" charset="-122"/>
              </a:rPr>
              <a:t>4</a:t>
            </a:r>
            <a:r>
              <a:rPr lang="zh-CN" altLang="en-US" sz="2000" dirty="0">
                <a:ea typeface="楷体_GB2312" charset="-122"/>
              </a:rPr>
              <a:t>、设</a:t>
            </a:r>
            <a:r>
              <a:rPr lang="en-US" altLang="zh-CN" sz="2000" dirty="0">
                <a:ea typeface="楷体_GB2312" charset="-122"/>
              </a:rPr>
              <a:t>P1</a:t>
            </a:r>
            <a:r>
              <a:rPr lang="zh-CN" altLang="en-US" sz="2000" dirty="0">
                <a:ea typeface="楷体_GB2312" charset="-122"/>
              </a:rPr>
              <a:t>是</a:t>
            </a:r>
            <a:r>
              <a:rPr lang="en-US" altLang="zh-CN" sz="2000" dirty="0">
                <a:ea typeface="楷体_GB2312" charset="-122"/>
              </a:rPr>
              <a:t>S1</a:t>
            </a:r>
            <a:r>
              <a:rPr lang="zh-CN" altLang="en-US" sz="2000" dirty="0">
                <a:ea typeface="楷体_GB2312" charset="-122"/>
              </a:rPr>
              <a:t>中距垂直分割线</a:t>
            </a:r>
            <a:r>
              <a:rPr lang="en-US" altLang="zh-CN" sz="2000" dirty="0">
                <a:ea typeface="楷体_GB2312" charset="-122"/>
              </a:rPr>
              <a:t>l</a:t>
            </a:r>
            <a:r>
              <a:rPr lang="zh-CN" altLang="en-US" sz="2000" dirty="0">
                <a:ea typeface="楷体_GB2312" charset="-122"/>
              </a:rPr>
              <a:t>的距离在</a:t>
            </a:r>
            <a:r>
              <a:rPr lang="en-US" altLang="zh-CN" sz="2000" dirty="0" err="1">
                <a:ea typeface="楷体_GB2312" charset="-122"/>
              </a:rPr>
              <a:t>dm</a:t>
            </a:r>
            <a:r>
              <a:rPr lang="zh-CN" altLang="en-US" sz="2000" dirty="0">
                <a:ea typeface="楷体_GB2312" charset="-122"/>
              </a:rPr>
              <a:t>之内的所有点组成的集合；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sz="2000" dirty="0">
                <a:ea typeface="楷体_GB2312" charset="-122"/>
              </a:rPr>
              <a:t>      </a:t>
            </a:r>
            <a:r>
              <a:rPr lang="en-US" altLang="zh-CN" sz="2000" dirty="0">
                <a:ea typeface="楷体_GB2312" charset="-122"/>
              </a:rPr>
              <a:t>P2</a:t>
            </a:r>
            <a:r>
              <a:rPr lang="zh-CN" altLang="en-US" sz="2000" dirty="0">
                <a:ea typeface="楷体_GB2312" charset="-122"/>
              </a:rPr>
              <a:t>是</a:t>
            </a:r>
            <a:r>
              <a:rPr lang="en-US" altLang="zh-CN" sz="2000" dirty="0">
                <a:ea typeface="楷体_GB2312" charset="-122"/>
              </a:rPr>
              <a:t>S2</a:t>
            </a:r>
            <a:r>
              <a:rPr lang="zh-CN" altLang="en-US" sz="2000" dirty="0">
                <a:ea typeface="楷体_GB2312" charset="-122"/>
              </a:rPr>
              <a:t>中距分割线</a:t>
            </a:r>
            <a:r>
              <a:rPr lang="en-US" altLang="zh-CN" sz="2000" dirty="0">
                <a:ea typeface="楷体_GB2312" charset="-122"/>
              </a:rPr>
              <a:t>l</a:t>
            </a:r>
            <a:r>
              <a:rPr lang="zh-CN" altLang="en-US" sz="2000" dirty="0">
                <a:ea typeface="楷体_GB2312" charset="-122"/>
              </a:rPr>
              <a:t>的距离在</a:t>
            </a:r>
            <a:r>
              <a:rPr lang="en-US" altLang="zh-CN" sz="2000" dirty="0" err="1">
                <a:ea typeface="楷体_GB2312" charset="-122"/>
              </a:rPr>
              <a:t>dm</a:t>
            </a:r>
            <a:r>
              <a:rPr lang="zh-CN" altLang="en-US" sz="2000" dirty="0">
                <a:ea typeface="楷体_GB2312" charset="-122"/>
              </a:rPr>
              <a:t>之内所有点组成的集合；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sz="2000" dirty="0">
                <a:ea typeface="楷体_GB2312" charset="-122"/>
              </a:rPr>
              <a:t>      将</a:t>
            </a:r>
            <a:r>
              <a:rPr lang="en-US" altLang="zh-CN" sz="2000" dirty="0">
                <a:ea typeface="楷体_GB2312" charset="-122"/>
              </a:rPr>
              <a:t>P1</a:t>
            </a:r>
            <a:r>
              <a:rPr lang="zh-CN" altLang="en-US" sz="2000" dirty="0">
                <a:ea typeface="楷体_GB2312" charset="-122"/>
              </a:rPr>
              <a:t>和</a:t>
            </a:r>
            <a:r>
              <a:rPr lang="en-US" altLang="zh-CN" sz="2000" dirty="0">
                <a:ea typeface="楷体_GB2312" charset="-122"/>
              </a:rPr>
              <a:t>P2</a:t>
            </a:r>
            <a:r>
              <a:rPr lang="zh-CN" altLang="en-US" sz="2000" dirty="0">
                <a:ea typeface="楷体_GB2312" charset="-122"/>
              </a:rPr>
              <a:t>中点依其</a:t>
            </a:r>
            <a:r>
              <a:rPr lang="en-US" altLang="zh-CN" sz="2000" dirty="0">
                <a:ea typeface="楷体_GB2312" charset="-122"/>
              </a:rPr>
              <a:t>y</a:t>
            </a:r>
            <a:r>
              <a:rPr lang="zh-CN" altLang="en-US" sz="2000" dirty="0">
                <a:ea typeface="楷体_GB2312" charset="-122"/>
              </a:rPr>
              <a:t>坐标值排序；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sz="2000" dirty="0">
                <a:ea typeface="楷体_GB2312" charset="-122"/>
              </a:rPr>
              <a:t>      并设</a:t>
            </a:r>
            <a:r>
              <a:rPr lang="en-US" altLang="zh-CN" sz="2000" dirty="0">
                <a:ea typeface="楷体_GB2312" charset="-122"/>
              </a:rPr>
              <a:t>X</a:t>
            </a:r>
            <a:r>
              <a:rPr lang="zh-CN" altLang="en-US" sz="2000" dirty="0">
                <a:ea typeface="楷体_GB2312" charset="-122"/>
              </a:rPr>
              <a:t>和</a:t>
            </a:r>
            <a:r>
              <a:rPr lang="en-US" altLang="zh-CN" sz="2000" dirty="0">
                <a:ea typeface="楷体_GB2312" charset="-122"/>
              </a:rPr>
              <a:t>Y</a:t>
            </a:r>
            <a:r>
              <a:rPr lang="zh-CN" altLang="en-US" sz="2000" dirty="0">
                <a:ea typeface="楷体_GB2312" charset="-122"/>
              </a:rPr>
              <a:t>是相应的已排好序的点列；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zh-CN" sz="2000" dirty="0">
                <a:ea typeface="楷体_GB2312" charset="-122"/>
              </a:rPr>
              <a:t>5</a:t>
            </a:r>
            <a:r>
              <a:rPr lang="zh-CN" altLang="en-US" sz="2000" dirty="0">
                <a:ea typeface="楷体_GB2312" charset="-122"/>
              </a:rPr>
              <a:t>、通过扫描</a:t>
            </a:r>
            <a:r>
              <a:rPr lang="en-US" altLang="zh-CN" sz="2000" dirty="0">
                <a:ea typeface="楷体_GB2312" charset="-122"/>
              </a:rPr>
              <a:t>X</a:t>
            </a:r>
            <a:r>
              <a:rPr lang="zh-CN" altLang="en-US" sz="2000" dirty="0">
                <a:ea typeface="楷体_GB2312" charset="-122"/>
              </a:rPr>
              <a:t>以及对于</a:t>
            </a:r>
            <a:r>
              <a:rPr lang="en-US" altLang="zh-CN" sz="2000" dirty="0">
                <a:ea typeface="楷体_GB2312" charset="-122"/>
              </a:rPr>
              <a:t>X</a:t>
            </a:r>
            <a:r>
              <a:rPr lang="zh-CN" altLang="en-US" sz="2000" dirty="0">
                <a:ea typeface="楷体_GB2312" charset="-122"/>
              </a:rPr>
              <a:t>中每个点检查</a:t>
            </a:r>
            <a:r>
              <a:rPr lang="en-US" altLang="zh-CN" sz="2000" dirty="0">
                <a:ea typeface="楷体_GB2312" charset="-122"/>
              </a:rPr>
              <a:t>Y</a:t>
            </a:r>
            <a:r>
              <a:rPr lang="zh-CN" altLang="en-US" sz="2000" dirty="0">
                <a:ea typeface="楷体_GB2312" charset="-122"/>
              </a:rPr>
              <a:t>中与其距离在</a:t>
            </a:r>
            <a:r>
              <a:rPr lang="en-US" altLang="zh-CN" sz="2000" dirty="0" err="1">
                <a:ea typeface="楷体_GB2312" charset="-122"/>
              </a:rPr>
              <a:t>dm</a:t>
            </a:r>
            <a:r>
              <a:rPr lang="zh-CN" altLang="en-US" sz="2000" dirty="0">
                <a:ea typeface="楷体_GB2312" charset="-122"/>
              </a:rPr>
              <a:t>之内的所有点</a:t>
            </a:r>
            <a:r>
              <a:rPr lang="en-US" altLang="zh-CN" sz="2000" dirty="0">
                <a:ea typeface="楷体_GB2312" charset="-122"/>
              </a:rPr>
              <a:t>(</a:t>
            </a:r>
            <a:r>
              <a:rPr lang="zh-CN" altLang="en-US" sz="2000" dirty="0">
                <a:ea typeface="楷体_GB2312" charset="-122"/>
              </a:rPr>
              <a:t>最多</a:t>
            </a:r>
            <a:r>
              <a:rPr lang="en-US" altLang="zh-CN" sz="2000" dirty="0">
                <a:ea typeface="楷体_GB2312" charset="-122"/>
              </a:rPr>
              <a:t>6</a:t>
            </a:r>
            <a:r>
              <a:rPr lang="zh-CN" altLang="en-US" sz="2000" dirty="0">
                <a:ea typeface="楷体_GB2312" charset="-122"/>
              </a:rPr>
              <a:t>个</a:t>
            </a:r>
            <a:r>
              <a:rPr lang="en-US" altLang="zh-CN" sz="2000" dirty="0">
                <a:ea typeface="楷体_GB2312" charset="-122"/>
              </a:rPr>
              <a:t>)</a:t>
            </a:r>
            <a:r>
              <a:rPr lang="zh-CN" altLang="en-US" sz="2000" dirty="0">
                <a:ea typeface="楷体_GB2312" charset="-122"/>
              </a:rPr>
              <a:t>可以完成合并；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sz="2000" dirty="0">
                <a:ea typeface="楷体_GB2312" charset="-122"/>
              </a:rPr>
              <a:t>      当</a:t>
            </a:r>
            <a:r>
              <a:rPr lang="en-US" altLang="zh-CN" sz="2000" dirty="0">
                <a:ea typeface="楷体_GB2312" charset="-122"/>
              </a:rPr>
              <a:t>X</a:t>
            </a:r>
            <a:r>
              <a:rPr lang="zh-CN" altLang="en-US" sz="2000" dirty="0">
                <a:ea typeface="楷体_GB2312" charset="-122"/>
              </a:rPr>
              <a:t>中的扫描指针逐次向上移动时，</a:t>
            </a:r>
            <a:r>
              <a:rPr lang="en-US" altLang="zh-CN" sz="2000" dirty="0">
                <a:ea typeface="楷体_GB2312" charset="-122"/>
              </a:rPr>
              <a:t>Y</a:t>
            </a:r>
            <a:r>
              <a:rPr lang="zh-CN" altLang="en-US" sz="2000" dirty="0">
                <a:ea typeface="楷体_GB2312" charset="-122"/>
              </a:rPr>
              <a:t>中的扫描指针可在宽为</a:t>
            </a:r>
            <a:r>
              <a:rPr lang="en-US" altLang="zh-CN" sz="2000" dirty="0">
                <a:ea typeface="楷体_GB2312" charset="-122"/>
              </a:rPr>
              <a:t>2dm</a:t>
            </a:r>
            <a:r>
              <a:rPr lang="zh-CN" altLang="en-US" sz="2000" dirty="0">
                <a:ea typeface="楷体_GB2312" charset="-122"/>
              </a:rPr>
              <a:t>的区间内移动；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sz="2000" dirty="0">
                <a:ea typeface="楷体_GB2312" charset="-122"/>
              </a:rPr>
              <a:t>      设</a:t>
            </a:r>
            <a:r>
              <a:rPr lang="en-US" altLang="zh-CN" sz="2000" dirty="0">
                <a:ea typeface="楷体_GB2312" charset="-122"/>
              </a:rPr>
              <a:t>dl</a:t>
            </a:r>
            <a:r>
              <a:rPr lang="zh-CN" altLang="en-US" sz="2000" dirty="0">
                <a:ea typeface="楷体_GB2312" charset="-122"/>
              </a:rPr>
              <a:t>是按这种扫描方式找到的点对间的最小距离；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zh-CN" sz="2000" dirty="0">
                <a:ea typeface="楷体_GB2312" charset="-122"/>
              </a:rPr>
              <a:t>6</a:t>
            </a:r>
            <a:r>
              <a:rPr lang="zh-CN" altLang="en-US" sz="2000" dirty="0">
                <a:ea typeface="楷体_GB2312" charset="-122"/>
              </a:rPr>
              <a:t>、</a:t>
            </a:r>
            <a:r>
              <a:rPr lang="en-US" altLang="zh-CN" sz="2000" dirty="0">
                <a:ea typeface="楷体_GB2312" charset="-122"/>
              </a:rPr>
              <a:t>d=</a:t>
            </a:r>
            <a:r>
              <a:rPr lang="en-US" altLang="zh-CN" sz="2000" b="1" dirty="0">
                <a:ea typeface="楷体_GB2312" charset="-122"/>
              </a:rPr>
              <a:t>min</a:t>
            </a:r>
            <a:r>
              <a:rPr lang="en-US" altLang="zh-CN" sz="2000" dirty="0">
                <a:ea typeface="楷体_GB2312" charset="-122"/>
              </a:rPr>
              <a:t>(</a:t>
            </a:r>
            <a:r>
              <a:rPr lang="en-US" altLang="zh-CN" sz="2000" dirty="0" err="1">
                <a:ea typeface="楷体_GB2312" charset="-122"/>
              </a:rPr>
              <a:t>dm,dl</a:t>
            </a:r>
            <a:r>
              <a:rPr lang="en-US" altLang="zh-CN" sz="2000" dirty="0">
                <a:ea typeface="楷体_GB2312" charset="-122"/>
              </a:rPr>
              <a:t>);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zh-CN" sz="2000" dirty="0">
                <a:ea typeface="楷体_GB2312" charset="-122"/>
              </a:rPr>
              <a:t>      </a:t>
            </a:r>
            <a:r>
              <a:rPr lang="en-US" altLang="zh-CN" sz="2000" b="1" dirty="0">
                <a:ea typeface="楷体_GB2312" charset="-122"/>
              </a:rPr>
              <a:t>return</a:t>
            </a:r>
            <a:r>
              <a:rPr lang="en-US" altLang="zh-CN" sz="2000" dirty="0">
                <a:ea typeface="楷体_GB2312" charset="-122"/>
              </a:rPr>
              <a:t> d;}</a:t>
            </a:r>
          </a:p>
        </p:txBody>
      </p:sp>
      <p:grpSp>
        <p:nvGrpSpPr>
          <p:cNvPr id="7" name="Group 13"/>
          <p:cNvGrpSpPr/>
          <p:nvPr/>
        </p:nvGrpSpPr>
        <p:grpSpPr bwMode="auto">
          <a:xfrm>
            <a:off x="2590523" y="3801827"/>
            <a:ext cx="6988175" cy="1749425"/>
            <a:chOff x="657" y="1253"/>
            <a:chExt cx="4402" cy="1102"/>
          </a:xfrm>
        </p:grpSpPr>
        <p:sp>
          <p:nvSpPr>
            <p:cNvPr id="8" name="AutoShape 9"/>
            <p:cNvSpPr>
              <a:spLocks noChangeArrowheads="1"/>
            </p:cNvSpPr>
            <p:nvPr/>
          </p:nvSpPr>
          <p:spPr bwMode="auto">
            <a:xfrm>
              <a:off x="657" y="1253"/>
              <a:ext cx="4402" cy="110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63DE8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zh-CN" altLang="en-US" sz="2400" b="1">
                  <a:ea typeface="黑体" panose="02010609060101010101" pitchFamily="49" charset="-122"/>
                </a:rPr>
                <a:t>复杂度分析</a:t>
              </a:r>
            </a:p>
            <a:p>
              <a:pPr>
                <a:defRPr/>
              </a:pPr>
              <a:endParaRPr lang="zh-CN" altLang="en-US" sz="24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endParaRPr>
            </a:p>
            <a:p>
              <a:pPr>
                <a:defRPr/>
              </a:pPr>
              <a:endParaRPr lang="zh-CN" altLang="en-US" sz="2400" b="1"/>
            </a:p>
            <a:p>
              <a:pPr algn="ctr">
                <a:defRPr/>
              </a:pPr>
              <a:r>
                <a:rPr lang="en-US" altLang="zh-CN" sz="2400" b="1"/>
                <a:t>T(n)=O(nlogn)</a:t>
              </a:r>
              <a:endParaRPr lang="en-US" altLang="zh-CN" sz="2400" b="1">
                <a:solidFill>
                  <a:srgbClr val="FF0000"/>
                </a:solidFill>
                <a:ea typeface="楷体_GB2312" charset="-122"/>
                <a:sym typeface="Wingdings" panose="05000000000000000000" pitchFamily="2" charset="2"/>
              </a:endParaRPr>
            </a:p>
          </p:txBody>
        </p:sp>
        <p:graphicFrame>
          <p:nvGraphicFramePr>
            <p:cNvPr id="9" name="Object 11"/>
            <p:cNvGraphicFramePr>
              <a:graphicFrameLocks noChangeAspect="1"/>
            </p:cNvGraphicFramePr>
            <p:nvPr/>
          </p:nvGraphicFramePr>
          <p:xfrm>
            <a:off x="1701" y="1389"/>
            <a:ext cx="2677" cy="6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公式" r:id="rId2" imgW="1955800" imgH="457200" progId="Equation.3">
                    <p:embed/>
                  </p:oleObj>
                </mc:Choice>
                <mc:Fallback>
                  <p:oleObj name="公式" r:id="rId2" imgW="1955800" imgH="457200" progId="Equation.3">
                    <p:embed/>
                    <p:pic>
                      <p:nvPicPr>
                        <p:cNvPr id="0" name="Picture 529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1" y="1389"/>
                          <a:ext cx="2677" cy="62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zh-CN" alt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递归与分治小结</a:t>
            </a:r>
            <a:endParaRPr lang="en-US" altLang="zh-CN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CN" altLang="en-US" sz="3600" dirty="0"/>
              <a:t>该问题的规模缩小到一定的程度就可以容易地解决；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CN" altLang="en-US" sz="3600" dirty="0"/>
              <a:t>该问题可以分解为若干个规模较小的相同问题，即该问题具有最优子结构性质；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CN" altLang="en-US" sz="3600" dirty="0"/>
              <a:t>利用该问题分解出的子问题的解可以合并为该问题的解；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CN" altLang="en-US" sz="3600" dirty="0"/>
              <a:t>该问题所分解出的各个子问题是相互独立的，即子问题之间不包含公共的子问题。</a:t>
            </a:r>
            <a:endParaRPr lang="zh-CN" altLang="en-US" sz="8800" b="1" dirty="0">
              <a:cs typeface="Times New Roman" panose="02020603050405020304" pitchFamily="18" charset="0"/>
            </a:endParaRPr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3168740" y="88291"/>
            <a:ext cx="7740763" cy="470410"/>
          </a:xfrm>
        </p:spPr>
        <p:txBody>
          <a:bodyPr/>
          <a:lstStyle/>
          <a:p>
            <a:r>
              <a:rPr lang="zh-CN" altLang="en-US" dirty="0"/>
              <a:t>分治法解决问题的特征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需要掌握的算法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20000"/>
              </a:lnSpc>
              <a:spcBef>
                <a:spcPts val="0"/>
              </a:spcBef>
              <a:buSzPct val="65000"/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二分搜索法：排好序的集合中，寻找特定元素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x;	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时间复杂度：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T(n)=O(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logn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SzPct val="65000"/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合并排序：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分段排序（将规模分为大小大致相同的两个元素），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T(n)=2T(n/2)+O(n)= O(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nlogn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，算法稳定，但需要额外的存储空间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O(n);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SzPct val="65000"/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快速排序：分段排序（基准元素分段），常用，但效率不稳定，取决于基准元素的选取，最好的情况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T(n)=2T(n/2)+O(n)= O(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nlogn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，最坏的情况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T(n)=T(n-1)+O(n)= O(n</a:t>
            </a:r>
            <a:r>
              <a:rPr lang="en-US" altLang="zh-CN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SzPct val="65000"/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线性时间选择问题：可排序集合中，寻第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小的元素，思想：分段取中位数，再取中位数的中位数为基准元素，对原集合进行分段，以每段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个元素为例，当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n&gt;=75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时，至少缩短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1/4n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长度，时间复杂度为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O(n)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zh-CN" alt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线性时间选择算法</a:t>
            </a:r>
            <a:endParaRPr lang="en-US" altLang="zh-CN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168740" y="88291"/>
            <a:ext cx="7740763" cy="470410"/>
          </a:xfrm>
        </p:spPr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线性时间选择算法</a:t>
            </a:r>
            <a:b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给定线性序集中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个元素和一个整数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1≤k≤n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，要求找出这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个元素中第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小的元素，即如果将这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个元素线性排序（升序），则排在第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个位置的元素为要找的元素。当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k=1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时，最小元素，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k=n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，最大的元素，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k=(n+1)/2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时，为中位数。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注意：线性集合</a:t>
            </a:r>
            <a:r>
              <a:rPr lang="en-US" altLang="zh-C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个元素，并不是已经排好序了</a:t>
            </a:r>
          </a:p>
          <a:p>
            <a:pPr marL="0" indent="0">
              <a:lnSpc>
                <a:spcPct val="150000"/>
              </a:lnSpc>
              <a:buNone/>
            </a:pP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168740" y="88291"/>
            <a:ext cx="7740763" cy="470410"/>
          </a:xfrm>
        </p:spPr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线性时间选择算法</a:t>
            </a:r>
            <a:b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方法一：先排序。再寻找，寻找时间为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O(1)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方法二：借鉴快速排序算法，对其中一段持续分解，最坏的情况为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O(n</a:t>
            </a:r>
            <a:r>
              <a:rPr lang="en-US" altLang="zh-CN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，平均时间为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O(n)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）利用随机快速排序算法，随机选取基准数，将目标数组分为两组，其中前一个小组中的元素均不大于后一个小组的元素。计算前面小组的元素个数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）若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k&lt;=j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，则在前面的子数组中寻找第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个元素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）若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k&gt;j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，则需要在后一个子数组中进行寻找，其位置为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k-j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最坏的情况：在寻找最小元素的时候，总是在最大元素处划分。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T(n) = T(n-1)+O(n)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168740" y="88291"/>
            <a:ext cx="7740763" cy="470410"/>
          </a:xfrm>
        </p:spPr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线性时间选择算法</a:t>
            </a:r>
            <a:b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方法三：改进快速排序算法，时间为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O(n)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800" dirty="0">
                <a:ea typeface="楷体_GB2312" charset="-122"/>
              </a:rPr>
              <a:t>如果能在线性时间内找到一个划分基准，使得按这个基准所划分出的</a:t>
            </a:r>
            <a:r>
              <a:rPr lang="en-US" altLang="zh-CN" sz="2800" dirty="0">
                <a:ea typeface="楷体_GB2312" charset="-122"/>
              </a:rPr>
              <a:t>2</a:t>
            </a:r>
            <a:r>
              <a:rPr lang="zh-CN" altLang="en-US" sz="2800" dirty="0">
                <a:ea typeface="楷体_GB2312" charset="-122"/>
              </a:rPr>
              <a:t>个子数组的长度都至少为原数组长度的</a:t>
            </a:r>
            <a:r>
              <a:rPr lang="en-US" altLang="zh-CN" sz="2800" dirty="0">
                <a:ea typeface="楷体_GB2312" charset="-122"/>
              </a:rPr>
              <a:t>ε</a:t>
            </a:r>
            <a:r>
              <a:rPr lang="zh-CN" altLang="en-US" sz="2800" dirty="0">
                <a:ea typeface="楷体_GB2312" charset="-122"/>
              </a:rPr>
              <a:t>倍</a:t>
            </a:r>
            <a:r>
              <a:rPr lang="en-US" altLang="zh-CN" sz="2800" dirty="0">
                <a:ea typeface="楷体_GB2312" charset="-122"/>
              </a:rPr>
              <a:t>(0&lt;ε&lt;1</a:t>
            </a:r>
            <a:r>
              <a:rPr lang="zh-CN" altLang="en-US" sz="2800" dirty="0">
                <a:ea typeface="楷体_GB2312" charset="-122"/>
              </a:rPr>
              <a:t>是某个正常数</a:t>
            </a:r>
            <a:r>
              <a:rPr lang="en-US" altLang="zh-CN" sz="2800" dirty="0">
                <a:ea typeface="楷体_GB2312" charset="-122"/>
              </a:rPr>
              <a:t>)</a:t>
            </a:r>
            <a:r>
              <a:rPr lang="zh-CN" altLang="en-US" sz="2800" dirty="0">
                <a:ea typeface="楷体_GB2312" charset="-122"/>
              </a:rPr>
              <a:t>，那么就可以</a:t>
            </a:r>
            <a:r>
              <a:rPr lang="zh-CN" altLang="en-US" sz="2800" b="1" dirty="0"/>
              <a:t>在最坏情况下</a:t>
            </a:r>
            <a:r>
              <a:rPr lang="zh-CN" altLang="en-US" sz="2800" dirty="0">
                <a:ea typeface="楷体_GB2312" charset="-122"/>
              </a:rPr>
              <a:t>用</a:t>
            </a:r>
            <a:r>
              <a:rPr lang="en-US" altLang="zh-CN" sz="2800" dirty="0">
                <a:ea typeface="楷体_GB2312" charset="-122"/>
              </a:rPr>
              <a:t>O(n)</a:t>
            </a:r>
            <a:r>
              <a:rPr lang="zh-CN" altLang="en-US" sz="2800" dirty="0">
                <a:ea typeface="楷体_GB2312" charset="-122"/>
              </a:rPr>
              <a:t>时间完成选择任务。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800" dirty="0">
                <a:ea typeface="楷体_GB2312" charset="-122"/>
              </a:rPr>
              <a:t>例如，若</a:t>
            </a:r>
            <a:r>
              <a:rPr lang="en-US" altLang="zh-CN" sz="2800" dirty="0">
                <a:ea typeface="楷体_GB2312" charset="-122"/>
              </a:rPr>
              <a:t>ε=9/10</a:t>
            </a:r>
            <a:r>
              <a:rPr lang="zh-CN" altLang="en-US" sz="2800" dirty="0">
                <a:ea typeface="楷体_GB2312" charset="-122"/>
              </a:rPr>
              <a:t>，算法递归调用所产生的子数组的长度至少缩短</a:t>
            </a:r>
            <a:r>
              <a:rPr lang="en-US" altLang="zh-CN" sz="2800" dirty="0">
                <a:ea typeface="楷体_GB2312" charset="-122"/>
              </a:rPr>
              <a:t>1/10</a:t>
            </a:r>
            <a:r>
              <a:rPr lang="zh-CN" altLang="en-US" sz="2800" dirty="0">
                <a:ea typeface="楷体_GB2312" charset="-122"/>
              </a:rPr>
              <a:t>。所以，在最坏情况下，算法所需的计算时间</a:t>
            </a:r>
            <a:r>
              <a:rPr lang="en-US" altLang="zh-CN" sz="2800" dirty="0">
                <a:ea typeface="楷体_GB2312" charset="-122"/>
              </a:rPr>
              <a:t>T(n)</a:t>
            </a:r>
            <a:r>
              <a:rPr lang="zh-CN" altLang="en-US" sz="2800" dirty="0">
                <a:ea typeface="楷体_GB2312" charset="-122"/>
              </a:rPr>
              <a:t>满足递归式</a:t>
            </a:r>
            <a:r>
              <a:rPr lang="en-US" altLang="zh-CN" sz="2800" dirty="0">
                <a:ea typeface="楷体_GB2312" charset="-122"/>
              </a:rPr>
              <a:t>T(n)≤T(9n/10)+O(n) </a:t>
            </a:r>
            <a:r>
              <a:rPr lang="zh-CN" altLang="en-US" sz="2800" dirty="0">
                <a:ea typeface="楷体_GB2312" charset="-122"/>
              </a:rPr>
              <a:t>。由此可得</a:t>
            </a:r>
            <a:r>
              <a:rPr lang="en-US" altLang="zh-CN" sz="2800" dirty="0">
                <a:ea typeface="楷体_GB2312" charset="-122"/>
              </a:rPr>
              <a:t>T(n)=O(n)</a:t>
            </a:r>
            <a:r>
              <a:rPr lang="zh-CN" altLang="en-US" sz="2800" dirty="0">
                <a:ea typeface="楷体_GB2312" charset="-122"/>
              </a:rPr>
              <a:t>。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线性时间选择算法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ct val="0"/>
              </a:spcBef>
              <a:buClr>
                <a:schemeClr val="accent2"/>
              </a:buClr>
              <a:buNone/>
            </a:pP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步骤：</a:t>
            </a: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将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个输入元素划分成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n/5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个组，每组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5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个元素，只可能有一个组不是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5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个元素。用任意一种排序算法，将每组中的元素排好序，并取出每组的中位数，共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n/5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个。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递归调用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select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来找出这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n/5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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个元素的中位数。如果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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n/5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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是偶数，就找它的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个中位数中较大的一个。以这个元素作为划分基准。</a:t>
            </a:r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线性时间选择算法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设所有元素互不相同。在这种情况下，找出的基准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至少比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3(n-5)/10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个元素大，因为在每一组中有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个元素小于本组的中位数，而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n/5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个中位数中又有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(n-5)/10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个小于基准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。同理，基准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也至少比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3(n-5)/10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个元素小。而当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n≥75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时，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3(n-5)/10≥n/4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所以按此基准划分所得的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个子数组的长度都至少缩短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1/4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。</a:t>
            </a:r>
          </a:p>
          <a:p>
            <a:pPr marL="0" indent="0" algn="ctr">
              <a:lnSpc>
                <a:spcPct val="150000"/>
              </a:lnSpc>
              <a:buNone/>
            </a:pP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第二章  递归与分治策略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线性时间选择算法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16309" y="816078"/>
            <a:ext cx="7610168" cy="47194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bg1"/>
                </a:solidFill>
              </a:rPr>
              <a:t>n</a:t>
            </a:r>
            <a:r>
              <a:rPr lang="zh-CN" altLang="en-US" dirty="0">
                <a:solidFill>
                  <a:schemeClr val="bg1"/>
                </a:solidFill>
              </a:rPr>
              <a:t>个元素</a:t>
            </a:r>
          </a:p>
        </p:txBody>
      </p:sp>
      <p:sp>
        <p:nvSpPr>
          <p:cNvPr id="5" name="矩形 4"/>
          <p:cNvSpPr/>
          <p:nvPr/>
        </p:nvSpPr>
        <p:spPr>
          <a:xfrm>
            <a:off x="216309" y="1565069"/>
            <a:ext cx="737420" cy="47194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1396180" y="1565069"/>
            <a:ext cx="737420" cy="47194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2654098" y="1554783"/>
            <a:ext cx="737420" cy="47194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6040548" y="1516315"/>
            <a:ext cx="737420" cy="47194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7089057" y="1517643"/>
            <a:ext cx="737420" cy="47194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2" name="右箭头 11"/>
          <p:cNvSpPr/>
          <p:nvPr/>
        </p:nvSpPr>
        <p:spPr>
          <a:xfrm>
            <a:off x="3751007" y="2941582"/>
            <a:ext cx="1038327" cy="2244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8185966" y="1565067"/>
            <a:ext cx="38935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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n/5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组，共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n/5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个中位数</a:t>
            </a:r>
            <a:endParaRPr lang="zh-CN" altLang="en-US" sz="2400" dirty="0"/>
          </a:p>
        </p:txBody>
      </p:sp>
      <p:sp>
        <p:nvSpPr>
          <p:cNvPr id="14" name="矩形 13"/>
          <p:cNvSpPr/>
          <p:nvPr/>
        </p:nvSpPr>
        <p:spPr>
          <a:xfrm>
            <a:off x="8185966" y="857146"/>
            <a:ext cx="38935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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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：上取整  ：下取整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16309" y="2803933"/>
            <a:ext cx="737420" cy="47194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396180" y="2803933"/>
            <a:ext cx="737420" cy="47194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2669456" y="2803931"/>
            <a:ext cx="737420" cy="47194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5992148" y="2817809"/>
            <a:ext cx="737420" cy="47194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039895" y="2803931"/>
            <a:ext cx="737420" cy="47194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8086421" y="2722728"/>
            <a:ext cx="37650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</a:t>
            </a:r>
            <a:r>
              <a:rPr lang="en-US" altLang="zh-C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n/5</a:t>
            </a:r>
            <a:r>
              <a:rPr lang="zh-C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个中位数的中位数为基准元素</a:t>
            </a:r>
            <a:r>
              <a:rPr lang="en-US" altLang="zh-CN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endParaRPr lang="zh-CN" altLang="en-US" i="1" dirty="0"/>
          </a:p>
        </p:txBody>
      </p:sp>
      <p:sp>
        <p:nvSpPr>
          <p:cNvPr id="24" name="文本框 23"/>
          <p:cNvSpPr txBox="1"/>
          <p:nvPr/>
        </p:nvSpPr>
        <p:spPr>
          <a:xfrm>
            <a:off x="4067112" y="2128519"/>
            <a:ext cx="3674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zh-CN" alt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4205097" y="2803929"/>
            <a:ext cx="45719" cy="47194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4934269" y="1516314"/>
            <a:ext cx="737420" cy="47194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4910041" y="2817809"/>
            <a:ext cx="737420" cy="47194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8" name="右箭头 27"/>
          <p:cNvSpPr/>
          <p:nvPr/>
        </p:nvSpPr>
        <p:spPr>
          <a:xfrm>
            <a:off x="3761189" y="1684791"/>
            <a:ext cx="1038327" cy="2244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左大括号 32"/>
          <p:cNvSpPr/>
          <p:nvPr/>
        </p:nvSpPr>
        <p:spPr>
          <a:xfrm rot="16200000">
            <a:off x="1777179" y="2211226"/>
            <a:ext cx="712841" cy="329872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左大括号 33"/>
          <p:cNvSpPr/>
          <p:nvPr/>
        </p:nvSpPr>
        <p:spPr>
          <a:xfrm rot="16200000">
            <a:off x="5765444" y="2201088"/>
            <a:ext cx="712841" cy="329872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/>
          <p:cNvSpPr/>
          <p:nvPr/>
        </p:nvSpPr>
        <p:spPr>
          <a:xfrm>
            <a:off x="297774" y="4288569"/>
            <a:ext cx="116582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小于</a:t>
            </a: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的中位数约有（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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n/5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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）</a:t>
            </a: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/2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zh-CN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下取整保证了式子严格成立，且每个中位数代表的每个小组至少有</a:t>
            </a:r>
            <a:r>
              <a:rPr lang="en-US" altLang="zh-CN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5</a:t>
            </a:r>
            <a:r>
              <a:rPr lang="zh-CN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个元素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。每个小组内至少有</a:t>
            </a: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个元素</a:t>
            </a: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包括中位数本身</a:t>
            </a: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小于</a:t>
            </a: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，得到：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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(n-5)/10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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个元素小于</a:t>
            </a: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；同理，至少有</a:t>
            </a: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 (n-5)/10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个元素大于</a:t>
            </a: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endParaRPr lang="zh-CN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自定义设计方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A7C6E5"/>
      </a:accent1>
      <a:accent2>
        <a:srgbClr val="333399"/>
      </a:accent2>
      <a:accent3>
        <a:srgbClr val="FFFFFF"/>
      </a:accent3>
      <a:accent4>
        <a:srgbClr val="000000"/>
      </a:accent4>
      <a:accent5>
        <a:srgbClr val="D0DFEF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A7C6E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0DFF0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算法1模板</Template>
  <TotalTime>1</TotalTime>
  <Words>3282</Words>
  <Application>Microsoft Office PowerPoint</Application>
  <PresentationFormat>宽屏</PresentationFormat>
  <Paragraphs>149</Paragraphs>
  <Slides>26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26</vt:i4>
      </vt:variant>
    </vt:vector>
  </HeadingPairs>
  <TitlesOfParts>
    <vt:vector size="39" baseType="lpstr">
      <vt:lpstr>等线</vt:lpstr>
      <vt:lpstr>黑体</vt:lpstr>
      <vt:lpstr>华文琥珀</vt:lpstr>
      <vt:lpstr>华文隶书</vt:lpstr>
      <vt:lpstr>楷体_GB2312</vt:lpstr>
      <vt:lpstr>微软雅黑</vt:lpstr>
      <vt:lpstr>新宋体</vt:lpstr>
      <vt:lpstr>Arial</vt:lpstr>
      <vt:lpstr>Times New Roman</vt:lpstr>
      <vt:lpstr>Wingdings</vt:lpstr>
      <vt:lpstr>自定义设计方案</vt:lpstr>
      <vt:lpstr>公式</vt:lpstr>
      <vt:lpstr>Equation</vt:lpstr>
      <vt:lpstr>递归与分治策略</vt:lpstr>
      <vt:lpstr>PowerPoint 演示文稿</vt:lpstr>
      <vt:lpstr>PowerPoint 演示文稿</vt:lpstr>
      <vt:lpstr>第二章  递归与分治策略-线性时间选择算法 </vt:lpstr>
      <vt:lpstr>第二章  递归与分治策略-线性时间选择算法 </vt:lpstr>
      <vt:lpstr>第二章  递归与分治策略-线性时间选择算法 </vt:lpstr>
      <vt:lpstr>第二章  递归与分治策略-线性时间选择算法</vt:lpstr>
      <vt:lpstr>第二章  递归与分治策略-线性时间选择算法</vt:lpstr>
      <vt:lpstr>第二章  递归与分治策略-线性时间选择算法</vt:lpstr>
      <vt:lpstr>第二章  递归与分治策略-线性时间选择算法</vt:lpstr>
      <vt:lpstr>第二章  递归与分治策略-线性时间选择算法</vt:lpstr>
      <vt:lpstr>PowerPoint 演示文稿</vt:lpstr>
      <vt:lpstr>第二章  递归与分治策略-最接近点对问题</vt:lpstr>
      <vt:lpstr>第二章  递归与分治策略-最接近点对问题</vt:lpstr>
      <vt:lpstr>第二章  递归与分治策略-最接近点对问题</vt:lpstr>
      <vt:lpstr>第二章  递归与分治策略-最接近点对问题</vt:lpstr>
      <vt:lpstr>第二章  递归与分治策略-最接近点对问题</vt:lpstr>
      <vt:lpstr>第二章  递归与分治策略-最接近点对问题</vt:lpstr>
      <vt:lpstr>第二章  递归与分治策略-最接近点对问题</vt:lpstr>
      <vt:lpstr>第二章  递归与分治策略-最接近点对问题</vt:lpstr>
      <vt:lpstr>第二章  递归与分治策略-最接近点对问题</vt:lpstr>
      <vt:lpstr>第二章  递归与分治策略-最接近点对问题</vt:lpstr>
      <vt:lpstr>第二章  递归与分治策略-最接近点对问题</vt:lpstr>
      <vt:lpstr>PowerPoint 演示文稿</vt:lpstr>
      <vt:lpstr>分治法解决问题的特征</vt:lpstr>
      <vt:lpstr>需要掌握的算法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算法设计与分析</dc:title>
  <dc:creator>huxufei</dc:creator>
  <cp:lastModifiedBy>XiaoChen Pan</cp:lastModifiedBy>
  <cp:revision>519</cp:revision>
  <dcterms:created xsi:type="dcterms:W3CDTF">2023-09-22T12:12:00Z</dcterms:created>
  <dcterms:modified xsi:type="dcterms:W3CDTF">2026-03-18T02:58:00Z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C46C8CF1E68C2A2154A3F962F57F876F</vt:lpwstr>
  </property>
  <property fmtid="{D5CDD505-2E9C-101B-9397-08002B2CF9AE}" pid="3" name="KSOProductBuildVer">
    <vt:lpwstr>1033-6.0.2.8225</vt:lpwstr>
  </property>
</Properties>
</file>