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8"/>
  </p:notesMasterIdLst>
  <p:sldIdLst>
    <p:sldId id="256" r:id="rId2"/>
    <p:sldId id="324" r:id="rId3"/>
    <p:sldId id="325" r:id="rId4"/>
    <p:sldId id="296" r:id="rId5"/>
    <p:sldId id="302" r:id="rId6"/>
    <p:sldId id="297" r:id="rId7"/>
    <p:sldId id="462" r:id="rId8"/>
    <p:sldId id="298" r:id="rId9"/>
    <p:sldId id="463" r:id="rId10"/>
    <p:sldId id="363" r:id="rId11"/>
    <p:sldId id="299" r:id="rId12"/>
    <p:sldId id="326" r:id="rId13"/>
    <p:sldId id="300" r:id="rId14"/>
    <p:sldId id="301" r:id="rId15"/>
    <p:sldId id="303" r:id="rId16"/>
    <p:sldId id="408" r:id="rId17"/>
    <p:sldId id="305" r:id="rId18"/>
    <p:sldId id="306" r:id="rId19"/>
    <p:sldId id="327" r:id="rId20"/>
    <p:sldId id="307" r:id="rId21"/>
    <p:sldId id="336" r:id="rId22"/>
    <p:sldId id="407" r:id="rId23"/>
    <p:sldId id="331" r:id="rId24"/>
    <p:sldId id="308" r:id="rId25"/>
    <p:sldId id="332" r:id="rId26"/>
    <p:sldId id="333" r:id="rId27"/>
    <p:sldId id="334" r:id="rId28"/>
    <p:sldId id="311" r:id="rId29"/>
    <p:sldId id="312" r:id="rId30"/>
    <p:sldId id="313" r:id="rId31"/>
    <p:sldId id="328" r:id="rId32"/>
    <p:sldId id="315" r:id="rId33"/>
    <p:sldId id="316" r:id="rId34"/>
    <p:sldId id="377" r:id="rId35"/>
    <p:sldId id="378" r:id="rId36"/>
    <p:sldId id="379" r:id="rId37"/>
    <p:sldId id="364" r:id="rId38"/>
    <p:sldId id="380" r:id="rId39"/>
    <p:sldId id="381" r:id="rId40"/>
    <p:sldId id="382" r:id="rId41"/>
    <p:sldId id="383" r:id="rId42"/>
    <p:sldId id="384" r:id="rId43"/>
    <p:sldId id="385" r:id="rId44"/>
    <p:sldId id="386" r:id="rId45"/>
    <p:sldId id="387" r:id="rId46"/>
    <p:sldId id="388" r:id="rId47"/>
    <p:sldId id="389" r:id="rId48"/>
    <p:sldId id="390" r:id="rId49"/>
    <p:sldId id="391" r:id="rId50"/>
    <p:sldId id="392" r:id="rId51"/>
    <p:sldId id="393" r:id="rId52"/>
    <p:sldId id="394" r:id="rId53"/>
    <p:sldId id="395" r:id="rId54"/>
    <p:sldId id="396" r:id="rId55"/>
    <p:sldId id="397" r:id="rId56"/>
    <p:sldId id="398" r:id="rId57"/>
    <p:sldId id="399" r:id="rId58"/>
    <p:sldId id="400" r:id="rId59"/>
    <p:sldId id="317" r:id="rId60"/>
    <p:sldId id="318" r:id="rId61"/>
    <p:sldId id="319" r:id="rId62"/>
    <p:sldId id="323" r:id="rId63"/>
    <p:sldId id="320" r:id="rId64"/>
    <p:sldId id="522" r:id="rId65"/>
    <p:sldId id="520" r:id="rId66"/>
    <p:sldId id="322" r:id="rId6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447" autoAdjust="0"/>
  </p:normalViewPr>
  <p:slideViewPr>
    <p:cSldViewPr snapToGrid="0">
      <p:cViewPr varScale="1">
        <p:scale>
          <a:sx n="99" d="100"/>
          <a:sy n="99" d="100"/>
        </p:scale>
        <p:origin x="47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0F8068-2B0A-4E89-BDBC-A53076134B44}" type="datetimeFigureOut">
              <a:rPr lang="zh-CN" altLang="en-US" smtClean="0"/>
              <a:t>2026/3/16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989500-7B95-4046-BB03-4F180CD4BD8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8989500-7B95-4046-BB03-4F180CD4BD80}"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8989500-7B95-4046-BB03-4F180CD4BD80}" type="slidenum">
              <a:rPr lang="zh-CN" altLang="en-US" smtClean="0"/>
              <a:t>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8989500-7B95-4046-BB03-4F180CD4BD80}" type="slidenum">
              <a:rPr lang="zh-CN" altLang="en-US" smtClean="0"/>
              <a:t>7</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8989500-7B95-4046-BB03-4F180CD4BD80}" type="slidenum">
              <a:rPr lang="zh-CN" altLang="en-US" smtClean="0"/>
              <a:t>8</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8989500-7B95-4046-BB03-4F180CD4BD80}" type="slidenum">
              <a:rPr lang="zh-CN" altLang="en-US" smtClean="0"/>
              <a:t>9</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8989500-7B95-4046-BB03-4F180CD4BD80}" type="slidenum">
              <a:rPr lang="zh-CN" altLang="en-US" smtClean="0"/>
              <a:t>10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38" y="1122363"/>
            <a:ext cx="9144224" cy="2387600"/>
          </a:xfrm>
          <a:prstGeom prst="rect">
            <a:avLst/>
          </a:prstGeom>
        </p:spPr>
        <p:txBody>
          <a:bodyPr anchor="b"/>
          <a:lstStyle>
            <a:lvl1pPr algn="ctr">
              <a:defRPr sz="6000"/>
            </a:lvl1pPr>
          </a:lstStyle>
          <a:p>
            <a:r>
              <a:rPr lang="zh-CN" altLang="en-US" noProof="1"/>
              <a:t>单击此处编辑母版标题样式</a:t>
            </a:r>
          </a:p>
        </p:txBody>
      </p:sp>
      <p:sp>
        <p:nvSpPr>
          <p:cNvPr id="3" name="副标题 2"/>
          <p:cNvSpPr>
            <a:spLocks noGrp="1"/>
          </p:cNvSpPr>
          <p:nvPr>
            <p:ph type="subTitle" idx="1"/>
          </p:nvPr>
        </p:nvSpPr>
        <p:spPr>
          <a:xfrm>
            <a:off x="1524038" y="3602038"/>
            <a:ext cx="9144224" cy="1655762"/>
          </a:xfrm>
          <a:prstGeom prst="rect">
            <a:avLst/>
          </a:prstGeo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单击此处编辑母版副标题样式</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30042" y="261862"/>
            <a:ext cx="7740763" cy="1088571"/>
          </a:xfrm>
          <a:prstGeom prst="rect">
            <a:avLst/>
          </a:prstGeom>
        </p:spPr>
        <p:txBody>
          <a:bodyPr/>
          <a:lstStyle/>
          <a:p>
            <a:r>
              <a:rPr lang="zh-CN" altLang="en-US" noProof="1"/>
              <a:t>单击此处编辑母版标题样式</a:t>
            </a:r>
          </a:p>
        </p:txBody>
      </p:sp>
      <p:sp>
        <p:nvSpPr>
          <p:cNvPr id="3" name="竖排文字占位符 2"/>
          <p:cNvSpPr>
            <a:spLocks noGrp="1"/>
          </p:cNvSpPr>
          <p:nvPr>
            <p:ph type="body" orient="vert" idx="1"/>
          </p:nvPr>
        </p:nvSpPr>
        <p:spPr>
          <a:xfrm>
            <a:off x="430042" y="1524000"/>
            <a:ext cx="7740763" cy="4310743"/>
          </a:xfrm>
          <a:prstGeom prst="rect">
            <a:avLst/>
          </a:prstGeo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5113" y="365125"/>
            <a:ext cx="2628964" cy="5811838"/>
          </a:xfrm>
          <a:prstGeom prst="rect">
            <a:avLst/>
          </a:prstGeo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838221" y="365125"/>
            <a:ext cx="7734490" cy="5811838"/>
          </a:xfrm>
          <a:prstGeom prst="rect">
            <a:avLst/>
          </a:prstGeo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7_标题和内容">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3_标题和内容">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4_标题和内容">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5_标题和内容">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6_标题和内容">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21_标题和内容">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598469" y="68626"/>
            <a:ext cx="7740763" cy="470410"/>
          </a:xfrm>
          <a:prstGeom prst="rect">
            <a:avLst/>
          </a:prstGeom>
        </p:spPr>
        <p:txBody>
          <a:bodyPr/>
          <a:lstStyle>
            <a:lvl1pPr>
              <a:defRPr sz="3050">
                <a:solidFill>
                  <a:schemeClr val="bg1"/>
                </a:solidFill>
                <a:latin typeface="华文隶书" panose="02010800040101010101" pitchFamily="2" charset="-122"/>
                <a:ea typeface="华文隶书" panose="02010800040101010101" pitchFamily="2" charset="-122"/>
              </a:defRPr>
            </a:lvl1pPr>
          </a:lstStyle>
          <a:p>
            <a:r>
              <a:rPr lang="zh-CN" altLang="en-US" noProof="1"/>
              <a:t>单击此处编辑母版标题样式</a:t>
            </a:r>
          </a:p>
        </p:txBody>
      </p:sp>
      <p:sp>
        <p:nvSpPr>
          <p:cNvPr id="3" name="内容占位符 2"/>
          <p:cNvSpPr>
            <a:spLocks noGrp="1"/>
          </p:cNvSpPr>
          <p:nvPr>
            <p:ph idx="1"/>
          </p:nvPr>
        </p:nvSpPr>
        <p:spPr>
          <a:xfrm>
            <a:off x="266781" y="891575"/>
            <a:ext cx="11632335" cy="5349166"/>
          </a:xfrm>
          <a:prstGeom prst="rect">
            <a:avLst/>
          </a:prstGeom>
        </p:spPr>
        <p:txBody>
          <a:bodyPr/>
          <a:lstStyle>
            <a:lvl1pPr>
              <a:defRPr>
                <a:latin typeface="黑体" panose="02010609060101010101" pitchFamily="49" charset="-122"/>
                <a:ea typeface="黑体" panose="02010609060101010101" pitchFamily="49" charset="-122"/>
              </a:defRPr>
            </a:lvl1pPr>
            <a:lvl2pPr>
              <a:defRPr>
                <a:latin typeface="微软雅黑" panose="020B0503020204020204" pitchFamily="34" charset="-122"/>
                <a:ea typeface="微软雅黑" panose="020B0503020204020204" pitchFamily="34" charset="-122"/>
              </a:defRPr>
            </a:lvl2pPr>
            <a:lvl3pPr>
              <a:defRPr>
                <a:latin typeface="新宋体" panose="02010609030101010101" pitchFamily="49" charset="-122"/>
                <a:ea typeface="新宋体" panose="02010609030101010101" pitchFamily="49" charset="-122"/>
              </a:defRPr>
            </a:lvl3pPr>
          </a:lstStyle>
          <a:p>
            <a:pPr lvl="0"/>
            <a:r>
              <a:rPr lang="zh-CN" altLang="en-US" noProof="1"/>
              <a:t>单击此处编辑母版文本样式</a:t>
            </a:r>
          </a:p>
          <a:p>
            <a:pPr lvl="1"/>
            <a:r>
              <a:rPr lang="zh-CN" altLang="en-US" noProof="1"/>
              <a:t>第二级</a:t>
            </a:r>
          </a:p>
          <a:p>
            <a:pPr lvl="2"/>
            <a:r>
              <a:rPr lang="zh-CN" altLang="en-US" noProof="1"/>
              <a:t>第三级</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72" y="1709738"/>
            <a:ext cx="10515857" cy="2852737"/>
          </a:xfrm>
          <a:prstGeom prst="rect">
            <a:avLst/>
          </a:prstGeom>
        </p:spPr>
        <p:txBody>
          <a:bodyPr anchor="b"/>
          <a:lstStyle>
            <a:lvl1pPr algn="l">
              <a:defRPr sz="6000"/>
            </a:lvl1pPr>
          </a:lstStyle>
          <a:p>
            <a:r>
              <a:rPr lang="zh-CN" altLang="en-US" noProof="1"/>
              <a:t>单击此处编辑母版标题样式</a:t>
            </a:r>
          </a:p>
        </p:txBody>
      </p:sp>
      <p:sp>
        <p:nvSpPr>
          <p:cNvPr id="3" name="文本占位符 2"/>
          <p:cNvSpPr>
            <a:spLocks noGrp="1"/>
          </p:cNvSpPr>
          <p:nvPr>
            <p:ph type="body" idx="1"/>
          </p:nvPr>
        </p:nvSpPr>
        <p:spPr>
          <a:xfrm>
            <a:off x="831872" y="4589463"/>
            <a:ext cx="10515857" cy="1500187"/>
          </a:xfrm>
          <a:prstGeom prst="rect">
            <a:avLst/>
          </a:prstGeom>
        </p:spPr>
        <p:txBody>
          <a:bodyPr/>
          <a:lstStyle>
            <a:lvl1pPr marL="0" indent="0" algn="l">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a:t>单击此处编辑母版文本样式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30042" y="261862"/>
            <a:ext cx="7740763" cy="1088571"/>
          </a:xfrm>
          <a:prstGeom prst="rect">
            <a:avLst/>
          </a:prstGeom>
        </p:spPr>
        <p:txBody>
          <a:bodyPr/>
          <a:lstStyle/>
          <a:p>
            <a:r>
              <a:rPr lang="zh-CN" altLang="en-US" noProof="1"/>
              <a:t>单击此处编辑母版标题样式</a:t>
            </a:r>
          </a:p>
        </p:txBody>
      </p:sp>
      <p:sp>
        <p:nvSpPr>
          <p:cNvPr id="3" name="内容占位符 2"/>
          <p:cNvSpPr>
            <a:spLocks noGrp="1"/>
          </p:cNvSpPr>
          <p:nvPr>
            <p:ph sz="half" idx="1"/>
          </p:nvPr>
        </p:nvSpPr>
        <p:spPr>
          <a:xfrm>
            <a:off x="838220" y="1825626"/>
            <a:ext cx="5181727" cy="4351338"/>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6172352" y="1825626"/>
            <a:ext cx="5181727" cy="4351338"/>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809" y="365127"/>
            <a:ext cx="10515857" cy="970222"/>
          </a:xfrm>
          <a:prstGeom prst="rect">
            <a:avLst/>
          </a:prstGeom>
        </p:spPr>
        <p:txBody>
          <a:bodyPr/>
          <a:lstStyle>
            <a:lvl1pPr algn="ctr">
              <a:defRPr/>
            </a:lvl1pPr>
          </a:lstStyle>
          <a:p>
            <a:r>
              <a:rPr lang="zh-CN" altLang="en-US" noProof="1"/>
              <a:t>单击此处编辑母版标题样式</a:t>
            </a:r>
          </a:p>
        </p:txBody>
      </p:sp>
      <p:sp>
        <p:nvSpPr>
          <p:cNvPr id="3" name="文本占位符 2"/>
          <p:cNvSpPr>
            <a:spLocks noGrp="1"/>
          </p:cNvSpPr>
          <p:nvPr>
            <p:ph type="body" idx="1"/>
          </p:nvPr>
        </p:nvSpPr>
        <p:spPr>
          <a:xfrm>
            <a:off x="1259756" y="1567346"/>
            <a:ext cx="4701955" cy="710095"/>
          </a:xfrm>
          <a:prstGeom prst="rect">
            <a:avLst/>
          </a:prstGeom>
        </p:spPr>
        <p:txBody>
          <a:bodyPr anchor="ctr" anchorCtr="0">
            <a:norm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4" name="内容占位符 3"/>
          <p:cNvSpPr>
            <a:spLocks noGrp="1"/>
          </p:cNvSpPr>
          <p:nvPr>
            <p:ph sz="half" idx="2"/>
          </p:nvPr>
        </p:nvSpPr>
        <p:spPr>
          <a:xfrm>
            <a:off x="1259756" y="2338388"/>
            <a:ext cx="4701955" cy="3785964"/>
          </a:xfrm>
          <a:prstGeom prst="rect">
            <a:avLst/>
          </a:prstGeom>
        </p:spPr>
        <p:txBody>
          <a:bodyPr>
            <a:normAutofit/>
          </a:bodyPr>
          <a:lstStyle>
            <a:lvl1pPr>
              <a:defRPr sz="2400"/>
            </a:lvl1pPr>
            <a:lvl2pPr>
              <a:defRPr sz="2000"/>
            </a:lvl2pPr>
            <a:lvl3pPr>
              <a:defRPr sz="1800"/>
            </a:lvl3pPr>
            <a:lvl4pPr>
              <a:defRPr sz="1600"/>
            </a:lvl4pPr>
            <a:lvl5pPr>
              <a:defRPr sz="1600"/>
            </a:lvl5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6289771" y="1567346"/>
            <a:ext cx="4701956" cy="710095"/>
          </a:xfrm>
          <a:prstGeom prst="rect">
            <a:avLst/>
          </a:prstGeom>
        </p:spPr>
        <p:txBody>
          <a:bodyPr vert="horz" lIns="91440" tIns="45720" rIns="91440" bIns="45720" rtlCol="0" anchor="ctr" anchorCtr="0">
            <a:normAutofit/>
          </a:bodyPr>
          <a:lstStyle>
            <a:lvl1pPr marL="228600" indent="-228600">
              <a:buNone/>
              <a:defRPr lang="zh-CN" altLang="en-US" b="0" smtClean="0"/>
            </a:lvl1pPr>
          </a:lstStyle>
          <a:p>
            <a:pPr lvl="0"/>
            <a:r>
              <a:rPr lang="zh-CN" altLang="en-US" noProof="1"/>
              <a:t>单击此处编辑母版文本样式</a:t>
            </a:r>
          </a:p>
        </p:txBody>
      </p:sp>
      <p:sp>
        <p:nvSpPr>
          <p:cNvPr id="6" name="内容占位符 5"/>
          <p:cNvSpPr>
            <a:spLocks noGrp="1"/>
          </p:cNvSpPr>
          <p:nvPr>
            <p:ph sz="quarter" idx="4"/>
          </p:nvPr>
        </p:nvSpPr>
        <p:spPr>
          <a:xfrm>
            <a:off x="6289771" y="2357462"/>
            <a:ext cx="4701956" cy="3766892"/>
          </a:xfrm>
          <a:prstGeom prst="rect">
            <a:avLst/>
          </a:prstGeom>
        </p:spPr>
        <p:txBody>
          <a:bodyPr>
            <a:normAutofit/>
          </a:bodyPr>
          <a:lstStyle>
            <a:lvl1pPr>
              <a:defRPr sz="2400"/>
            </a:lvl1pPr>
            <a:lvl2pPr>
              <a:defRPr sz="2000"/>
            </a:lvl2pPr>
            <a:lvl3pPr>
              <a:defRPr sz="1800"/>
            </a:lvl3pPr>
            <a:lvl4pPr>
              <a:defRPr sz="1600"/>
            </a:lvl4pPr>
            <a:lvl5pPr>
              <a:defRPr sz="1600"/>
            </a:lvl5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30042" y="261862"/>
            <a:ext cx="7740763" cy="1088571"/>
          </a:xfrm>
          <a:prstGeom prst="rect">
            <a:avLst/>
          </a:prstGeom>
        </p:spPr>
        <p:txBody>
          <a:bodyPr/>
          <a:lstStyle/>
          <a:p>
            <a:r>
              <a:rPr lang="zh-CN" altLang="en-US" noProof="1"/>
              <a:t>单击此处编辑母版标题样式</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808" y="457200"/>
            <a:ext cx="3932333" cy="1600200"/>
          </a:xfrm>
          <a:prstGeom prst="rect">
            <a:avLst/>
          </a:prstGeom>
        </p:spPr>
        <p:txBody>
          <a:bodyPr anchor="b"/>
          <a:lstStyle>
            <a:lvl1pPr>
              <a:defRPr sz="3200"/>
            </a:lvl1pPr>
          </a:lstStyle>
          <a:p>
            <a:r>
              <a:rPr lang="zh-CN" altLang="en-US" noProof="1"/>
              <a:t>单击此处编辑母版标题样式</a:t>
            </a:r>
          </a:p>
        </p:txBody>
      </p:sp>
      <p:sp>
        <p:nvSpPr>
          <p:cNvPr id="3" name="内容占位符 2"/>
          <p:cNvSpPr>
            <a:spLocks noGrp="1"/>
          </p:cNvSpPr>
          <p:nvPr>
            <p:ph idx="1"/>
          </p:nvPr>
        </p:nvSpPr>
        <p:spPr>
          <a:xfrm>
            <a:off x="5183316" y="987425"/>
            <a:ext cx="6172351"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839808" y="2057400"/>
            <a:ext cx="3932333"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809" y="457200"/>
            <a:ext cx="4260954" cy="1600200"/>
          </a:xfrm>
          <a:prstGeom prst="rect">
            <a:avLst/>
          </a:prstGeom>
        </p:spPr>
        <p:txBody>
          <a:bodyPr anchor="t" anchorCtr="0">
            <a:normAutofit/>
          </a:bodyPr>
          <a:lstStyle>
            <a:lvl1pPr>
              <a:defRPr sz="4000"/>
            </a:lvl1pPr>
          </a:lstStyle>
          <a:p>
            <a:r>
              <a:rPr lang="zh-CN" altLang="en-US" noProof="1"/>
              <a:t>单击此处编辑母版标题样式</a:t>
            </a:r>
          </a:p>
        </p:txBody>
      </p:sp>
      <p:sp>
        <p:nvSpPr>
          <p:cNvPr id="3" name="图片占位符 2"/>
          <p:cNvSpPr>
            <a:spLocks noGrp="1"/>
          </p:cNvSpPr>
          <p:nvPr>
            <p:ph type="pic" idx="1"/>
          </p:nvPr>
        </p:nvSpPr>
        <p:spPr>
          <a:xfrm>
            <a:off x="5384933" y="457203"/>
            <a:ext cx="5970733" cy="54038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1"/>
              <a:t>单击图标添加图片</a:t>
            </a:r>
          </a:p>
        </p:txBody>
      </p:sp>
      <p:sp>
        <p:nvSpPr>
          <p:cNvPr id="4" name="文本占位符 3"/>
          <p:cNvSpPr>
            <a:spLocks noGrp="1"/>
          </p:cNvSpPr>
          <p:nvPr>
            <p:ph type="body" sz="half" idx="2"/>
          </p:nvPr>
        </p:nvSpPr>
        <p:spPr>
          <a:xfrm>
            <a:off x="839809" y="2057400"/>
            <a:ext cx="4260954" cy="3811588"/>
          </a:xfrm>
          <a:prstGeom prst="rect">
            <a:avLst/>
          </a:prstGeo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1026" name="图片 2" descr="0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 y="0"/>
            <a:ext cx="12202452" cy="6865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标题 1"/>
          <p:cNvSpPr txBox="1"/>
          <p:nvPr/>
        </p:nvSpPr>
        <p:spPr>
          <a:xfrm>
            <a:off x="2804206" y="68627"/>
            <a:ext cx="7740763" cy="492555"/>
          </a:xfrm>
          <a:prstGeom prst="rect">
            <a:avLst/>
          </a:prstGeom>
        </p:spPr>
        <p:txBody>
          <a:bodyPr/>
          <a:lst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90204" pitchFamily="34" charset="0"/>
                <a:ea typeface="宋体" pitchFamily="2" charset="-122"/>
              </a:defRPr>
            </a:lvl2pPr>
            <a:lvl3pPr algn="ctr" rtl="0" eaLnBrk="1" fontAlgn="base" hangingPunct="1">
              <a:spcBef>
                <a:spcPct val="0"/>
              </a:spcBef>
              <a:spcAft>
                <a:spcPct val="0"/>
              </a:spcAft>
              <a:defRPr sz="4400">
                <a:solidFill>
                  <a:schemeClr val="tx2"/>
                </a:solidFill>
                <a:latin typeface="Arial" panose="020B0604020202090204" pitchFamily="34" charset="0"/>
                <a:ea typeface="宋体" pitchFamily="2" charset="-122"/>
              </a:defRPr>
            </a:lvl3pPr>
            <a:lvl4pPr algn="ctr" rtl="0" eaLnBrk="1" fontAlgn="base" hangingPunct="1">
              <a:spcBef>
                <a:spcPct val="0"/>
              </a:spcBef>
              <a:spcAft>
                <a:spcPct val="0"/>
              </a:spcAft>
              <a:defRPr sz="4400">
                <a:solidFill>
                  <a:schemeClr val="tx2"/>
                </a:solidFill>
                <a:latin typeface="Arial" panose="020B0604020202090204" pitchFamily="34" charset="0"/>
                <a:ea typeface="宋体" pitchFamily="2" charset="-122"/>
              </a:defRPr>
            </a:lvl4pPr>
            <a:lvl5pPr algn="ctr" rtl="0" eaLnBrk="1" fontAlgn="base" hangingPunct="1">
              <a:spcBef>
                <a:spcPct val="0"/>
              </a:spcBef>
              <a:spcAft>
                <a:spcPct val="0"/>
              </a:spcAft>
              <a:defRPr sz="4400">
                <a:solidFill>
                  <a:schemeClr val="tx2"/>
                </a:solidFill>
                <a:latin typeface="Arial" panose="020B0604020202090204" pitchFamily="34" charset="0"/>
                <a:ea typeface="宋体" pitchFamily="2" charset="-122"/>
              </a:defRPr>
            </a:lvl5pPr>
            <a:lvl6pPr marL="457200" algn="ctr" rtl="0" eaLnBrk="1" fontAlgn="base" hangingPunct="1">
              <a:spcBef>
                <a:spcPct val="0"/>
              </a:spcBef>
              <a:spcAft>
                <a:spcPct val="0"/>
              </a:spcAft>
              <a:defRPr sz="4400">
                <a:solidFill>
                  <a:schemeClr val="tx2"/>
                </a:solidFill>
                <a:latin typeface="Arial" panose="020B0604020202090204" pitchFamily="34" charset="0"/>
                <a:ea typeface="宋体" pitchFamily="2" charset="-122"/>
              </a:defRPr>
            </a:lvl6pPr>
            <a:lvl7pPr marL="914400" algn="ctr" rtl="0" eaLnBrk="1" fontAlgn="base" hangingPunct="1">
              <a:spcBef>
                <a:spcPct val="0"/>
              </a:spcBef>
              <a:spcAft>
                <a:spcPct val="0"/>
              </a:spcAft>
              <a:defRPr sz="4400">
                <a:solidFill>
                  <a:schemeClr val="tx2"/>
                </a:solidFill>
                <a:latin typeface="Arial" panose="020B0604020202090204" pitchFamily="34" charset="0"/>
                <a:ea typeface="宋体" pitchFamily="2" charset="-122"/>
              </a:defRPr>
            </a:lvl7pPr>
            <a:lvl8pPr marL="1371600" algn="ctr" rtl="0" eaLnBrk="1" fontAlgn="base" hangingPunct="1">
              <a:spcBef>
                <a:spcPct val="0"/>
              </a:spcBef>
              <a:spcAft>
                <a:spcPct val="0"/>
              </a:spcAft>
              <a:defRPr sz="4400">
                <a:solidFill>
                  <a:schemeClr val="tx2"/>
                </a:solidFill>
                <a:latin typeface="Arial" panose="020B0604020202090204" pitchFamily="34" charset="0"/>
                <a:ea typeface="宋体" pitchFamily="2" charset="-122"/>
              </a:defRPr>
            </a:lvl8pPr>
            <a:lvl9pPr marL="1828800" algn="ctr" rtl="0" eaLnBrk="1" fontAlgn="base" hangingPunct="1">
              <a:spcBef>
                <a:spcPct val="0"/>
              </a:spcBef>
              <a:spcAft>
                <a:spcPct val="0"/>
              </a:spcAft>
              <a:defRPr sz="4400">
                <a:solidFill>
                  <a:schemeClr val="tx2"/>
                </a:solidFill>
                <a:latin typeface="Arial" panose="020B0604020202090204" pitchFamily="34" charset="0"/>
                <a:ea typeface="宋体" pitchFamily="2" charset="-122"/>
              </a:defRPr>
            </a:lvl9pPr>
          </a:lstStyle>
          <a:p>
            <a:endParaRPr lang="zh-CN" altLang="en-US" sz="3050" noProof="1">
              <a:solidFill>
                <a:schemeClr val="bg1"/>
              </a:solidFill>
              <a:latin typeface="华文隶书" panose="02010800040101010101" pitchFamily="2" charset="-122"/>
              <a:ea typeface="华文隶书" panose="02010800040101010101" pitchFamily="2" charset="-122"/>
            </a:endParaRPr>
          </a:p>
        </p:txBody>
      </p:sp>
      <p:sp>
        <p:nvSpPr>
          <p:cNvPr id="5" name="内容占位符 2"/>
          <p:cNvSpPr txBox="1"/>
          <p:nvPr/>
        </p:nvSpPr>
        <p:spPr>
          <a:xfrm>
            <a:off x="430042" y="960154"/>
            <a:ext cx="11495177" cy="5143429"/>
          </a:xfrm>
          <a:prstGeom prst="rect">
            <a:avLst/>
          </a:prstGeom>
        </p:spPr>
        <p:txBody>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lvl="1"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lvl="2"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lvl="3"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lvl="4"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lvl="5"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9pPr>
          </a:lstStyle>
          <a:p>
            <a:pPr marL="326390" indent="-326390">
              <a:buFont typeface="Wingdings" panose="05000000000000000000" pitchFamily="2" charset="2"/>
              <a:buChar char="u"/>
            </a:pPr>
            <a:endParaRPr lang="zh-CN" altLang="en-US" sz="3050" noProof="1">
              <a:latin typeface="新宋体" panose="02010609030101010101" pitchFamily="49" charset="-122"/>
              <a:ea typeface="新宋体" panose="02010609030101010101" pitchFamily="49"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rtl="0" eaLnBrk="1" fontAlgn="base" hangingPunct="1">
        <a:spcBef>
          <a:spcPct val="0"/>
        </a:spcBef>
        <a:spcAft>
          <a:spcPct val="0"/>
        </a:spcAft>
        <a:defRPr sz="4190" kern="1200">
          <a:solidFill>
            <a:schemeClr val="tx2"/>
          </a:solidFill>
          <a:latin typeface="+mj-lt"/>
          <a:ea typeface="+mj-ea"/>
          <a:cs typeface="+mj-cs"/>
        </a:defRPr>
      </a:lvl1pPr>
      <a:lvl2pPr algn="ctr" rtl="0" eaLnBrk="1" fontAlgn="base" hangingPunct="1">
        <a:spcBef>
          <a:spcPct val="0"/>
        </a:spcBef>
        <a:spcAft>
          <a:spcPct val="0"/>
        </a:spcAft>
        <a:defRPr sz="4190">
          <a:solidFill>
            <a:schemeClr val="tx2"/>
          </a:solidFill>
          <a:latin typeface="Arial" panose="020B0604020202090204" pitchFamily="34" charset="0"/>
          <a:ea typeface="宋体" pitchFamily="2" charset="-122"/>
        </a:defRPr>
      </a:lvl2pPr>
      <a:lvl3pPr algn="ctr" rtl="0" eaLnBrk="1" fontAlgn="base" hangingPunct="1">
        <a:spcBef>
          <a:spcPct val="0"/>
        </a:spcBef>
        <a:spcAft>
          <a:spcPct val="0"/>
        </a:spcAft>
        <a:defRPr sz="4190">
          <a:solidFill>
            <a:schemeClr val="tx2"/>
          </a:solidFill>
          <a:latin typeface="Arial" panose="020B0604020202090204" pitchFamily="34" charset="0"/>
          <a:ea typeface="宋体" pitchFamily="2" charset="-122"/>
        </a:defRPr>
      </a:lvl3pPr>
      <a:lvl4pPr algn="ctr" rtl="0" eaLnBrk="1" fontAlgn="base" hangingPunct="1">
        <a:spcBef>
          <a:spcPct val="0"/>
        </a:spcBef>
        <a:spcAft>
          <a:spcPct val="0"/>
        </a:spcAft>
        <a:defRPr sz="4190">
          <a:solidFill>
            <a:schemeClr val="tx2"/>
          </a:solidFill>
          <a:latin typeface="Arial" panose="020B0604020202090204" pitchFamily="34" charset="0"/>
          <a:ea typeface="宋体" pitchFamily="2" charset="-122"/>
        </a:defRPr>
      </a:lvl4pPr>
      <a:lvl5pPr algn="ctr" rtl="0" eaLnBrk="1" fontAlgn="base" hangingPunct="1">
        <a:spcBef>
          <a:spcPct val="0"/>
        </a:spcBef>
        <a:spcAft>
          <a:spcPct val="0"/>
        </a:spcAft>
        <a:defRPr sz="4190">
          <a:solidFill>
            <a:schemeClr val="tx2"/>
          </a:solidFill>
          <a:latin typeface="Arial" panose="020B0604020202090204" pitchFamily="34" charset="0"/>
          <a:ea typeface="宋体" pitchFamily="2" charset="-122"/>
        </a:defRPr>
      </a:lvl5pPr>
      <a:lvl6pPr marL="435610" algn="ctr" rtl="0" eaLnBrk="1" fontAlgn="base" hangingPunct="1">
        <a:spcBef>
          <a:spcPct val="0"/>
        </a:spcBef>
        <a:spcAft>
          <a:spcPct val="0"/>
        </a:spcAft>
        <a:defRPr sz="4190">
          <a:solidFill>
            <a:schemeClr val="tx2"/>
          </a:solidFill>
          <a:latin typeface="Arial" panose="020B0604020202090204" pitchFamily="34" charset="0"/>
          <a:ea typeface="宋体" pitchFamily="2" charset="-122"/>
        </a:defRPr>
      </a:lvl6pPr>
      <a:lvl7pPr marL="870585" algn="ctr" rtl="0" eaLnBrk="1" fontAlgn="base" hangingPunct="1">
        <a:spcBef>
          <a:spcPct val="0"/>
        </a:spcBef>
        <a:spcAft>
          <a:spcPct val="0"/>
        </a:spcAft>
        <a:defRPr sz="4190">
          <a:solidFill>
            <a:schemeClr val="tx2"/>
          </a:solidFill>
          <a:latin typeface="Arial" panose="020B0604020202090204" pitchFamily="34" charset="0"/>
          <a:ea typeface="宋体" pitchFamily="2" charset="-122"/>
        </a:defRPr>
      </a:lvl7pPr>
      <a:lvl8pPr marL="1306195" algn="ctr" rtl="0" eaLnBrk="1" fontAlgn="base" hangingPunct="1">
        <a:spcBef>
          <a:spcPct val="0"/>
        </a:spcBef>
        <a:spcAft>
          <a:spcPct val="0"/>
        </a:spcAft>
        <a:defRPr sz="4190">
          <a:solidFill>
            <a:schemeClr val="tx2"/>
          </a:solidFill>
          <a:latin typeface="Arial" panose="020B0604020202090204" pitchFamily="34" charset="0"/>
          <a:ea typeface="宋体" pitchFamily="2" charset="-122"/>
        </a:defRPr>
      </a:lvl8pPr>
      <a:lvl9pPr marL="1741805" algn="ctr" rtl="0" eaLnBrk="1" fontAlgn="base" hangingPunct="1">
        <a:spcBef>
          <a:spcPct val="0"/>
        </a:spcBef>
        <a:spcAft>
          <a:spcPct val="0"/>
        </a:spcAft>
        <a:defRPr sz="4190">
          <a:solidFill>
            <a:schemeClr val="tx2"/>
          </a:solidFill>
          <a:latin typeface="Arial" panose="020B0604020202090204" pitchFamily="34" charset="0"/>
          <a:ea typeface="宋体" pitchFamily="2" charset="-122"/>
        </a:defRPr>
      </a:lvl9pPr>
    </p:titleStyle>
    <p:bodyStyle>
      <a:lvl1pPr marL="326390" indent="-326390" algn="l" rtl="0" eaLnBrk="1" fontAlgn="base" hangingPunct="1">
        <a:spcBef>
          <a:spcPct val="20000"/>
        </a:spcBef>
        <a:spcAft>
          <a:spcPct val="0"/>
        </a:spcAft>
        <a:buChar char="•"/>
        <a:defRPr sz="3050" kern="1200">
          <a:solidFill>
            <a:schemeClr val="tx1"/>
          </a:solidFill>
          <a:latin typeface="+mn-lt"/>
          <a:ea typeface="+mn-ea"/>
          <a:cs typeface="+mn-cs"/>
        </a:defRPr>
      </a:lvl1pPr>
      <a:lvl2pPr marL="707390" lvl="1" indent="-272415" algn="l" rtl="0" eaLnBrk="1" fontAlgn="base" hangingPunct="1">
        <a:spcBef>
          <a:spcPct val="20000"/>
        </a:spcBef>
        <a:spcAft>
          <a:spcPct val="0"/>
        </a:spcAft>
        <a:buChar char="–"/>
        <a:defRPr sz="2665" kern="1200">
          <a:solidFill>
            <a:schemeClr val="tx1"/>
          </a:solidFill>
          <a:latin typeface="+mn-lt"/>
          <a:ea typeface="+mn-ea"/>
          <a:cs typeface="+mn-cs"/>
        </a:defRPr>
      </a:lvl2pPr>
      <a:lvl3pPr marL="1088390" lvl="2" indent="-217805" algn="l" rtl="0" eaLnBrk="1" fontAlgn="base" hangingPunct="1">
        <a:spcBef>
          <a:spcPct val="20000"/>
        </a:spcBef>
        <a:spcAft>
          <a:spcPct val="0"/>
        </a:spcAft>
        <a:buChar char="•"/>
        <a:defRPr sz="2285" kern="1200">
          <a:solidFill>
            <a:schemeClr val="tx1"/>
          </a:solidFill>
          <a:latin typeface="+mn-lt"/>
          <a:ea typeface="+mn-ea"/>
          <a:cs typeface="+mn-cs"/>
        </a:defRPr>
      </a:lvl3pPr>
      <a:lvl4pPr marL="1524000" lvl="3" indent="-217805" algn="l" rtl="0" eaLnBrk="1" fontAlgn="base" hangingPunct="1">
        <a:spcBef>
          <a:spcPct val="20000"/>
        </a:spcBef>
        <a:spcAft>
          <a:spcPct val="0"/>
        </a:spcAft>
        <a:buChar char="–"/>
        <a:defRPr sz="1905" kern="1200">
          <a:solidFill>
            <a:schemeClr val="tx1"/>
          </a:solidFill>
          <a:latin typeface="+mn-lt"/>
          <a:ea typeface="+mn-ea"/>
          <a:cs typeface="+mn-cs"/>
        </a:defRPr>
      </a:lvl4pPr>
      <a:lvl5pPr marL="1959610" lvl="4" indent="-217805" algn="l" rtl="0" eaLnBrk="1" fontAlgn="base" hangingPunct="1">
        <a:spcBef>
          <a:spcPct val="20000"/>
        </a:spcBef>
        <a:spcAft>
          <a:spcPct val="0"/>
        </a:spcAft>
        <a:buChar char="»"/>
        <a:defRPr sz="1905" kern="1200">
          <a:solidFill>
            <a:schemeClr val="tx1"/>
          </a:solidFill>
          <a:latin typeface="+mn-lt"/>
          <a:ea typeface="+mn-ea"/>
          <a:cs typeface="+mn-cs"/>
        </a:defRPr>
      </a:lvl5pPr>
      <a:lvl6pPr marL="2395220" lvl="5" indent="-217805" algn="l" defTabSz="870585" eaLnBrk="1" fontAlgn="base" latinLnBrk="0" hangingPunct="1">
        <a:spcBef>
          <a:spcPct val="20000"/>
        </a:spcBef>
        <a:spcAft>
          <a:spcPct val="0"/>
        </a:spcAft>
        <a:buChar char="»"/>
        <a:defRPr sz="1905" b="0" i="0" u="none" kern="1200" baseline="0">
          <a:solidFill>
            <a:schemeClr val="tx1"/>
          </a:solidFill>
          <a:latin typeface="+mn-lt"/>
          <a:ea typeface="+mn-ea"/>
          <a:cs typeface="+mn-cs"/>
        </a:defRPr>
      </a:lvl6pPr>
      <a:lvl7pPr marL="2830195" lvl="6" indent="-217805" algn="l" defTabSz="870585" eaLnBrk="1" fontAlgn="base" latinLnBrk="0" hangingPunct="1">
        <a:spcBef>
          <a:spcPct val="20000"/>
        </a:spcBef>
        <a:spcAft>
          <a:spcPct val="0"/>
        </a:spcAft>
        <a:buChar char="»"/>
        <a:defRPr sz="1905" b="0" i="0" u="none" kern="1200" baseline="0">
          <a:solidFill>
            <a:schemeClr val="tx1"/>
          </a:solidFill>
          <a:latin typeface="+mn-lt"/>
          <a:ea typeface="+mn-ea"/>
          <a:cs typeface="+mn-cs"/>
        </a:defRPr>
      </a:lvl7pPr>
      <a:lvl8pPr marL="3265805" lvl="7" indent="-217805" algn="l" defTabSz="870585" eaLnBrk="1" fontAlgn="base" latinLnBrk="0" hangingPunct="1">
        <a:spcBef>
          <a:spcPct val="20000"/>
        </a:spcBef>
        <a:spcAft>
          <a:spcPct val="0"/>
        </a:spcAft>
        <a:buChar char="»"/>
        <a:defRPr sz="1905" b="0" i="0" u="none" kern="1200" baseline="0">
          <a:solidFill>
            <a:schemeClr val="tx1"/>
          </a:solidFill>
          <a:latin typeface="+mn-lt"/>
          <a:ea typeface="+mn-ea"/>
          <a:cs typeface="+mn-cs"/>
        </a:defRPr>
      </a:lvl8pPr>
      <a:lvl9pPr marL="3701415" lvl="8" indent="-217805" algn="l" defTabSz="870585" eaLnBrk="1" fontAlgn="base" latinLnBrk="0" hangingPunct="1">
        <a:spcBef>
          <a:spcPct val="20000"/>
        </a:spcBef>
        <a:spcAft>
          <a:spcPct val="0"/>
        </a:spcAft>
        <a:buChar char="»"/>
        <a:defRPr sz="1905" b="0" i="0" u="none" kern="1200" baseline="0">
          <a:solidFill>
            <a:schemeClr val="tx1"/>
          </a:solidFill>
          <a:latin typeface="+mn-lt"/>
          <a:ea typeface="+mn-ea"/>
          <a:cs typeface="+mn-cs"/>
        </a:defRPr>
      </a:lvl9pPr>
    </p:bodyStyle>
    <p:otherStyle>
      <a:lvl1pPr marL="0" lvl="0" indent="0" algn="l" defTabSz="870585" eaLnBrk="1" fontAlgn="base" latinLnBrk="0" hangingPunct="1">
        <a:spcBef>
          <a:spcPct val="0"/>
        </a:spcBef>
        <a:spcAft>
          <a:spcPct val="0"/>
        </a:spcAft>
        <a:buFont typeface="Arial" panose="020B0604020202090204" pitchFamily="34" charset="0"/>
        <a:buNone/>
        <a:defRPr sz="1715" b="0" i="0" u="none" kern="1200" baseline="0">
          <a:solidFill>
            <a:schemeClr val="tx1"/>
          </a:solidFill>
          <a:latin typeface="+mn-lt"/>
          <a:ea typeface="+mn-ea"/>
          <a:cs typeface="+mn-cs"/>
        </a:defRPr>
      </a:lvl1pPr>
      <a:lvl2pPr marL="435610" lvl="1" indent="0" algn="l" defTabSz="870585" eaLnBrk="1" fontAlgn="base" latinLnBrk="0" hangingPunct="1">
        <a:spcBef>
          <a:spcPct val="0"/>
        </a:spcBef>
        <a:spcAft>
          <a:spcPct val="0"/>
        </a:spcAft>
        <a:buFont typeface="Arial" panose="020B0604020202090204" pitchFamily="34" charset="0"/>
        <a:buNone/>
        <a:defRPr sz="1905" b="0" i="0" u="none" kern="1200" baseline="0">
          <a:solidFill>
            <a:schemeClr val="tx1"/>
          </a:solidFill>
          <a:latin typeface="+mn-lt"/>
          <a:ea typeface="+mn-ea"/>
          <a:cs typeface="+mn-cs"/>
        </a:defRPr>
      </a:lvl2pPr>
      <a:lvl3pPr marL="870585" lvl="2" indent="0" algn="l" defTabSz="870585" eaLnBrk="1" fontAlgn="base" latinLnBrk="0" hangingPunct="1">
        <a:spcBef>
          <a:spcPct val="0"/>
        </a:spcBef>
        <a:spcAft>
          <a:spcPct val="0"/>
        </a:spcAft>
        <a:buFont typeface="Arial" panose="020B0604020202090204" pitchFamily="34" charset="0"/>
        <a:buNone/>
        <a:defRPr sz="1905" b="0" i="0" u="none" kern="1200" baseline="0">
          <a:solidFill>
            <a:schemeClr val="tx1"/>
          </a:solidFill>
          <a:latin typeface="+mn-lt"/>
          <a:ea typeface="+mn-ea"/>
          <a:cs typeface="+mn-cs"/>
        </a:defRPr>
      </a:lvl3pPr>
      <a:lvl4pPr marL="1306195" lvl="3" indent="0" algn="l" defTabSz="870585" eaLnBrk="1" fontAlgn="base" latinLnBrk="0" hangingPunct="1">
        <a:spcBef>
          <a:spcPct val="0"/>
        </a:spcBef>
        <a:spcAft>
          <a:spcPct val="0"/>
        </a:spcAft>
        <a:buFont typeface="Arial" panose="020B0604020202090204" pitchFamily="34" charset="0"/>
        <a:buNone/>
        <a:defRPr sz="1905" b="0" i="0" u="none" kern="1200" baseline="0">
          <a:solidFill>
            <a:schemeClr val="tx1"/>
          </a:solidFill>
          <a:latin typeface="+mn-lt"/>
          <a:ea typeface="+mn-ea"/>
          <a:cs typeface="+mn-cs"/>
        </a:defRPr>
      </a:lvl4pPr>
      <a:lvl5pPr marL="1741805" lvl="4" indent="0" algn="l" defTabSz="870585" eaLnBrk="1" fontAlgn="base" latinLnBrk="0" hangingPunct="1">
        <a:spcBef>
          <a:spcPct val="0"/>
        </a:spcBef>
        <a:spcAft>
          <a:spcPct val="0"/>
        </a:spcAft>
        <a:buFont typeface="Arial" panose="020B0604020202090204" pitchFamily="34" charset="0"/>
        <a:buNone/>
        <a:defRPr sz="1905" b="0" i="0" u="none" kern="1200" baseline="0">
          <a:solidFill>
            <a:schemeClr val="tx1"/>
          </a:solidFill>
          <a:latin typeface="+mn-lt"/>
          <a:ea typeface="+mn-ea"/>
          <a:cs typeface="+mn-cs"/>
        </a:defRPr>
      </a:lvl5pPr>
      <a:lvl6pPr marL="2177415" lvl="5" indent="0" algn="l" defTabSz="870585" eaLnBrk="1" fontAlgn="base" latinLnBrk="0" hangingPunct="1">
        <a:spcBef>
          <a:spcPct val="0"/>
        </a:spcBef>
        <a:spcAft>
          <a:spcPct val="0"/>
        </a:spcAft>
        <a:buFont typeface="Arial" panose="020B0604020202090204" pitchFamily="34" charset="0"/>
        <a:buNone/>
        <a:defRPr sz="1905" b="0" i="0" u="none" kern="1200" baseline="0">
          <a:solidFill>
            <a:schemeClr val="tx1"/>
          </a:solidFill>
          <a:latin typeface="+mn-lt"/>
          <a:ea typeface="+mn-ea"/>
          <a:cs typeface="+mn-cs"/>
        </a:defRPr>
      </a:lvl6pPr>
      <a:lvl7pPr marL="2612390" lvl="6" indent="0" algn="l" defTabSz="870585" eaLnBrk="1" fontAlgn="base" latinLnBrk="0" hangingPunct="1">
        <a:spcBef>
          <a:spcPct val="0"/>
        </a:spcBef>
        <a:spcAft>
          <a:spcPct val="0"/>
        </a:spcAft>
        <a:buFont typeface="Arial" panose="020B0604020202090204" pitchFamily="34" charset="0"/>
        <a:buNone/>
        <a:defRPr sz="1905" b="0" i="0" u="none" kern="1200" baseline="0">
          <a:solidFill>
            <a:schemeClr val="tx1"/>
          </a:solidFill>
          <a:latin typeface="+mn-lt"/>
          <a:ea typeface="+mn-ea"/>
          <a:cs typeface="+mn-cs"/>
        </a:defRPr>
      </a:lvl7pPr>
      <a:lvl8pPr marL="3048000" lvl="7" indent="0" algn="l" defTabSz="870585" eaLnBrk="1" fontAlgn="base" latinLnBrk="0" hangingPunct="1">
        <a:spcBef>
          <a:spcPct val="0"/>
        </a:spcBef>
        <a:spcAft>
          <a:spcPct val="0"/>
        </a:spcAft>
        <a:buFont typeface="Arial" panose="020B0604020202090204" pitchFamily="34" charset="0"/>
        <a:buNone/>
        <a:defRPr sz="1905" b="0" i="0" u="none" kern="1200" baseline="0">
          <a:solidFill>
            <a:schemeClr val="tx1"/>
          </a:solidFill>
          <a:latin typeface="+mn-lt"/>
          <a:ea typeface="+mn-ea"/>
          <a:cs typeface="+mn-cs"/>
        </a:defRPr>
      </a:lvl8pPr>
      <a:lvl9pPr marL="3483610" lvl="8" indent="0" algn="l" defTabSz="870585" eaLnBrk="1" fontAlgn="base" latinLnBrk="0" hangingPunct="1">
        <a:spcBef>
          <a:spcPct val="0"/>
        </a:spcBef>
        <a:spcAft>
          <a:spcPct val="0"/>
        </a:spcAft>
        <a:buFont typeface="Arial" panose="020B0604020202090204" pitchFamily="34" charset="0"/>
        <a:buNone/>
        <a:defRPr sz="1905"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2.bin"/><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oleObject" Target="../embeddings/oleObject4.bin"/><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chor="ctr">
            <a:normAutofit fontScale="90000"/>
          </a:bodyPr>
          <a:lstStyle/>
          <a:p>
            <a:r>
              <a:rPr lang="zh-CN" altLang="en-US" sz="8000" dirty="0">
                <a:latin typeface="黑体" panose="02010609060101010101" pitchFamily="49" charset="-122"/>
                <a:ea typeface="黑体" panose="02010609060101010101" pitchFamily="49" charset="-122"/>
                <a:sym typeface="+mn-ea"/>
              </a:rPr>
              <a:t>Recursion and divide-and-</a:t>
            </a:r>
            <a:r>
              <a:rPr lang="zh-CN" altLang="en-US" sz="8000">
                <a:latin typeface="黑体" panose="02010609060101010101" pitchFamily="49" charset="-122"/>
                <a:ea typeface="黑体" panose="02010609060101010101" pitchFamily="49" charset="-122"/>
                <a:sym typeface="+mn-ea"/>
              </a:rPr>
              <a:t>conquer strategies</a:t>
            </a:r>
            <a:endParaRPr lang="zh-CN" altLang="en-US" sz="8000" b="1" dirty="0">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3335"/>
    </mc:Choice>
    <mc:Fallback xmlns="">
      <p:transition spd="slow" advTm="333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38866" y="891575"/>
            <a:ext cx="11632335" cy="5349166"/>
          </a:xfrm>
        </p:spPr>
        <p:txBody>
          <a:bodyPr/>
          <a:lstStyle/>
          <a:p>
            <a:r>
              <a:rPr lang="en-US" sz="2800" b="1"/>
              <a:t>Question:</a:t>
            </a:r>
            <a:r>
              <a:rPr lang="en-US" sz="2800"/>
              <a:t> Why do we use </a:t>
            </a:r>
            <a:r>
              <a:rPr lang="en-US" altLang="zh-CN" sz="2800" dirty="0">
                <a:solidFill>
                  <a:srgbClr val="0000FF"/>
                </a:solidFill>
                <a:latin typeface="Times New Roman" panose="02020503050405090304" pitchFamily="18" charset="0"/>
                <a:cs typeface="Times New Roman" panose="02020503050405090304" pitchFamily="18" charset="0"/>
              </a:rPr>
              <a:t>logn</a:t>
            </a:r>
            <a:r>
              <a:rPr lang="en-US" sz="2800"/>
              <a:t> instead of </a:t>
            </a:r>
            <a:r>
              <a:rPr lang="zh-CN" altLang="en-US" sz="2800"/>
              <a:t>“</a:t>
            </a:r>
            <a:r>
              <a:rPr lang="en-US" altLang="zh-CN" sz="2800" dirty="0">
                <a:solidFill>
                  <a:srgbClr val="0000FF"/>
                </a:solidFill>
                <a:latin typeface="Times New Roman" panose="02020503050405090304" pitchFamily="18" charset="0"/>
                <a:cs typeface="Times New Roman" panose="02020503050405090304" pitchFamily="18" charset="0"/>
                <a:sym typeface="+mn-ea"/>
              </a:rPr>
              <a:t>log</a:t>
            </a:r>
            <a:r>
              <a:rPr lang="en-US" altLang="zh-CN" sz="2800" baseline="-25000" dirty="0">
                <a:solidFill>
                  <a:srgbClr val="0000FF"/>
                </a:solidFill>
                <a:latin typeface="Times New Roman" panose="02020503050405090304" pitchFamily="18" charset="0"/>
                <a:cs typeface="Times New Roman" panose="02020503050405090304" pitchFamily="18" charset="0"/>
                <a:sym typeface="+mn-ea"/>
              </a:rPr>
              <a:t>2</a:t>
            </a:r>
            <a:r>
              <a:rPr lang="en-US" altLang="zh-CN" sz="2800" dirty="0">
                <a:solidFill>
                  <a:srgbClr val="0000FF"/>
                </a:solidFill>
                <a:latin typeface="Times New Roman" panose="02020503050405090304" pitchFamily="18" charset="0"/>
                <a:cs typeface="Times New Roman" panose="02020503050405090304" pitchFamily="18" charset="0"/>
                <a:sym typeface="+mn-ea"/>
              </a:rPr>
              <a:t>n</a:t>
            </a:r>
            <a:r>
              <a:rPr lang="zh-CN" altLang="en-US" sz="2800"/>
              <a:t>”</a:t>
            </a:r>
            <a:r>
              <a:rPr lang="en-US" sz="2800">
                <a:sym typeface="+mn-ea"/>
              </a:rPr>
              <a:t>、“</a:t>
            </a:r>
            <a:r>
              <a:rPr lang="en-US" sz="2800">
                <a:solidFill>
                  <a:srgbClr val="0000FF"/>
                </a:solidFill>
                <a:sym typeface="+mn-ea"/>
              </a:rPr>
              <a:t>lnn</a:t>
            </a:r>
            <a:r>
              <a:rPr lang="en-US" sz="2800">
                <a:sym typeface="+mn-ea"/>
              </a:rPr>
              <a:t>”</a:t>
            </a:r>
            <a:r>
              <a:rPr lang="en-US" sz="2800"/>
              <a:t>or</a:t>
            </a:r>
            <a:r>
              <a:rPr lang="en-US" sz="2800">
                <a:sym typeface="+mn-ea"/>
              </a:rPr>
              <a:t>“</a:t>
            </a:r>
            <a:r>
              <a:rPr lang="en-US" sz="2800">
                <a:solidFill>
                  <a:srgbClr val="0000FF"/>
                </a:solidFill>
                <a:sym typeface="+mn-ea"/>
              </a:rPr>
              <a:t>lgn</a:t>
            </a:r>
            <a:r>
              <a:rPr lang="en-US" sz="2800">
                <a:sym typeface="+mn-ea"/>
              </a:rPr>
              <a:t>”</a:t>
            </a:r>
            <a:r>
              <a:rPr lang="en-US" sz="2800"/>
              <a:t> in the description of algorithm complexity?</a:t>
            </a:r>
          </a:p>
          <a:p>
            <a:r>
              <a:rPr lang="en-US" sz="2800" b="1"/>
              <a:t>Answer:</a:t>
            </a:r>
            <a:r>
              <a:rPr lang="en-US" sz="2800"/>
              <a:t> If we have </a:t>
            </a:r>
            <a:r>
              <a:rPr lang="en-US" altLang="zh-CN" sz="2800" dirty="0">
                <a:solidFill>
                  <a:srgbClr val="0000FF"/>
                </a:solidFill>
                <a:latin typeface="Times New Roman" panose="02020503050405090304" pitchFamily="18" charset="0"/>
                <a:cs typeface="Times New Roman" panose="02020503050405090304" pitchFamily="18" charset="0"/>
                <a:sym typeface="+mn-ea"/>
              </a:rPr>
              <a:t>log</a:t>
            </a:r>
            <a:r>
              <a:rPr lang="en-US" altLang="zh-CN" sz="2800" baseline="-25000" dirty="0">
                <a:solidFill>
                  <a:srgbClr val="0000FF"/>
                </a:solidFill>
                <a:latin typeface="Times New Roman" panose="02020503050405090304" pitchFamily="18" charset="0"/>
                <a:cs typeface="Times New Roman" panose="02020503050405090304" pitchFamily="18" charset="0"/>
                <a:sym typeface="+mn-ea"/>
              </a:rPr>
              <a:t>a</a:t>
            </a:r>
            <a:r>
              <a:rPr lang="en-US" altLang="zh-CN" sz="2800" dirty="0">
                <a:solidFill>
                  <a:srgbClr val="0000FF"/>
                </a:solidFill>
                <a:latin typeface="Times New Roman" panose="02020503050405090304" pitchFamily="18" charset="0"/>
                <a:cs typeface="Times New Roman" panose="02020503050405090304" pitchFamily="18" charset="0"/>
                <a:sym typeface="+mn-ea"/>
              </a:rPr>
              <a:t>b</a:t>
            </a:r>
            <a:r>
              <a:rPr lang="en-US" sz="2800"/>
              <a:t> (where a is the base), we can obtain from the base change formula:</a:t>
            </a:r>
          </a:p>
          <a:p>
            <a:endParaRPr lang="en-US" sz="2800"/>
          </a:p>
          <a:p>
            <a:pPr marL="0" indent="0">
              <a:buNone/>
            </a:pPr>
            <a:r>
              <a:rPr lang="en-US" altLang="zh-CN" sz="2800" dirty="0">
                <a:solidFill>
                  <a:srgbClr val="0000FF"/>
                </a:solidFill>
                <a:latin typeface="Times New Roman" panose="02020503050405090304" pitchFamily="18" charset="0"/>
                <a:cs typeface="Times New Roman" panose="02020503050405090304" pitchFamily="18" charset="0"/>
                <a:sym typeface="+mn-ea"/>
              </a:rPr>
              <a:t>log</a:t>
            </a:r>
            <a:r>
              <a:rPr lang="en-US" altLang="zh-CN" sz="2800" baseline="-25000" dirty="0">
                <a:solidFill>
                  <a:srgbClr val="0000FF"/>
                </a:solidFill>
                <a:latin typeface="Times New Roman" panose="02020503050405090304" pitchFamily="18" charset="0"/>
                <a:cs typeface="Times New Roman" panose="02020503050405090304" pitchFamily="18" charset="0"/>
                <a:sym typeface="+mn-ea"/>
              </a:rPr>
              <a:t>c</a:t>
            </a:r>
            <a:r>
              <a:rPr lang="en-US" altLang="zh-CN" sz="2800" dirty="0">
                <a:solidFill>
                  <a:srgbClr val="0000FF"/>
                </a:solidFill>
                <a:latin typeface="Times New Roman" panose="02020503050405090304" pitchFamily="18" charset="0"/>
                <a:cs typeface="Times New Roman" panose="02020503050405090304" pitchFamily="18" charset="0"/>
                <a:sym typeface="+mn-ea"/>
              </a:rPr>
              <a:t>a</a:t>
            </a:r>
            <a:r>
              <a:rPr lang="en-US" sz="2800"/>
              <a:t>（</a:t>
            </a:r>
            <a:r>
              <a:rPr lang="en-US" sz="2800">
                <a:sym typeface="+mn-ea"/>
              </a:rPr>
              <a:t>where c is the base</a:t>
            </a:r>
            <a:r>
              <a:rPr lang="en-US" sz="2800"/>
              <a:t>）is a constant，</a:t>
            </a:r>
          </a:p>
          <a:p>
            <a:pPr marL="0" indent="0">
              <a:buNone/>
            </a:pPr>
            <a:r>
              <a:rPr lang="en-US" sz="2800"/>
              <a:t>O(cf(n))=O(f(n))，</a:t>
            </a:r>
            <a:r>
              <a:rPr lang="en-US" sz="2800">
                <a:sym typeface="+mn-ea"/>
              </a:rPr>
              <a:t>c is a constant</a:t>
            </a:r>
            <a:endParaRPr lang="en-US" sz="2800"/>
          </a:p>
          <a:p>
            <a:pPr marL="0" indent="0">
              <a:buNone/>
            </a:pPr>
            <a:r>
              <a:rPr lang="en-US" sz="2800"/>
              <a:t>O(</a:t>
            </a:r>
            <a:r>
              <a:rPr lang="en-US" altLang="zh-CN" sz="2800" dirty="0">
                <a:solidFill>
                  <a:srgbClr val="0000FF"/>
                </a:solidFill>
                <a:latin typeface="Times New Roman" panose="02020503050405090304" pitchFamily="18" charset="0"/>
                <a:cs typeface="Times New Roman" panose="02020503050405090304" pitchFamily="18" charset="0"/>
                <a:sym typeface="+mn-ea"/>
              </a:rPr>
              <a:t>log</a:t>
            </a:r>
            <a:r>
              <a:rPr lang="en-US" altLang="zh-CN" sz="2800" baseline="-25000" dirty="0">
                <a:solidFill>
                  <a:srgbClr val="0000FF"/>
                </a:solidFill>
                <a:latin typeface="Times New Roman" panose="02020503050405090304" pitchFamily="18" charset="0"/>
                <a:cs typeface="Times New Roman" panose="02020503050405090304" pitchFamily="18" charset="0"/>
                <a:sym typeface="+mn-ea"/>
              </a:rPr>
              <a:t>a</a:t>
            </a:r>
            <a:r>
              <a:rPr lang="en-US" altLang="zh-CN" sz="2800" dirty="0">
                <a:solidFill>
                  <a:srgbClr val="0000FF"/>
                </a:solidFill>
                <a:latin typeface="Times New Roman" panose="02020503050405090304" pitchFamily="18" charset="0"/>
                <a:cs typeface="Times New Roman" panose="02020503050405090304" pitchFamily="18" charset="0"/>
                <a:sym typeface="+mn-ea"/>
              </a:rPr>
              <a:t>b</a:t>
            </a:r>
            <a:r>
              <a:rPr lang="en-US" sz="2800"/>
              <a:t>)=O(</a:t>
            </a:r>
            <a:r>
              <a:rPr lang="en-US" altLang="zh-CN" sz="2800" dirty="0">
                <a:solidFill>
                  <a:srgbClr val="0000FF"/>
                </a:solidFill>
                <a:latin typeface="Times New Roman" panose="02020503050405090304" pitchFamily="18" charset="0"/>
                <a:cs typeface="Times New Roman" panose="02020503050405090304" pitchFamily="18" charset="0"/>
                <a:sym typeface="+mn-ea"/>
              </a:rPr>
              <a:t>log</a:t>
            </a:r>
            <a:r>
              <a:rPr lang="en-US" altLang="zh-CN" sz="2800" baseline="-25000" dirty="0">
                <a:solidFill>
                  <a:srgbClr val="0000FF"/>
                </a:solidFill>
                <a:latin typeface="Times New Roman" panose="02020503050405090304" pitchFamily="18" charset="0"/>
                <a:cs typeface="Times New Roman" panose="02020503050405090304" pitchFamily="18" charset="0"/>
                <a:sym typeface="+mn-ea"/>
              </a:rPr>
              <a:t>c</a:t>
            </a:r>
            <a:r>
              <a:rPr lang="en-US" altLang="zh-CN" sz="2800" dirty="0">
                <a:solidFill>
                  <a:srgbClr val="0000FF"/>
                </a:solidFill>
                <a:latin typeface="Times New Roman" panose="02020503050405090304" pitchFamily="18" charset="0"/>
                <a:cs typeface="Times New Roman" panose="02020503050405090304" pitchFamily="18" charset="0"/>
                <a:sym typeface="+mn-ea"/>
              </a:rPr>
              <a:t>b</a:t>
            </a:r>
            <a:r>
              <a:rPr lang="en-US" sz="2800"/>
              <a:t>)</a:t>
            </a:r>
          </a:p>
          <a:p>
            <a:pPr marL="0" indent="0">
              <a:buNone/>
            </a:pPr>
            <a:r>
              <a:rPr lang="en-US" sz="2800"/>
              <a:t>It can be seen that the time complexity of the algorithm has only a constant relationship with different bases, which can be omitted and replaced by </a:t>
            </a:r>
            <a:r>
              <a:rPr lang="en-US" altLang="zh-CN" sz="2800" dirty="0">
                <a:solidFill>
                  <a:srgbClr val="0000FF"/>
                </a:solidFill>
                <a:latin typeface="Times New Roman" panose="02020503050405090304" pitchFamily="18" charset="0"/>
                <a:cs typeface="Times New Roman" panose="02020503050405090304" pitchFamily="18" charset="0"/>
                <a:sym typeface="+mn-ea"/>
              </a:rPr>
              <a:t>logn</a:t>
            </a:r>
            <a:r>
              <a:rPr lang="en-US" sz="2800"/>
              <a:t> naturally.</a:t>
            </a:r>
          </a:p>
        </p:txBody>
      </p:sp>
      <p:pic>
        <p:nvPicPr>
          <p:cNvPr id="5" name="Picture 4" descr="Screen Shot 2022-08-28 at 2.51.42 AM"/>
          <p:cNvPicPr>
            <a:picLocks noChangeAspect="1"/>
          </p:cNvPicPr>
          <p:nvPr/>
        </p:nvPicPr>
        <p:blipFill>
          <a:blip r:embed="rId3"/>
          <a:stretch>
            <a:fillRect/>
          </a:stretch>
        </p:blipFill>
        <p:spPr>
          <a:xfrm>
            <a:off x="7748905" y="2352040"/>
            <a:ext cx="2357120" cy="955040"/>
          </a:xfrm>
          <a:prstGeom prst="rect">
            <a:avLst/>
          </a:prstGeom>
        </p:spPr>
      </p:pic>
      <p:sp>
        <p:nvSpPr>
          <p:cNvPr id="6" name="标题 1"/>
          <p:cNvSpPr>
            <a:spLocks noGrp="1"/>
          </p:cNvSpPr>
          <p:nvPr>
            <p:ph type="title"/>
          </p:nvPr>
        </p:nvSpPr>
        <p:spPr>
          <a:xfrm>
            <a:off x="1523365" y="130175"/>
            <a:ext cx="10798175" cy="470535"/>
          </a:xfrm>
        </p:spPr>
        <p:txBody>
          <a:bodyPr/>
          <a:lstStyle/>
          <a:p>
            <a:r>
              <a:rPr sz="2000" i="1" dirty="0">
                <a:latin typeface="黑体" panose="02010609060101010101" pitchFamily="49" charset="-122"/>
                <a:ea typeface="黑体" panose="02010609060101010101" pitchFamily="49" charset="-122"/>
              </a:rPr>
              <a:t>Chapter 2 Recursion and divide-and-conquer strategy - binary search algorithm</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rcRect b="1421"/>
          <a:stretch>
            <a:fillRect/>
          </a:stretch>
        </p:blipFill>
        <p:spPr>
          <a:xfrm>
            <a:off x="0" y="1038225"/>
            <a:ext cx="8991600" cy="4713605"/>
          </a:xfrm>
          <a:prstGeom prst="rect">
            <a:avLst/>
          </a:prstGeom>
        </p:spPr>
      </p:pic>
      <p:sp>
        <p:nvSpPr>
          <p:cNvPr id="5" name="文本框 4"/>
          <p:cNvSpPr txBox="1"/>
          <p:nvPr/>
        </p:nvSpPr>
        <p:spPr>
          <a:xfrm>
            <a:off x="7700058" y="2047461"/>
            <a:ext cx="3521219" cy="3538220"/>
          </a:xfrm>
          <a:prstGeom prst="rect">
            <a:avLst/>
          </a:prstGeom>
          <a:noFill/>
        </p:spPr>
        <p:txBody>
          <a:bodyPr wrap="square" rtlCol="0">
            <a:spAutoFit/>
          </a:bodyPr>
          <a:lstStyle/>
          <a:p>
            <a:pPr>
              <a:lnSpc>
                <a:spcPct val="200000"/>
              </a:lnSpc>
            </a:pPr>
            <a:r>
              <a:rPr sz="2800">
                <a:latin typeface="Times New Roman" panose="02020503050405090304" pitchFamily="18" charset="0"/>
                <a:cs typeface="Times New Roman" panose="02020503050405090304" pitchFamily="18" charset="0"/>
              </a:rPr>
              <a:t>The While loop is executed logn times</a:t>
            </a:r>
            <a:r>
              <a:rPr lang="en-US" sz="2800">
                <a:latin typeface="Times New Roman" panose="02020503050405090304" pitchFamily="18" charset="0"/>
                <a:cs typeface="Times New Roman" panose="02020503050405090304" pitchFamily="18" charset="0"/>
              </a:rPr>
              <a:t>.</a:t>
            </a:r>
            <a:r>
              <a:rPr sz="2800">
                <a:latin typeface="Times New Roman" panose="02020503050405090304" pitchFamily="18" charset="0"/>
                <a:cs typeface="Times New Roman" panose="02020503050405090304" pitchFamily="18" charset="0"/>
              </a:rPr>
              <a:t> Execution time in circulation is O(1).</a:t>
            </a:r>
          </a:p>
        </p:txBody>
      </p:sp>
      <p:sp>
        <p:nvSpPr>
          <p:cNvPr id="6" name="标题 1"/>
          <p:cNvSpPr>
            <a:spLocks noGrp="1"/>
          </p:cNvSpPr>
          <p:nvPr>
            <p:ph type="title"/>
          </p:nvPr>
        </p:nvSpPr>
        <p:spPr>
          <a:xfrm>
            <a:off x="1523365" y="130175"/>
            <a:ext cx="10798175" cy="470535"/>
          </a:xfrm>
        </p:spPr>
        <p:txBody>
          <a:bodyPr/>
          <a:lstStyle/>
          <a:p>
            <a:r>
              <a:rPr sz="2000" i="1" dirty="0">
                <a:latin typeface="黑体" panose="02010609060101010101" pitchFamily="49" charset="-122"/>
                <a:ea typeface="黑体" panose="02010609060101010101" pitchFamily="49" charset="-122"/>
              </a:rPr>
              <a:t>Chapter 2 Recursion and divide-and-conquer strategy - binary search algorithm</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chor="ctr"/>
          <a:lstStyle/>
          <a:p>
            <a:pPr marL="0" indent="0" algn="ctr">
              <a:buNone/>
            </a:pPr>
            <a:r>
              <a:rPr lang="zh-CN" altLang="en-US" sz="6600" dirty="0"/>
              <a:t>Large integer multiplication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97940" y="147320"/>
            <a:ext cx="10768965" cy="470535"/>
          </a:xfrm>
        </p:spPr>
        <p:txBody>
          <a:bodyPr/>
          <a:lstStyle/>
          <a:p>
            <a:r>
              <a:rPr sz="2000" dirty="0">
                <a:latin typeface="黑体" panose="02010609060101010101" pitchFamily="49" charset="-122"/>
                <a:ea typeface="黑体" panose="02010609060101010101" pitchFamily="49" charset="-122"/>
              </a:rPr>
              <a:t>Chapter 2 Recursion and divide-and-conquer strategy - Large integer multiplication</a:t>
            </a:r>
          </a:p>
        </p:txBody>
      </p:sp>
      <p:sp>
        <p:nvSpPr>
          <p:cNvPr id="3" name="内容占位符 2"/>
          <p:cNvSpPr>
            <a:spLocks noGrp="1"/>
          </p:cNvSpPr>
          <p:nvPr>
            <p:ph idx="1"/>
          </p:nvPr>
        </p:nvSpPr>
        <p:spPr/>
        <p:txBody>
          <a:bodyPr>
            <a:noAutofit/>
          </a:bodyPr>
          <a:lstStyle/>
          <a:p>
            <a:pPr marL="0" indent="0" algn="just">
              <a:lnSpc>
                <a:spcPct val="150000"/>
              </a:lnSpc>
              <a:spcBef>
                <a:spcPts val="0"/>
              </a:spcBef>
              <a:buNone/>
            </a:pPr>
            <a:r>
              <a:rPr lang="zh-CN" altLang="en-US" sz="2800" dirty="0"/>
              <a:t>When analyzing algorithm complexity, addition and multiplication are considered as basic operations or meta-operations.</a:t>
            </a:r>
          </a:p>
          <a:p>
            <a:pPr marL="0" indent="0" algn="just">
              <a:lnSpc>
                <a:spcPct val="150000"/>
              </a:lnSpc>
              <a:spcBef>
                <a:spcPts val="0"/>
              </a:spcBef>
              <a:buNone/>
            </a:pPr>
            <a:r>
              <a:rPr lang="zh-CN" altLang="en-US" sz="2800" dirty="0">
                <a:solidFill>
                  <a:schemeClr val="tx1"/>
                </a:solidFill>
              </a:rPr>
              <a:t>When processing some large data multiplication on computer, due to the limitation of computer hardware, it is not possible to directly multiply to get the desired result. </a:t>
            </a:r>
            <a:r>
              <a:rPr lang="en-US" altLang="zh-CN" sz="2800" dirty="0">
                <a:solidFill>
                  <a:schemeClr val="tx1"/>
                </a:solidFill>
              </a:rPr>
              <a:t>We</a:t>
            </a:r>
            <a:r>
              <a:rPr lang="zh-CN" altLang="en-US" sz="2800" dirty="0">
                <a:solidFill>
                  <a:schemeClr val="tx1"/>
                </a:solidFill>
              </a:rPr>
              <a:t> can solve these problems by </a:t>
            </a:r>
            <a:r>
              <a:rPr lang="zh-CN" altLang="en-US" sz="2800" b="1" i="1" dirty="0">
                <a:solidFill>
                  <a:schemeClr val="tx1"/>
                </a:solidFill>
              </a:rPr>
              <a:t>dividing and conquering</a:t>
            </a:r>
            <a:r>
              <a:rPr lang="zh-CN" altLang="en-US" sz="2800" dirty="0">
                <a:solidFill>
                  <a:schemeClr val="tx1"/>
                </a:solidFill>
              </a:rPr>
              <a:t> a large integer multiplication, turning a large problem into </a:t>
            </a:r>
            <a:r>
              <a:rPr lang="zh-CN" altLang="en-US" sz="2800" b="1" i="1" dirty="0">
                <a:solidFill>
                  <a:schemeClr val="tx1"/>
                </a:solidFill>
              </a:rPr>
              <a:t>a small problem—</a:t>
            </a:r>
            <a:r>
              <a:rPr lang="zh-CN" altLang="en-US" sz="2800" dirty="0">
                <a:solidFill>
                  <a:schemeClr val="tx1"/>
                </a:solidFill>
              </a:rPr>
              <a:t>a simple </a:t>
            </a:r>
            <a:r>
              <a:rPr lang="en-US" altLang="zh-CN" sz="2800" dirty="0">
                <a:solidFill>
                  <a:schemeClr val="tx1"/>
                </a:solidFill>
              </a:rPr>
              <a:t>small</a:t>
            </a:r>
            <a:r>
              <a:rPr lang="zh-CN" altLang="en-US" sz="2800" dirty="0">
                <a:solidFill>
                  <a:schemeClr val="tx1"/>
                </a:solidFill>
              </a:rPr>
              <a:t> </a:t>
            </a:r>
            <a:r>
              <a:rPr lang="en-US" altLang="zh-CN" sz="2800" dirty="0">
                <a:solidFill>
                  <a:schemeClr val="tx1"/>
                </a:solidFill>
              </a:rPr>
              <a:t>numbers </a:t>
            </a:r>
            <a:r>
              <a:rPr lang="zh-CN" altLang="en-US" sz="2800" dirty="0">
                <a:solidFill>
                  <a:schemeClr val="tx1"/>
                </a:solidFill>
              </a:rPr>
              <a:t>multiplication and then merging.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07147" y="1060540"/>
            <a:ext cx="11632335" cy="5349166"/>
          </a:xfrm>
        </p:spPr>
        <p:txBody>
          <a:bodyPr>
            <a:noAutofit/>
          </a:bodyPr>
          <a:lstStyle/>
          <a:p>
            <a:pPr marL="0" indent="0" algn="ctr">
              <a:lnSpc>
                <a:spcPct val="150000"/>
              </a:lnSpc>
              <a:spcBef>
                <a:spcPts val="0"/>
              </a:spcBef>
              <a:buNone/>
            </a:pPr>
            <a:r>
              <a:rPr lang="zh-CN" altLang="en-US" sz="3600" dirty="0">
                <a:solidFill>
                  <a:srgbClr val="0000FF"/>
                </a:solidFill>
                <a:sym typeface="+mn-ea"/>
              </a:rPr>
              <a:t>Large integer multiplication</a:t>
            </a:r>
            <a:endParaRPr lang="en-US" altLang="zh-CN" sz="3600" dirty="0">
              <a:solidFill>
                <a:srgbClr val="0000FF"/>
              </a:solidFill>
            </a:endParaRPr>
          </a:p>
          <a:p>
            <a:pPr marL="0" indent="0" algn="just">
              <a:lnSpc>
                <a:spcPct val="150000"/>
              </a:lnSpc>
              <a:spcBef>
                <a:spcPts val="0"/>
              </a:spcBef>
              <a:buNone/>
            </a:pPr>
            <a:r>
              <a:rPr lang="zh-CN" altLang="en-US" sz="3200" dirty="0"/>
              <a:t>X and Y are n-bit binary integers and </a:t>
            </a:r>
            <a:r>
              <a:rPr sz="3200" dirty="0"/>
              <a:t>Calculate </a:t>
            </a:r>
            <a:r>
              <a:rPr lang="en-US" sz="3200" dirty="0"/>
              <a:t>the</a:t>
            </a:r>
            <a:r>
              <a:rPr lang="zh-CN" altLang="en-US" sz="3200" dirty="0"/>
              <a:t> product XY. (Decimal also applies)</a:t>
            </a:r>
          </a:p>
          <a:p>
            <a:pPr marL="0" indent="0" algn="just">
              <a:lnSpc>
                <a:spcPct val="150000"/>
              </a:lnSpc>
              <a:spcBef>
                <a:spcPts val="0"/>
              </a:spcBef>
              <a:buNone/>
            </a:pPr>
            <a:r>
              <a:rPr lang="zh-CN" altLang="en-US" sz="3600" dirty="0">
                <a:solidFill>
                  <a:srgbClr val="FF0000"/>
                </a:solidFill>
              </a:rPr>
              <a:t>The primary </a:t>
            </a:r>
            <a:r>
              <a:rPr lang="en-US" altLang="zh-CN" sz="3600" dirty="0">
                <a:solidFill>
                  <a:srgbClr val="FF0000"/>
                </a:solidFill>
              </a:rPr>
              <a:t>s</a:t>
            </a:r>
            <a:r>
              <a:rPr lang="zh-CN" altLang="en-US" sz="3600" dirty="0">
                <a:solidFill>
                  <a:srgbClr val="FF0000"/>
                </a:solidFill>
              </a:rPr>
              <a:t>chool approach：</a:t>
            </a:r>
            <a:r>
              <a:rPr lang="en-US" altLang="zh-CN" sz="3600" dirty="0">
                <a:solidFill>
                  <a:srgbClr val="FF0000"/>
                </a:solidFill>
              </a:rPr>
              <a:t>O(n</a:t>
            </a:r>
            <a:r>
              <a:rPr lang="en-US" altLang="zh-CN" sz="3600" baseline="30000" dirty="0">
                <a:solidFill>
                  <a:srgbClr val="FF0000"/>
                </a:solidFill>
              </a:rPr>
              <a:t>2</a:t>
            </a:r>
            <a:r>
              <a:rPr lang="en-US" altLang="zh-CN" sz="3600" dirty="0">
                <a:solidFill>
                  <a:srgbClr val="FF0000"/>
                </a:solidFill>
              </a:rPr>
              <a:t>)   I</a:t>
            </a:r>
            <a:r>
              <a:rPr lang="zh-CN" altLang="en-US" sz="3600" dirty="0">
                <a:solidFill>
                  <a:srgbClr val="FF0000"/>
                </a:solidFill>
              </a:rPr>
              <a:t>nefficient</a:t>
            </a:r>
          </a:p>
          <a:p>
            <a:pPr marL="0" indent="0" algn="just">
              <a:lnSpc>
                <a:spcPct val="150000"/>
              </a:lnSpc>
              <a:spcBef>
                <a:spcPts val="0"/>
              </a:spcBef>
              <a:buNone/>
            </a:pPr>
            <a:r>
              <a:rPr lang="en-US" altLang="zh-CN" sz="3600" dirty="0">
                <a:solidFill>
                  <a:srgbClr val="FF0000"/>
                </a:solidFill>
              </a:rPr>
              <a:t>X=</a:t>
            </a:r>
          </a:p>
          <a:p>
            <a:pPr marL="0" indent="0" algn="just">
              <a:lnSpc>
                <a:spcPct val="150000"/>
              </a:lnSpc>
              <a:spcBef>
                <a:spcPts val="0"/>
              </a:spcBef>
              <a:buNone/>
            </a:pPr>
            <a:r>
              <a:rPr lang="en-US" altLang="zh-CN" sz="3600" dirty="0">
                <a:solidFill>
                  <a:srgbClr val="FF0000"/>
                </a:solidFill>
              </a:rPr>
              <a:t>Y=</a:t>
            </a:r>
            <a:endParaRPr lang="zh-CN" altLang="en-US" sz="3600" dirty="0">
              <a:solidFill>
                <a:srgbClr val="FF0000"/>
              </a:solidFill>
            </a:endParaRPr>
          </a:p>
          <a:p>
            <a:pPr marL="0" indent="0" algn="just">
              <a:lnSpc>
                <a:spcPct val="150000"/>
              </a:lnSpc>
              <a:spcBef>
                <a:spcPts val="0"/>
              </a:spcBef>
              <a:buNone/>
            </a:pPr>
            <a:endParaRPr lang="zh-CN" altLang="en-US" sz="3600" dirty="0">
              <a:solidFill>
                <a:srgbClr val="FF0000"/>
              </a:solidFill>
            </a:endParaRPr>
          </a:p>
        </p:txBody>
      </p:sp>
      <p:sp>
        <p:nvSpPr>
          <p:cNvPr id="5" name="Rectangle 6"/>
          <p:cNvSpPr>
            <a:spLocks noChangeArrowheads="1"/>
          </p:cNvSpPr>
          <p:nvPr/>
        </p:nvSpPr>
        <p:spPr bwMode="auto">
          <a:xfrm>
            <a:off x="963061" y="4474237"/>
            <a:ext cx="2362200" cy="457200"/>
          </a:xfrm>
          <a:prstGeom prst="rect">
            <a:avLst/>
          </a:prstGeom>
          <a:solidFill>
            <a:schemeClr val="hlink"/>
          </a:solidFill>
          <a:ln w="9525">
            <a:solidFill>
              <a:srgbClr val="FF99CC"/>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90204" pitchFamily="34" charset="0"/>
                <a:ea typeface="宋体" pitchFamily="2" charset="-122"/>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90204" pitchFamily="34" charset="0"/>
                <a:ea typeface="宋体" pitchFamily="2" charset="-122"/>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90204" pitchFamily="34" charset="0"/>
                <a:ea typeface="宋体" pitchFamily="2" charset="-122"/>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90204" pitchFamily="34" charset="0"/>
                <a:ea typeface="宋体"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90204" pitchFamily="34" charset="0"/>
                <a:ea typeface="宋体"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90204" pitchFamily="34" charset="0"/>
                <a:ea typeface="宋体"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90204" pitchFamily="34" charset="0"/>
                <a:ea typeface="宋体"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90204" pitchFamily="34" charset="0"/>
                <a:ea typeface="宋体"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90204" pitchFamily="34" charset="0"/>
                <a:ea typeface="宋体" pitchFamily="2" charset="-122"/>
              </a:defRPr>
            </a:lvl9pPr>
          </a:lstStyle>
          <a:p>
            <a:pPr algn="ctr">
              <a:spcBef>
                <a:spcPct val="0"/>
              </a:spcBef>
              <a:buClrTx/>
              <a:buSzTx/>
              <a:buFontTx/>
              <a:buNone/>
            </a:pPr>
            <a:r>
              <a:rPr lang="en-US" altLang="zh-CN">
                <a:solidFill>
                  <a:schemeClr val="accent2"/>
                </a:solidFill>
                <a:latin typeface="Arial Rounded MT Bold" panose="020F0704030504030204" pitchFamily="34" charset="0"/>
              </a:rPr>
              <a:t>a</a:t>
            </a:r>
          </a:p>
        </p:txBody>
      </p:sp>
      <p:sp>
        <p:nvSpPr>
          <p:cNvPr id="6" name="Rectangle 7"/>
          <p:cNvSpPr>
            <a:spLocks noChangeArrowheads="1"/>
          </p:cNvSpPr>
          <p:nvPr/>
        </p:nvSpPr>
        <p:spPr bwMode="auto">
          <a:xfrm>
            <a:off x="3401461" y="4474237"/>
            <a:ext cx="2362200" cy="457200"/>
          </a:xfrm>
          <a:prstGeom prst="rect">
            <a:avLst/>
          </a:prstGeom>
          <a:solidFill>
            <a:schemeClr val="hlink"/>
          </a:solidFill>
          <a:ln w="9525">
            <a:solidFill>
              <a:srgbClr val="FF99CC"/>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90204" pitchFamily="34" charset="0"/>
                <a:ea typeface="宋体" pitchFamily="2" charset="-122"/>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90204" pitchFamily="34" charset="0"/>
                <a:ea typeface="宋体" pitchFamily="2" charset="-122"/>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90204" pitchFamily="34" charset="0"/>
                <a:ea typeface="宋体" pitchFamily="2" charset="-122"/>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90204" pitchFamily="34" charset="0"/>
                <a:ea typeface="宋体"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90204" pitchFamily="34" charset="0"/>
                <a:ea typeface="宋体"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90204" pitchFamily="34" charset="0"/>
                <a:ea typeface="宋体"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90204" pitchFamily="34" charset="0"/>
                <a:ea typeface="宋体"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90204" pitchFamily="34" charset="0"/>
                <a:ea typeface="宋体"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90204" pitchFamily="34" charset="0"/>
                <a:ea typeface="宋体" pitchFamily="2" charset="-122"/>
              </a:defRPr>
            </a:lvl9pPr>
          </a:lstStyle>
          <a:p>
            <a:pPr algn="ctr">
              <a:spcBef>
                <a:spcPct val="0"/>
              </a:spcBef>
              <a:buClrTx/>
              <a:buSzTx/>
              <a:buFontTx/>
              <a:buNone/>
            </a:pPr>
            <a:r>
              <a:rPr lang="en-US" altLang="zh-CN">
                <a:solidFill>
                  <a:schemeClr val="accent2"/>
                </a:solidFill>
                <a:latin typeface="Arial Rounded MT Bold" panose="020F0704030504030204" pitchFamily="34" charset="0"/>
              </a:rPr>
              <a:t>b</a:t>
            </a:r>
          </a:p>
        </p:txBody>
      </p:sp>
      <p:sp>
        <p:nvSpPr>
          <p:cNvPr id="7" name="Rectangle 8"/>
          <p:cNvSpPr>
            <a:spLocks noChangeArrowheads="1"/>
          </p:cNvSpPr>
          <p:nvPr/>
        </p:nvSpPr>
        <p:spPr bwMode="auto">
          <a:xfrm>
            <a:off x="963061" y="5246511"/>
            <a:ext cx="2362200" cy="457200"/>
          </a:xfrm>
          <a:prstGeom prst="rect">
            <a:avLst/>
          </a:prstGeom>
          <a:solidFill>
            <a:schemeClr val="hlink"/>
          </a:solidFill>
          <a:ln w="9525">
            <a:solidFill>
              <a:srgbClr val="FF99CC"/>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90204" pitchFamily="34" charset="0"/>
                <a:ea typeface="宋体" pitchFamily="2" charset="-122"/>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90204" pitchFamily="34" charset="0"/>
                <a:ea typeface="宋体" pitchFamily="2" charset="-122"/>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90204" pitchFamily="34" charset="0"/>
                <a:ea typeface="宋体" pitchFamily="2" charset="-122"/>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90204" pitchFamily="34" charset="0"/>
                <a:ea typeface="宋体"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90204" pitchFamily="34" charset="0"/>
                <a:ea typeface="宋体"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90204" pitchFamily="34" charset="0"/>
                <a:ea typeface="宋体"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90204" pitchFamily="34" charset="0"/>
                <a:ea typeface="宋体"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90204" pitchFamily="34" charset="0"/>
                <a:ea typeface="宋体"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90204" pitchFamily="34" charset="0"/>
                <a:ea typeface="宋体" pitchFamily="2" charset="-122"/>
              </a:defRPr>
            </a:lvl9pPr>
          </a:lstStyle>
          <a:p>
            <a:pPr algn="ctr">
              <a:spcBef>
                <a:spcPct val="0"/>
              </a:spcBef>
              <a:buClrTx/>
              <a:buSzTx/>
              <a:buFontTx/>
              <a:buNone/>
            </a:pPr>
            <a:r>
              <a:rPr lang="en-US" altLang="zh-CN" dirty="0">
                <a:solidFill>
                  <a:schemeClr val="accent2"/>
                </a:solidFill>
                <a:latin typeface="Arial Rounded MT Bold" panose="020F0704030504030204" pitchFamily="34" charset="0"/>
              </a:rPr>
              <a:t>c</a:t>
            </a:r>
          </a:p>
        </p:txBody>
      </p:sp>
      <p:sp>
        <p:nvSpPr>
          <p:cNvPr id="8" name="Rectangle 9"/>
          <p:cNvSpPr>
            <a:spLocks noChangeArrowheads="1"/>
          </p:cNvSpPr>
          <p:nvPr/>
        </p:nvSpPr>
        <p:spPr bwMode="auto">
          <a:xfrm>
            <a:off x="3401461" y="5246511"/>
            <a:ext cx="2362200" cy="457200"/>
          </a:xfrm>
          <a:prstGeom prst="rect">
            <a:avLst/>
          </a:prstGeom>
          <a:solidFill>
            <a:schemeClr val="hlink"/>
          </a:solidFill>
          <a:ln w="9525">
            <a:solidFill>
              <a:srgbClr val="FF99CC"/>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90204" pitchFamily="34" charset="0"/>
                <a:ea typeface="宋体" pitchFamily="2" charset="-122"/>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90204" pitchFamily="34" charset="0"/>
                <a:ea typeface="宋体" pitchFamily="2" charset="-122"/>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90204" pitchFamily="34" charset="0"/>
                <a:ea typeface="宋体" pitchFamily="2" charset="-122"/>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90204" pitchFamily="34" charset="0"/>
                <a:ea typeface="宋体"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90204" pitchFamily="34" charset="0"/>
                <a:ea typeface="宋体"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90204" pitchFamily="34" charset="0"/>
                <a:ea typeface="宋体"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90204" pitchFamily="34" charset="0"/>
                <a:ea typeface="宋体"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90204" pitchFamily="34" charset="0"/>
                <a:ea typeface="宋体"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90204" pitchFamily="34" charset="0"/>
                <a:ea typeface="宋体" pitchFamily="2" charset="-122"/>
              </a:defRPr>
            </a:lvl9pPr>
          </a:lstStyle>
          <a:p>
            <a:pPr algn="ctr">
              <a:spcBef>
                <a:spcPct val="0"/>
              </a:spcBef>
              <a:buClrTx/>
              <a:buSzTx/>
              <a:buFontTx/>
              <a:buNone/>
            </a:pPr>
            <a:r>
              <a:rPr lang="en-US" altLang="zh-CN">
                <a:solidFill>
                  <a:schemeClr val="accent2"/>
                </a:solidFill>
                <a:latin typeface="Arial Rounded MT Bold" panose="020F0704030504030204" pitchFamily="34" charset="0"/>
              </a:rPr>
              <a:t>d</a:t>
            </a:r>
          </a:p>
        </p:txBody>
      </p:sp>
      <p:sp>
        <p:nvSpPr>
          <p:cNvPr id="9" name="标题 1"/>
          <p:cNvSpPr>
            <a:spLocks noGrp="1"/>
          </p:cNvSpPr>
          <p:nvPr>
            <p:ph type="title"/>
          </p:nvPr>
        </p:nvSpPr>
        <p:spPr>
          <a:xfrm>
            <a:off x="1297940" y="147320"/>
            <a:ext cx="10768965" cy="470535"/>
          </a:xfrm>
        </p:spPr>
        <p:txBody>
          <a:bodyPr/>
          <a:lstStyle/>
          <a:p>
            <a:r>
              <a:rPr sz="2000" dirty="0">
                <a:latin typeface="黑体" panose="02010609060101010101" pitchFamily="49" charset="-122"/>
                <a:ea typeface="黑体" panose="02010609060101010101" pitchFamily="49" charset="-122"/>
              </a:rPr>
              <a:t>Chapter 2 Recursion and divide-and-conquer strategy - Large integer multiplication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004391" y="1072064"/>
            <a:ext cx="7904922" cy="1200329"/>
          </a:xfrm>
          <a:prstGeom prst="rect">
            <a:avLst/>
          </a:prstGeom>
        </p:spPr>
        <p:txBody>
          <a:bodyPr wrap="square">
            <a:spAutoFit/>
          </a:bodyPr>
          <a:lstStyle/>
          <a:p>
            <a:pPr algn="ctr">
              <a:buClr>
                <a:schemeClr val="tx1"/>
              </a:buClr>
            </a:pPr>
            <a:r>
              <a:rPr lang="en-US" altLang="zh-CN" sz="3600" dirty="0">
                <a:latin typeface="Times New Roman" panose="02020503050405090304" pitchFamily="18" charset="0"/>
                <a:cs typeface="Times New Roman" panose="02020503050405090304" pitchFamily="18" charset="0"/>
              </a:rPr>
              <a:t>X = </a:t>
            </a:r>
            <a:r>
              <a:rPr lang="en-US" altLang="zh-CN" sz="3600" dirty="0">
                <a:solidFill>
                  <a:schemeClr val="accent2"/>
                </a:solidFill>
                <a:latin typeface="Times New Roman" panose="02020503050405090304" pitchFamily="18" charset="0"/>
                <a:cs typeface="Times New Roman" panose="02020503050405090304" pitchFamily="18" charset="0"/>
              </a:rPr>
              <a:t>a</a:t>
            </a:r>
            <a:r>
              <a:rPr lang="en-US" altLang="zh-CN" sz="3600" dirty="0">
                <a:latin typeface="Times New Roman" panose="02020503050405090304" pitchFamily="18" charset="0"/>
                <a:cs typeface="Times New Roman" panose="02020503050405090304" pitchFamily="18" charset="0"/>
              </a:rPr>
              <a:t> 2</a:t>
            </a:r>
            <a:r>
              <a:rPr lang="en-US" altLang="zh-CN" sz="3600" baseline="30000" dirty="0">
                <a:latin typeface="Times New Roman" panose="02020503050405090304" pitchFamily="18" charset="0"/>
                <a:cs typeface="Times New Roman" panose="02020503050405090304" pitchFamily="18" charset="0"/>
              </a:rPr>
              <a:t>n/2</a:t>
            </a:r>
            <a:r>
              <a:rPr lang="en-US" altLang="zh-CN" sz="3600" dirty="0">
                <a:latin typeface="Times New Roman" panose="02020503050405090304" pitchFamily="18" charset="0"/>
                <a:cs typeface="Times New Roman" panose="02020503050405090304" pitchFamily="18" charset="0"/>
              </a:rPr>
              <a:t> + </a:t>
            </a:r>
            <a:r>
              <a:rPr lang="en-US" altLang="zh-CN" sz="3600" dirty="0">
                <a:solidFill>
                  <a:schemeClr val="accent2"/>
                </a:solidFill>
                <a:latin typeface="Times New Roman" panose="02020503050405090304" pitchFamily="18" charset="0"/>
                <a:cs typeface="Times New Roman" panose="02020503050405090304" pitchFamily="18" charset="0"/>
              </a:rPr>
              <a:t>b</a:t>
            </a:r>
            <a:r>
              <a:rPr lang="en-US" altLang="zh-CN" sz="3600" dirty="0">
                <a:latin typeface="Times New Roman" panose="02020503050405090304" pitchFamily="18" charset="0"/>
                <a:cs typeface="Times New Roman" panose="02020503050405090304" pitchFamily="18" charset="0"/>
              </a:rPr>
              <a:t>     Y = </a:t>
            </a:r>
            <a:r>
              <a:rPr lang="en-US" altLang="zh-CN" sz="3600" dirty="0">
                <a:solidFill>
                  <a:schemeClr val="accent2"/>
                </a:solidFill>
                <a:latin typeface="Times New Roman" panose="02020503050405090304" pitchFamily="18" charset="0"/>
                <a:cs typeface="Times New Roman" panose="02020503050405090304" pitchFamily="18" charset="0"/>
              </a:rPr>
              <a:t>c</a:t>
            </a:r>
            <a:r>
              <a:rPr lang="en-US" altLang="zh-CN" sz="3600" dirty="0">
                <a:latin typeface="Times New Roman" panose="02020503050405090304" pitchFamily="18" charset="0"/>
                <a:cs typeface="Times New Roman" panose="02020503050405090304" pitchFamily="18" charset="0"/>
              </a:rPr>
              <a:t> 2</a:t>
            </a:r>
            <a:r>
              <a:rPr lang="en-US" altLang="zh-CN" sz="3600" baseline="30000" dirty="0">
                <a:latin typeface="Times New Roman" panose="02020503050405090304" pitchFamily="18" charset="0"/>
                <a:cs typeface="Times New Roman" panose="02020503050405090304" pitchFamily="18" charset="0"/>
              </a:rPr>
              <a:t>n/2</a:t>
            </a:r>
            <a:r>
              <a:rPr lang="en-US" altLang="zh-CN" sz="3600" dirty="0">
                <a:latin typeface="Times New Roman" panose="02020503050405090304" pitchFamily="18" charset="0"/>
                <a:cs typeface="Times New Roman" panose="02020503050405090304" pitchFamily="18" charset="0"/>
              </a:rPr>
              <a:t> + </a:t>
            </a:r>
            <a:r>
              <a:rPr lang="en-US" altLang="zh-CN" sz="3600" dirty="0">
                <a:solidFill>
                  <a:schemeClr val="accent2"/>
                </a:solidFill>
                <a:latin typeface="Times New Roman" panose="02020503050405090304" pitchFamily="18" charset="0"/>
                <a:cs typeface="Times New Roman" panose="02020503050405090304" pitchFamily="18" charset="0"/>
              </a:rPr>
              <a:t>d</a:t>
            </a:r>
            <a:r>
              <a:rPr lang="en-US" altLang="zh-CN" sz="3600" dirty="0">
                <a:latin typeface="Times New Roman" panose="02020503050405090304" pitchFamily="18" charset="0"/>
                <a:cs typeface="Times New Roman" panose="02020503050405090304" pitchFamily="18" charset="0"/>
              </a:rPr>
              <a:t> </a:t>
            </a:r>
          </a:p>
          <a:p>
            <a:pPr algn="ctr">
              <a:buClr>
                <a:schemeClr val="tx1"/>
              </a:buClr>
            </a:pPr>
            <a:r>
              <a:rPr lang="en-US" altLang="zh-CN" sz="3600" dirty="0">
                <a:latin typeface="Times New Roman" panose="02020503050405090304" pitchFamily="18" charset="0"/>
                <a:cs typeface="Times New Roman" panose="02020503050405090304" pitchFamily="18" charset="0"/>
              </a:rPr>
              <a:t>XY = </a:t>
            </a:r>
            <a:r>
              <a:rPr lang="en-US" altLang="zh-CN" sz="3600" dirty="0">
                <a:solidFill>
                  <a:schemeClr val="accent2"/>
                </a:solidFill>
                <a:latin typeface="Times New Roman" panose="02020503050405090304" pitchFamily="18" charset="0"/>
                <a:cs typeface="Times New Roman" panose="02020503050405090304" pitchFamily="18" charset="0"/>
              </a:rPr>
              <a:t>ac</a:t>
            </a:r>
            <a:r>
              <a:rPr lang="en-US" altLang="zh-CN" sz="3600" dirty="0">
                <a:latin typeface="Times New Roman" panose="02020503050405090304" pitchFamily="18" charset="0"/>
                <a:cs typeface="Times New Roman" panose="02020503050405090304" pitchFamily="18" charset="0"/>
              </a:rPr>
              <a:t> 2</a:t>
            </a:r>
            <a:r>
              <a:rPr lang="en-US" altLang="zh-CN" sz="3600" baseline="30000" dirty="0">
                <a:latin typeface="Times New Roman" panose="02020503050405090304" pitchFamily="18" charset="0"/>
                <a:cs typeface="Times New Roman" panose="02020503050405090304" pitchFamily="18" charset="0"/>
              </a:rPr>
              <a:t>n</a:t>
            </a:r>
            <a:r>
              <a:rPr lang="en-US" altLang="zh-CN" sz="3600" dirty="0">
                <a:latin typeface="Times New Roman" panose="02020503050405090304" pitchFamily="18" charset="0"/>
                <a:cs typeface="Times New Roman" panose="02020503050405090304" pitchFamily="18" charset="0"/>
              </a:rPr>
              <a:t> + (</a:t>
            </a:r>
            <a:r>
              <a:rPr lang="en-US" altLang="zh-CN" sz="3600" dirty="0" err="1">
                <a:solidFill>
                  <a:schemeClr val="accent2"/>
                </a:solidFill>
                <a:latin typeface="Times New Roman" panose="02020503050405090304" pitchFamily="18" charset="0"/>
                <a:cs typeface="Times New Roman" panose="02020503050405090304" pitchFamily="18" charset="0"/>
              </a:rPr>
              <a:t>ad</a:t>
            </a:r>
            <a:r>
              <a:rPr lang="en-US" altLang="zh-CN" sz="3600" dirty="0" err="1">
                <a:solidFill>
                  <a:schemeClr val="tx2"/>
                </a:solidFill>
                <a:latin typeface="Times New Roman" panose="02020503050405090304" pitchFamily="18" charset="0"/>
                <a:cs typeface="Times New Roman" panose="02020503050405090304" pitchFamily="18" charset="0"/>
              </a:rPr>
              <a:t>+</a:t>
            </a:r>
            <a:r>
              <a:rPr lang="en-US" altLang="zh-CN" sz="3600" dirty="0" err="1">
                <a:solidFill>
                  <a:schemeClr val="accent2"/>
                </a:solidFill>
                <a:latin typeface="Times New Roman" panose="02020503050405090304" pitchFamily="18" charset="0"/>
                <a:cs typeface="Times New Roman" panose="02020503050405090304" pitchFamily="18" charset="0"/>
              </a:rPr>
              <a:t>bc</a:t>
            </a:r>
            <a:r>
              <a:rPr lang="en-US" altLang="zh-CN" sz="3600" dirty="0">
                <a:latin typeface="Times New Roman" panose="02020503050405090304" pitchFamily="18" charset="0"/>
                <a:cs typeface="Times New Roman" panose="02020503050405090304" pitchFamily="18" charset="0"/>
              </a:rPr>
              <a:t>) 2</a:t>
            </a:r>
            <a:r>
              <a:rPr lang="en-US" altLang="zh-CN" sz="3600" baseline="30000" dirty="0">
                <a:latin typeface="Times New Roman" panose="02020503050405090304" pitchFamily="18" charset="0"/>
                <a:cs typeface="Times New Roman" panose="02020503050405090304" pitchFamily="18" charset="0"/>
              </a:rPr>
              <a:t>n/2</a:t>
            </a:r>
            <a:r>
              <a:rPr lang="en-US" altLang="zh-CN" sz="3600" dirty="0">
                <a:latin typeface="Times New Roman" panose="02020503050405090304" pitchFamily="18" charset="0"/>
                <a:cs typeface="Times New Roman" panose="02020503050405090304" pitchFamily="18" charset="0"/>
              </a:rPr>
              <a:t> + </a:t>
            </a:r>
            <a:r>
              <a:rPr lang="en-US" altLang="zh-CN" sz="3600" dirty="0" err="1">
                <a:solidFill>
                  <a:schemeClr val="accent2"/>
                </a:solidFill>
                <a:latin typeface="Times New Roman" panose="02020503050405090304" pitchFamily="18" charset="0"/>
                <a:cs typeface="Times New Roman" panose="02020503050405090304" pitchFamily="18" charset="0"/>
              </a:rPr>
              <a:t>bd</a:t>
            </a:r>
            <a:r>
              <a:rPr lang="en-US" altLang="zh-CN" sz="3600" dirty="0">
                <a:latin typeface="Times New Roman" panose="02020503050405090304" pitchFamily="18" charset="0"/>
                <a:cs typeface="Times New Roman" panose="02020503050405090304" pitchFamily="18" charset="0"/>
              </a:rPr>
              <a:t> </a:t>
            </a:r>
          </a:p>
        </p:txBody>
      </p:sp>
      <p:sp>
        <p:nvSpPr>
          <p:cNvPr id="5" name="内容占位符 2"/>
          <p:cNvSpPr>
            <a:spLocks noGrp="1"/>
          </p:cNvSpPr>
          <p:nvPr>
            <p:ph idx="1"/>
          </p:nvPr>
        </p:nvSpPr>
        <p:spPr>
          <a:xfrm>
            <a:off x="280281" y="2049508"/>
            <a:ext cx="11632335" cy="3422008"/>
          </a:xfrm>
        </p:spPr>
        <p:txBody>
          <a:bodyPr>
            <a:noAutofit/>
          </a:bodyPr>
          <a:lstStyle/>
          <a:p>
            <a:pPr marL="0" indent="0" algn="just">
              <a:lnSpc>
                <a:spcPct val="150000"/>
              </a:lnSpc>
              <a:spcBef>
                <a:spcPts val="0"/>
              </a:spcBef>
              <a:buNone/>
            </a:pPr>
            <a:r>
              <a:rPr lang="zh-CN" altLang="en-US" sz="3600" dirty="0">
                <a:latin typeface="Times New Roman" panose="02020503050405090304" pitchFamily="18" charset="0"/>
                <a:cs typeface="Times New Roman" panose="02020503050405090304" pitchFamily="18" charset="0"/>
              </a:rPr>
              <a:t>The algorithm goes through 4 multiplications of </a:t>
            </a:r>
            <a:r>
              <a:rPr lang="en-US" altLang="zh-CN" sz="3600" dirty="0">
                <a:sym typeface="+mn-ea"/>
              </a:rPr>
              <a:t>n/2</a:t>
            </a:r>
            <a:r>
              <a:rPr lang="zh-CN" altLang="en-US" sz="3600" dirty="0">
                <a:latin typeface="Times New Roman" panose="02020503050405090304" pitchFamily="18" charset="0"/>
                <a:cs typeface="Times New Roman" panose="02020503050405090304" pitchFamily="18" charset="0"/>
              </a:rPr>
              <a:t> bits of integers, 3 additions of 2n bits or less, and two shifts of </a:t>
            </a:r>
            <a:r>
              <a:rPr lang="en-US" altLang="zh-CN" sz="3600" dirty="0">
                <a:latin typeface="Times New Roman" panose="02020503050405090304" pitchFamily="18" charset="0"/>
                <a:cs typeface="Times New Roman" panose="02020503050405090304" pitchFamily="18" charset="0"/>
                <a:sym typeface="+mn-ea"/>
              </a:rPr>
              <a:t>2</a:t>
            </a:r>
            <a:r>
              <a:rPr lang="en-US" altLang="zh-CN" sz="3600" baseline="30000" dirty="0">
                <a:latin typeface="Times New Roman" panose="02020503050405090304" pitchFamily="18" charset="0"/>
                <a:cs typeface="Times New Roman" panose="02020503050405090304" pitchFamily="18" charset="0"/>
                <a:sym typeface="+mn-ea"/>
              </a:rPr>
              <a:t>n</a:t>
            </a:r>
            <a:r>
              <a:rPr lang="zh-CN" altLang="en-US" sz="3600" dirty="0">
                <a:latin typeface="Times New Roman" panose="02020503050405090304" pitchFamily="18" charset="0"/>
                <a:cs typeface="Times New Roman" panose="02020503050405090304" pitchFamily="18" charset="0"/>
              </a:rPr>
              <a:t> and </a:t>
            </a:r>
            <a:r>
              <a:rPr lang="en-US" altLang="zh-CN" sz="3600" dirty="0">
                <a:latin typeface="Times New Roman" panose="02020503050405090304" pitchFamily="18" charset="0"/>
                <a:cs typeface="Times New Roman" panose="02020503050405090304" pitchFamily="18" charset="0"/>
                <a:sym typeface="+mn-ea"/>
              </a:rPr>
              <a:t>2</a:t>
            </a:r>
            <a:r>
              <a:rPr lang="en-US" altLang="zh-CN" sz="3600" baseline="30000" dirty="0">
                <a:latin typeface="Times New Roman" panose="02020503050405090304" pitchFamily="18" charset="0"/>
                <a:cs typeface="Times New Roman" panose="02020503050405090304" pitchFamily="18" charset="0"/>
                <a:sym typeface="+mn-ea"/>
              </a:rPr>
              <a:t>n/2</a:t>
            </a:r>
            <a:r>
              <a:rPr lang="zh-CN" altLang="en-US" sz="3600" dirty="0">
                <a:latin typeface="Times New Roman" panose="02020503050405090304" pitchFamily="18" charset="0"/>
                <a:cs typeface="Times New Roman" panose="02020503050405090304" pitchFamily="18" charset="0"/>
              </a:rPr>
              <a:t>. All these additions and shifts require O(n), then</a:t>
            </a:r>
          </a:p>
        </p:txBody>
      </p:sp>
      <p:grpSp>
        <p:nvGrpSpPr>
          <p:cNvPr id="6" name="Group 11"/>
          <p:cNvGrpSpPr/>
          <p:nvPr/>
        </p:nvGrpSpPr>
        <p:grpSpPr bwMode="auto">
          <a:xfrm>
            <a:off x="4902449" y="4669156"/>
            <a:ext cx="7010400" cy="1738313"/>
            <a:chOff x="606" y="2017"/>
            <a:chExt cx="4416" cy="1095"/>
          </a:xfrm>
        </p:grpSpPr>
        <p:sp>
          <p:nvSpPr>
            <p:cNvPr id="7" name="AutoShape 12"/>
            <p:cNvSpPr>
              <a:spLocks noChangeArrowheads="1"/>
            </p:cNvSpPr>
            <p:nvPr/>
          </p:nvSpPr>
          <p:spPr bwMode="auto">
            <a:xfrm>
              <a:off x="606" y="2017"/>
              <a:ext cx="4416" cy="1095"/>
            </a:xfrm>
            <a:prstGeom prst="roundRect">
              <a:avLst>
                <a:gd name="adj" fmla="val 16667"/>
              </a:avLst>
            </a:prstGeom>
            <a:solidFill>
              <a:schemeClr val="bg1"/>
            </a:solidFill>
            <a:ln w="38100">
              <a:solidFill>
                <a:srgbClr val="063DE8"/>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zh-CN" altLang="en-US" sz="2400" b="1" dirty="0">
                  <a:ea typeface="黑体" panose="02010609060101010101" pitchFamily="49" charset="-122"/>
                </a:rPr>
                <a:t>Complexity analysis</a:t>
              </a:r>
            </a:p>
            <a:p>
              <a:pPr>
                <a:defRPr/>
              </a:pPr>
              <a:endParaRPr lang="zh-CN" altLang="en-US" sz="2400" b="1" dirty="0">
                <a:effectLst>
                  <a:outerShdw blurRad="38100" dist="38100" dir="2700000" algn="tl">
                    <a:srgbClr val="C0C0C0"/>
                  </a:outerShdw>
                </a:effectLst>
                <a:ea typeface="黑体" panose="02010609060101010101" pitchFamily="49" charset="-122"/>
              </a:endParaRPr>
            </a:p>
            <a:p>
              <a:pPr>
                <a:defRPr/>
              </a:pPr>
              <a:endParaRPr lang="zh-CN" altLang="en-US" sz="2400" b="1" dirty="0"/>
            </a:p>
            <a:p>
              <a:pPr algn="ctr">
                <a:defRPr/>
              </a:pPr>
              <a:endParaRPr lang="zh-CN" altLang="en-US" sz="2400" b="1" dirty="0">
                <a:solidFill>
                  <a:srgbClr val="FF0000"/>
                </a:solidFill>
                <a:ea typeface="楷体_GB2312" charset="-122"/>
                <a:sym typeface="Wingdings" panose="05000000000000000000" pitchFamily="2" charset="2"/>
              </a:endParaRPr>
            </a:p>
          </p:txBody>
        </p:sp>
        <p:graphicFrame>
          <p:nvGraphicFramePr>
            <p:cNvPr id="8" name="Object 13"/>
            <p:cNvGraphicFramePr>
              <a:graphicFrameLocks noChangeAspect="1"/>
            </p:cNvGraphicFramePr>
            <p:nvPr/>
          </p:nvGraphicFramePr>
          <p:xfrm>
            <a:off x="1268" y="2334"/>
            <a:ext cx="2659" cy="633"/>
          </p:xfrm>
          <a:graphic>
            <a:graphicData uri="http://schemas.openxmlformats.org/presentationml/2006/ole">
              <mc:AlternateContent xmlns:mc="http://schemas.openxmlformats.org/markup-compatibility/2006">
                <mc:Choice xmlns:v="urn:schemas-microsoft-com:vml" Requires="v">
                  <p:oleObj name="Equation" r:id="rId2" imgW="46024800" imgH="10972800" progId="Equation.DSMT4">
                    <p:embed/>
                  </p:oleObj>
                </mc:Choice>
                <mc:Fallback>
                  <p:oleObj name="Equation" r:id="rId2" imgW="46024800" imgH="10972800" progId="Equation.DSMT4">
                    <p:embed/>
                    <p:pic>
                      <p:nvPicPr>
                        <p:cNvPr id="0" name="Picture 7309"/>
                        <p:cNvPicPr>
                          <a:picLocks noChangeAspect="1" noChangeArrowheads="1"/>
                        </p:cNvPicPr>
                        <p:nvPr/>
                      </p:nvPicPr>
                      <p:blipFill>
                        <a:blip r:embed="rId3"/>
                        <a:srcRect/>
                        <a:stretch>
                          <a:fillRect/>
                        </a:stretch>
                      </p:blipFill>
                      <p:spPr bwMode="auto">
                        <a:xfrm>
                          <a:off x="1268" y="2334"/>
                          <a:ext cx="2659"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9" name="标题 1"/>
          <p:cNvSpPr>
            <a:spLocks noGrp="1"/>
          </p:cNvSpPr>
          <p:nvPr>
            <p:ph type="title"/>
          </p:nvPr>
        </p:nvSpPr>
        <p:spPr>
          <a:xfrm>
            <a:off x="1297940" y="147320"/>
            <a:ext cx="10768965" cy="470535"/>
          </a:xfrm>
        </p:spPr>
        <p:txBody>
          <a:bodyPr/>
          <a:lstStyle/>
          <a:p>
            <a:r>
              <a:rPr sz="2000" dirty="0">
                <a:latin typeface="黑体" panose="02010609060101010101" pitchFamily="49" charset="-122"/>
                <a:ea typeface="黑体" panose="02010609060101010101" pitchFamily="49" charset="-122"/>
              </a:rPr>
              <a:t>Chapter 2 Recursion and divide-and-conquer strategy - Large integer multiplication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1"/>
          <p:cNvGrpSpPr/>
          <p:nvPr/>
        </p:nvGrpSpPr>
        <p:grpSpPr bwMode="auto">
          <a:xfrm>
            <a:off x="568574" y="800101"/>
            <a:ext cx="7010400" cy="2352675"/>
            <a:chOff x="606" y="2017"/>
            <a:chExt cx="4416" cy="1482"/>
          </a:xfrm>
        </p:grpSpPr>
        <p:sp>
          <p:nvSpPr>
            <p:cNvPr id="7" name="AutoShape 12"/>
            <p:cNvSpPr>
              <a:spLocks noChangeArrowheads="1"/>
            </p:cNvSpPr>
            <p:nvPr/>
          </p:nvSpPr>
          <p:spPr bwMode="auto">
            <a:xfrm>
              <a:off x="606" y="2017"/>
              <a:ext cx="4416" cy="1482"/>
            </a:xfrm>
            <a:prstGeom prst="roundRect">
              <a:avLst>
                <a:gd name="adj" fmla="val 16667"/>
              </a:avLst>
            </a:prstGeom>
            <a:solidFill>
              <a:schemeClr val="bg1"/>
            </a:solidFill>
            <a:ln w="38100">
              <a:solidFill>
                <a:srgbClr val="063DE8"/>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zh-CN" altLang="en-US" sz="2400" b="1" dirty="0">
                  <a:ea typeface="黑体" panose="02010609060101010101" pitchFamily="49" charset="-122"/>
                  <a:sym typeface="+mn-ea"/>
                </a:rPr>
                <a:t>Complexity analysis</a:t>
              </a:r>
              <a:endParaRPr lang="zh-CN" altLang="en-US" sz="2400" b="1" dirty="0">
                <a:ea typeface="黑体" panose="02010609060101010101" pitchFamily="49" charset="-122"/>
              </a:endParaRPr>
            </a:p>
            <a:p>
              <a:pPr>
                <a:defRPr/>
              </a:pPr>
              <a:endParaRPr lang="zh-CN" altLang="en-US" sz="2400" b="1" dirty="0">
                <a:ea typeface="黑体" panose="02010609060101010101" pitchFamily="49" charset="-122"/>
              </a:endParaRPr>
            </a:p>
            <a:p>
              <a:pPr>
                <a:defRPr/>
              </a:pPr>
              <a:endParaRPr lang="zh-CN" altLang="en-US" sz="2400" b="1" dirty="0">
                <a:effectLst>
                  <a:outerShdw blurRad="38100" dist="38100" dir="2700000" algn="tl">
                    <a:srgbClr val="C0C0C0"/>
                  </a:outerShdw>
                </a:effectLst>
                <a:ea typeface="黑体" panose="02010609060101010101" pitchFamily="49" charset="-122"/>
              </a:endParaRPr>
            </a:p>
            <a:p>
              <a:pPr>
                <a:defRPr/>
              </a:pPr>
              <a:endParaRPr lang="zh-CN" altLang="en-US" sz="2400" b="1" dirty="0"/>
            </a:p>
            <a:p>
              <a:pPr algn="ctr">
                <a:defRPr/>
              </a:pPr>
              <a:r>
                <a:rPr lang="en-US" altLang="zh-CN" sz="2400" dirty="0"/>
                <a:t>T(n)=O(n</a:t>
              </a:r>
              <a:r>
                <a:rPr lang="en-US" altLang="zh-CN" sz="2400" baseline="30000" dirty="0"/>
                <a:t>2</a:t>
              </a:r>
              <a:r>
                <a:rPr lang="en-US" altLang="zh-CN" sz="2400" dirty="0"/>
                <a:t>) </a:t>
              </a:r>
              <a:r>
                <a:rPr lang="en-US" altLang="zh-CN" sz="3600" b="1" dirty="0">
                  <a:solidFill>
                    <a:srgbClr val="FF0000"/>
                  </a:solidFill>
                  <a:ea typeface="楷体_GB2312" charset="-122"/>
                  <a:sym typeface="Wingdings" panose="05000000000000000000" pitchFamily="2" charset="2"/>
                </a:rPr>
                <a:t></a:t>
              </a:r>
              <a:r>
                <a:rPr lang="zh-CN" altLang="zh-CN" sz="2400" b="1" dirty="0">
                  <a:solidFill>
                    <a:srgbClr val="FF0000"/>
                  </a:solidFill>
                  <a:ea typeface="楷体_GB2312" charset="-122"/>
                  <a:sym typeface="Wingdings" panose="05000000000000000000" pitchFamily="2" charset="2"/>
                </a:rPr>
                <a:t>No improvement</a:t>
              </a:r>
            </a:p>
          </p:txBody>
        </p:sp>
        <p:graphicFrame>
          <p:nvGraphicFramePr>
            <p:cNvPr id="8" name="Object 13"/>
            <p:cNvGraphicFramePr>
              <a:graphicFrameLocks noChangeAspect="1"/>
            </p:cNvGraphicFramePr>
            <p:nvPr/>
          </p:nvGraphicFramePr>
          <p:xfrm>
            <a:off x="1256" y="2338"/>
            <a:ext cx="2659" cy="633"/>
          </p:xfrm>
          <a:graphic>
            <a:graphicData uri="http://schemas.openxmlformats.org/presentationml/2006/ole">
              <mc:AlternateContent xmlns:mc="http://schemas.openxmlformats.org/markup-compatibility/2006">
                <mc:Choice xmlns:v="urn:schemas-microsoft-com:vml" Requires="v">
                  <p:oleObj name="Equation" r:id="rId2" imgW="46024800" imgH="10972800" progId="Equation.DSMT4">
                    <p:embed/>
                  </p:oleObj>
                </mc:Choice>
                <mc:Fallback>
                  <p:oleObj name="Equation" r:id="rId2" imgW="46024800" imgH="10972800" progId="Equation.DSMT4">
                    <p:embed/>
                    <p:pic>
                      <p:nvPicPr>
                        <p:cNvPr id="0" name="Picture 7309"/>
                        <p:cNvPicPr>
                          <a:picLocks noChangeAspect="1" noChangeArrowheads="1"/>
                        </p:cNvPicPr>
                        <p:nvPr/>
                      </p:nvPicPr>
                      <p:blipFill>
                        <a:blip r:embed="rId3"/>
                        <a:srcRect/>
                        <a:stretch>
                          <a:fillRect/>
                        </a:stretch>
                      </p:blipFill>
                      <p:spPr bwMode="auto">
                        <a:xfrm>
                          <a:off x="1256" y="2338"/>
                          <a:ext cx="2659"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pic>
        <p:nvPicPr>
          <p:cNvPr id="9" name="Picture 8" descr="Screen Shot 2022-08-29 at 12.43.31 AM"/>
          <p:cNvPicPr>
            <a:picLocks noChangeAspect="1"/>
          </p:cNvPicPr>
          <p:nvPr/>
        </p:nvPicPr>
        <p:blipFill>
          <a:blip r:embed="rId4"/>
          <a:stretch>
            <a:fillRect/>
          </a:stretch>
        </p:blipFill>
        <p:spPr>
          <a:xfrm>
            <a:off x="5321300" y="3298190"/>
            <a:ext cx="6348095" cy="3298825"/>
          </a:xfrm>
          <a:prstGeom prst="rect">
            <a:avLst/>
          </a:prstGeom>
        </p:spPr>
      </p:pic>
      <p:sp>
        <p:nvSpPr>
          <p:cNvPr id="4" name="文本框 6"/>
          <p:cNvSpPr txBox="1"/>
          <p:nvPr/>
        </p:nvSpPr>
        <p:spPr>
          <a:xfrm>
            <a:off x="2458720" y="3964305"/>
            <a:ext cx="2862580" cy="1383665"/>
          </a:xfrm>
          <a:prstGeom prst="rect">
            <a:avLst/>
          </a:prstGeom>
          <a:noFill/>
        </p:spPr>
        <p:txBody>
          <a:bodyPr wrap="square" rtlCol="0">
            <a:spAutoFit/>
          </a:bodyPr>
          <a:lstStyle/>
          <a:p>
            <a:pPr>
              <a:lnSpc>
                <a:spcPct val="150000"/>
              </a:lnSpc>
            </a:pPr>
            <a:r>
              <a:rPr lang="en-US" sz="2800" dirty="0">
                <a:latin typeface="Times New Roman" panose="02020503050405090304" pitchFamily="18" charset="0"/>
                <a:ea typeface="黑体" panose="02010609060101010101" pitchFamily="49" charset="-122"/>
                <a:cs typeface="Times New Roman" panose="02020503050405090304" pitchFamily="18" charset="0"/>
              </a:rPr>
              <a:t>n=2k</a:t>
            </a:r>
          </a:p>
          <a:p>
            <a:pPr>
              <a:lnSpc>
                <a:spcPct val="150000"/>
              </a:lnSpc>
            </a:pPr>
            <a:r>
              <a:rPr lang="en-US" sz="2800" dirty="0">
                <a:latin typeface="Times New Roman" panose="02020503050405090304" pitchFamily="18" charset="0"/>
                <a:ea typeface="黑体" panose="02010609060101010101" pitchFamily="49" charset="-122"/>
                <a:cs typeface="Times New Roman" panose="02020503050405090304" pitchFamily="18" charset="0"/>
              </a:rPr>
              <a:t>k=log2n</a:t>
            </a:r>
          </a:p>
        </p:txBody>
      </p:sp>
      <p:sp>
        <p:nvSpPr>
          <p:cNvPr id="5" name="标题 1"/>
          <p:cNvSpPr>
            <a:spLocks noGrp="1"/>
          </p:cNvSpPr>
          <p:nvPr>
            <p:ph type="title"/>
          </p:nvPr>
        </p:nvSpPr>
        <p:spPr>
          <a:xfrm>
            <a:off x="1297940" y="147320"/>
            <a:ext cx="10768965" cy="470535"/>
          </a:xfrm>
        </p:spPr>
        <p:txBody>
          <a:bodyPr/>
          <a:lstStyle/>
          <a:p>
            <a:r>
              <a:rPr sz="2000" dirty="0">
                <a:latin typeface="黑体" panose="02010609060101010101" pitchFamily="49" charset="-122"/>
                <a:ea typeface="黑体" panose="02010609060101010101" pitchFamily="49" charset="-122"/>
              </a:rPr>
              <a:t>Chapter 2 Recursion and divide-and-conquer strategy - Large integer multiplication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79481" y="346745"/>
            <a:ext cx="11632335" cy="5349166"/>
          </a:xfrm>
        </p:spPr>
        <p:txBody>
          <a:bodyPr>
            <a:noAutofit/>
          </a:bodyPr>
          <a:lstStyle/>
          <a:p>
            <a:pPr marL="0" indent="0">
              <a:lnSpc>
                <a:spcPct val="150000"/>
              </a:lnSpc>
              <a:spcBef>
                <a:spcPts val="0"/>
              </a:spcBef>
              <a:buNone/>
            </a:pPr>
            <a:r>
              <a:rPr lang="en-US" altLang="zh-CN" sz="3600" dirty="0">
                <a:latin typeface="Times New Roman" panose="02020503050405090304" pitchFamily="18" charset="0"/>
                <a:cs typeface="Times New Roman" panose="02020503050405090304" pitchFamily="18" charset="0"/>
              </a:rPr>
              <a:t>T(n)=O(n</a:t>
            </a:r>
            <a:r>
              <a:rPr lang="en-US" altLang="zh-CN" sz="3600" baseline="30000" dirty="0">
                <a:latin typeface="Times New Roman" panose="02020503050405090304" pitchFamily="18" charset="0"/>
                <a:cs typeface="Times New Roman" panose="02020503050405090304" pitchFamily="18" charset="0"/>
              </a:rPr>
              <a:t>2</a:t>
            </a:r>
            <a:r>
              <a:rPr lang="en-US" altLang="zh-CN" sz="3600" dirty="0">
                <a:latin typeface="Times New Roman" panose="02020503050405090304" pitchFamily="18" charset="0"/>
                <a:cs typeface="Times New Roman" panose="02020503050405090304" pitchFamily="18" charset="0"/>
              </a:rPr>
              <a:t>), </a:t>
            </a:r>
            <a:r>
              <a:rPr lang="zh-CN" altLang="en-US" sz="3600" dirty="0">
                <a:latin typeface="Times New Roman" panose="02020503050405090304" pitchFamily="18" charset="0"/>
                <a:cs typeface="Times New Roman" panose="02020503050405090304" pitchFamily="18" charset="0"/>
              </a:rPr>
              <a:t>It's not any faster than the traditional way of doing it. To reduce time complexity, the number of multiplications must be reduced</a:t>
            </a:r>
          </a:p>
          <a:p>
            <a:pPr algn="ctr">
              <a:buClr>
                <a:schemeClr val="tx1"/>
              </a:buClr>
              <a:buNone/>
            </a:pPr>
            <a:r>
              <a:rPr lang="en-US" altLang="zh-CN" sz="3600" dirty="0">
                <a:latin typeface="Times New Roman" panose="02020503050405090304" pitchFamily="18" charset="0"/>
                <a:ea typeface="楷体_GB2312" charset="-122"/>
                <a:cs typeface="Times New Roman" panose="02020503050405090304" pitchFamily="18" charset="0"/>
              </a:rPr>
              <a:t>XY = </a:t>
            </a:r>
            <a:r>
              <a:rPr lang="en-US" altLang="zh-CN" sz="3600" dirty="0">
                <a:solidFill>
                  <a:schemeClr val="accent2"/>
                </a:solidFill>
                <a:latin typeface="Times New Roman" panose="02020503050405090304" pitchFamily="18" charset="0"/>
                <a:ea typeface="楷体_GB2312" charset="-122"/>
                <a:cs typeface="Times New Roman" panose="02020503050405090304" pitchFamily="18" charset="0"/>
              </a:rPr>
              <a:t>ac</a:t>
            </a:r>
            <a:r>
              <a:rPr lang="en-US" altLang="zh-CN" sz="3600" dirty="0">
                <a:latin typeface="Times New Roman" panose="02020503050405090304" pitchFamily="18" charset="0"/>
                <a:ea typeface="楷体_GB2312" charset="-122"/>
                <a:cs typeface="Times New Roman" panose="02020503050405090304" pitchFamily="18" charset="0"/>
              </a:rPr>
              <a:t> 2</a:t>
            </a:r>
            <a:r>
              <a:rPr lang="en-US" altLang="zh-CN" sz="3600" baseline="30000" dirty="0">
                <a:latin typeface="Times New Roman" panose="02020503050405090304" pitchFamily="18" charset="0"/>
                <a:ea typeface="楷体_GB2312" charset="-122"/>
                <a:cs typeface="Times New Roman" panose="02020503050405090304" pitchFamily="18" charset="0"/>
              </a:rPr>
              <a:t>n</a:t>
            </a:r>
            <a:r>
              <a:rPr lang="en-US" altLang="zh-CN" sz="3600" dirty="0">
                <a:latin typeface="Times New Roman" panose="02020503050405090304" pitchFamily="18" charset="0"/>
                <a:ea typeface="楷体_GB2312" charset="-122"/>
                <a:cs typeface="Times New Roman" panose="02020503050405090304" pitchFamily="18" charset="0"/>
              </a:rPr>
              <a:t> + (</a:t>
            </a:r>
            <a:r>
              <a:rPr lang="en-US" altLang="zh-CN" sz="3600" dirty="0" err="1">
                <a:solidFill>
                  <a:schemeClr val="accent2"/>
                </a:solidFill>
                <a:latin typeface="Times New Roman" panose="02020503050405090304" pitchFamily="18" charset="0"/>
                <a:ea typeface="楷体_GB2312" charset="-122"/>
                <a:cs typeface="Times New Roman" panose="02020503050405090304" pitchFamily="18" charset="0"/>
              </a:rPr>
              <a:t>ad</a:t>
            </a:r>
            <a:r>
              <a:rPr lang="en-US" altLang="zh-CN" sz="3600" dirty="0" err="1">
                <a:solidFill>
                  <a:schemeClr val="tx2"/>
                </a:solidFill>
                <a:latin typeface="Times New Roman" panose="02020503050405090304" pitchFamily="18" charset="0"/>
                <a:ea typeface="楷体_GB2312" charset="-122"/>
                <a:cs typeface="Times New Roman" panose="02020503050405090304" pitchFamily="18" charset="0"/>
              </a:rPr>
              <a:t>+</a:t>
            </a:r>
            <a:r>
              <a:rPr lang="en-US" altLang="zh-CN" sz="3600" dirty="0" err="1">
                <a:solidFill>
                  <a:schemeClr val="accent2"/>
                </a:solidFill>
                <a:latin typeface="Times New Roman" panose="02020503050405090304" pitchFamily="18" charset="0"/>
                <a:ea typeface="楷体_GB2312" charset="-122"/>
                <a:cs typeface="Times New Roman" panose="02020503050405090304" pitchFamily="18" charset="0"/>
              </a:rPr>
              <a:t>bc</a:t>
            </a:r>
            <a:r>
              <a:rPr lang="en-US" altLang="zh-CN" sz="3600" dirty="0">
                <a:latin typeface="Times New Roman" panose="02020503050405090304" pitchFamily="18" charset="0"/>
                <a:ea typeface="楷体_GB2312" charset="-122"/>
                <a:cs typeface="Times New Roman" panose="02020503050405090304" pitchFamily="18" charset="0"/>
              </a:rPr>
              <a:t>) 2</a:t>
            </a:r>
            <a:r>
              <a:rPr lang="en-US" altLang="zh-CN" sz="3600" baseline="30000" dirty="0">
                <a:latin typeface="Times New Roman" panose="02020503050405090304" pitchFamily="18" charset="0"/>
                <a:ea typeface="楷体_GB2312" charset="-122"/>
                <a:cs typeface="Times New Roman" panose="02020503050405090304" pitchFamily="18" charset="0"/>
              </a:rPr>
              <a:t>n/2</a:t>
            </a:r>
            <a:r>
              <a:rPr lang="en-US" altLang="zh-CN" sz="3600" dirty="0">
                <a:latin typeface="Times New Roman" panose="02020503050405090304" pitchFamily="18" charset="0"/>
                <a:ea typeface="楷体_GB2312" charset="-122"/>
                <a:cs typeface="Times New Roman" panose="02020503050405090304" pitchFamily="18" charset="0"/>
              </a:rPr>
              <a:t> + </a:t>
            </a:r>
            <a:r>
              <a:rPr lang="en-US" altLang="zh-CN" sz="3600" dirty="0" err="1">
                <a:solidFill>
                  <a:schemeClr val="accent2"/>
                </a:solidFill>
                <a:latin typeface="Times New Roman" panose="02020503050405090304" pitchFamily="18" charset="0"/>
                <a:ea typeface="楷体_GB2312" charset="-122"/>
                <a:cs typeface="Times New Roman" panose="02020503050405090304" pitchFamily="18" charset="0"/>
              </a:rPr>
              <a:t>bd</a:t>
            </a:r>
          </a:p>
          <a:p>
            <a:pPr algn="l">
              <a:buClr>
                <a:schemeClr val="tx1"/>
              </a:buClr>
              <a:buNone/>
            </a:pPr>
            <a:r>
              <a:rPr lang="en-US" altLang="zh-CN" sz="3600" dirty="0" err="1">
                <a:solidFill>
                  <a:schemeClr val="accent2"/>
                </a:solidFill>
                <a:latin typeface="Times New Roman" panose="02020503050405090304" pitchFamily="18" charset="0"/>
                <a:ea typeface="楷体_GB2312" charset="-122"/>
                <a:cs typeface="Times New Roman" panose="02020503050405090304" pitchFamily="18" charset="0"/>
              </a:rPr>
              <a:t>E=ac	F=bd	G=</a:t>
            </a:r>
            <a:r>
              <a:rPr lang="en-US" altLang="zh-CN" sz="3600" dirty="0">
                <a:latin typeface="Times New Roman" panose="02020503050405090304" pitchFamily="18" charset="0"/>
                <a:ea typeface="楷体_GB2312" charset="-122"/>
                <a:cs typeface="Times New Roman" panose="02020503050405090304" pitchFamily="18" charset="0"/>
              </a:rPr>
              <a:t> (a+b)(c+d)</a:t>
            </a:r>
            <a:endParaRPr lang="zh-CN" altLang="en-US" sz="2400" dirty="0">
              <a:latin typeface="Times New Roman" panose="02020503050405090304" pitchFamily="18" charset="0"/>
              <a:ea typeface="楷体_GB2312" charset="-122"/>
              <a:cs typeface="Times New Roman" panose="02020503050405090304" pitchFamily="18" charset="0"/>
            </a:endParaRPr>
          </a:p>
          <a:p>
            <a:pPr marL="0" indent="0">
              <a:buClr>
                <a:schemeClr val="tx1"/>
              </a:buClr>
              <a:buFontTx/>
              <a:buNone/>
            </a:pPr>
            <a:r>
              <a:rPr lang="en-US" altLang="zh-CN" sz="3600" dirty="0">
                <a:latin typeface="Times New Roman" panose="02020503050405090304" pitchFamily="18" charset="0"/>
                <a:ea typeface="楷体_GB2312" charset="-122"/>
                <a:cs typeface="Times New Roman" panose="02020503050405090304" pitchFamily="18" charset="0"/>
              </a:rPr>
              <a:t>XY = E2</a:t>
            </a:r>
            <a:r>
              <a:rPr lang="en-US" altLang="zh-CN" sz="3600" baseline="30000" dirty="0">
                <a:latin typeface="Times New Roman" panose="02020503050405090304" pitchFamily="18" charset="0"/>
                <a:ea typeface="楷体_GB2312" charset="-122"/>
                <a:cs typeface="Times New Roman" panose="02020503050405090304" pitchFamily="18" charset="0"/>
              </a:rPr>
              <a:t>n</a:t>
            </a:r>
            <a:r>
              <a:rPr lang="en-US" altLang="zh-CN" sz="3600" dirty="0">
                <a:latin typeface="Times New Roman" panose="02020503050405090304" pitchFamily="18" charset="0"/>
                <a:ea typeface="楷体_GB2312" charset="-122"/>
                <a:cs typeface="Times New Roman" panose="02020503050405090304" pitchFamily="18" charset="0"/>
              </a:rPr>
              <a:t> + (G-E-F) 2</a:t>
            </a:r>
            <a:r>
              <a:rPr lang="en-US" altLang="zh-CN" sz="3600" baseline="30000" dirty="0">
                <a:latin typeface="Times New Roman" panose="02020503050405090304" pitchFamily="18" charset="0"/>
                <a:ea typeface="楷体_GB2312" charset="-122"/>
                <a:cs typeface="Times New Roman" panose="02020503050405090304" pitchFamily="18" charset="0"/>
              </a:rPr>
              <a:t>n/2</a:t>
            </a:r>
            <a:r>
              <a:rPr lang="en-US" altLang="zh-CN" sz="3600" dirty="0">
                <a:latin typeface="Times New Roman" panose="02020503050405090304" pitchFamily="18" charset="0"/>
                <a:ea typeface="楷体_GB2312" charset="-122"/>
                <a:cs typeface="Times New Roman" panose="02020503050405090304" pitchFamily="18" charset="0"/>
              </a:rPr>
              <a:t> + F</a:t>
            </a:r>
            <a:endParaRPr lang="en-US" altLang="zh-CN" sz="3600" dirty="0">
              <a:solidFill>
                <a:schemeClr val="accent2"/>
              </a:solidFill>
              <a:latin typeface="Times New Roman" panose="02020503050405090304" pitchFamily="18" charset="0"/>
              <a:ea typeface="楷体_GB2312" charset="-122"/>
              <a:cs typeface="Times New Roman" panose="02020503050405090304" pitchFamily="18" charset="0"/>
            </a:endParaRPr>
          </a:p>
          <a:p>
            <a:pPr marL="0" indent="0">
              <a:buClr>
                <a:schemeClr val="tx1"/>
              </a:buClr>
              <a:buFontTx/>
              <a:buNone/>
            </a:pPr>
            <a:endParaRPr lang="en-US" altLang="zh-CN" sz="3600" dirty="0">
              <a:solidFill>
                <a:schemeClr val="accent2"/>
              </a:solidFill>
              <a:latin typeface="Times New Roman" panose="02020503050405090304" pitchFamily="18" charset="0"/>
              <a:ea typeface="楷体_GB2312" charset="-122"/>
              <a:cs typeface="Times New Roman" panose="02020503050405090304" pitchFamily="18" charset="0"/>
            </a:endParaRPr>
          </a:p>
        </p:txBody>
      </p:sp>
      <p:grpSp>
        <p:nvGrpSpPr>
          <p:cNvPr id="4" name="Group 6"/>
          <p:cNvGrpSpPr/>
          <p:nvPr/>
        </p:nvGrpSpPr>
        <p:grpSpPr bwMode="auto">
          <a:xfrm>
            <a:off x="5181600" y="4772660"/>
            <a:ext cx="7010400" cy="1947863"/>
            <a:chOff x="606" y="2017"/>
            <a:chExt cx="4416" cy="1227"/>
          </a:xfrm>
        </p:grpSpPr>
        <p:sp>
          <p:nvSpPr>
            <p:cNvPr id="5" name="AutoShape 7"/>
            <p:cNvSpPr>
              <a:spLocks noChangeArrowheads="1"/>
            </p:cNvSpPr>
            <p:nvPr/>
          </p:nvSpPr>
          <p:spPr bwMode="auto">
            <a:xfrm>
              <a:off x="606" y="2017"/>
              <a:ext cx="4416" cy="1227"/>
            </a:xfrm>
            <a:prstGeom prst="roundRect">
              <a:avLst>
                <a:gd name="adj" fmla="val 16667"/>
              </a:avLst>
            </a:prstGeom>
            <a:solidFill>
              <a:schemeClr val="bg1"/>
            </a:solidFill>
            <a:ln w="38100">
              <a:solidFill>
                <a:srgbClr val="063DE8"/>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zh-CN" altLang="en-US" sz="2400" b="1" dirty="0">
                  <a:ea typeface="黑体" panose="02010609060101010101" pitchFamily="49" charset="-122"/>
                  <a:sym typeface="+mn-ea"/>
                </a:rPr>
                <a:t>Complexity analysis</a:t>
              </a:r>
              <a:endParaRPr lang="zh-CN" altLang="en-US" sz="2400" b="1" dirty="0">
                <a:ea typeface="黑体" panose="02010609060101010101" pitchFamily="49" charset="-122"/>
              </a:endParaRPr>
            </a:p>
            <a:p>
              <a:pPr>
                <a:defRPr/>
              </a:pPr>
              <a:endParaRPr lang="zh-CN" altLang="en-US" sz="2400" b="1">
                <a:effectLst>
                  <a:outerShdw blurRad="38100" dist="38100" dir="2700000" algn="tl">
                    <a:srgbClr val="C0C0C0"/>
                  </a:outerShdw>
                </a:effectLst>
                <a:ea typeface="黑体" panose="02010609060101010101" pitchFamily="49" charset="-122"/>
              </a:endParaRPr>
            </a:p>
            <a:p>
              <a:pPr>
                <a:defRPr/>
              </a:pPr>
              <a:endParaRPr lang="zh-CN" altLang="en-US" sz="2400" b="1"/>
            </a:p>
            <a:p>
              <a:pPr algn="ctr">
                <a:defRPr/>
              </a:pPr>
              <a:r>
                <a:rPr lang="en-US" altLang="zh-CN" sz="2400"/>
                <a:t>T(n)=O(n</a:t>
              </a:r>
              <a:r>
                <a:rPr lang="en-US" altLang="zh-CN" sz="2400" baseline="30000"/>
                <a:t>log23</a:t>
              </a:r>
              <a:r>
                <a:rPr lang="en-US" altLang="zh-CN" sz="2400"/>
                <a:t>) =O(n</a:t>
              </a:r>
              <a:r>
                <a:rPr lang="en-US" altLang="zh-CN" sz="2400" baseline="30000"/>
                <a:t>1.59</a:t>
              </a:r>
              <a:r>
                <a:rPr lang="en-US" altLang="zh-CN" sz="2400"/>
                <a:t>)</a:t>
              </a:r>
              <a:r>
                <a:rPr lang="en-US" altLang="zh-CN" sz="3600" b="1">
                  <a:solidFill>
                    <a:srgbClr val="FF0000"/>
                  </a:solidFill>
                  <a:ea typeface="楷体_GB2312" charset="-122"/>
                  <a:sym typeface="Wingdings" panose="05000000000000000000" pitchFamily="2" charset="2"/>
                </a:rPr>
                <a:t></a:t>
              </a:r>
              <a:r>
                <a:rPr lang="en-US" altLang="zh-CN" sz="2400" b="1">
                  <a:solidFill>
                    <a:srgbClr val="FF0000"/>
                  </a:solidFill>
                  <a:ea typeface="楷体_GB2312" charset="-122"/>
                  <a:sym typeface="Wingdings" panose="05000000000000000000" pitchFamily="2" charset="2"/>
                </a:rPr>
                <a:t>A big improvement</a:t>
              </a:r>
            </a:p>
          </p:txBody>
        </p:sp>
        <p:graphicFrame>
          <p:nvGraphicFramePr>
            <p:cNvPr id="6" name="Object 8"/>
            <p:cNvGraphicFramePr>
              <a:graphicFrameLocks noChangeAspect="1"/>
            </p:cNvGraphicFramePr>
            <p:nvPr/>
          </p:nvGraphicFramePr>
          <p:xfrm>
            <a:off x="1231" y="2314"/>
            <a:ext cx="2624" cy="633"/>
          </p:xfrm>
          <a:graphic>
            <a:graphicData uri="http://schemas.openxmlformats.org/presentationml/2006/ole">
              <mc:AlternateContent xmlns:mc="http://schemas.openxmlformats.org/markup-compatibility/2006">
                <mc:Choice xmlns:v="urn:schemas-microsoft-com:vml" Requires="v">
                  <p:oleObj name="公式" r:id="rId2" imgW="1892300" imgH="457200" progId="Equation.3">
                    <p:embed/>
                  </p:oleObj>
                </mc:Choice>
                <mc:Fallback>
                  <p:oleObj name="公式" r:id="rId2" imgW="1892300" imgH="457200" progId="Equation.3">
                    <p:embed/>
                    <p:pic>
                      <p:nvPicPr>
                        <p:cNvPr id="0" name="Picture 93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1" y="2314"/>
                          <a:ext cx="2624"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7" name="文本框 6"/>
          <p:cNvSpPr txBox="1"/>
          <p:nvPr/>
        </p:nvSpPr>
        <p:spPr>
          <a:xfrm>
            <a:off x="6765290" y="3533775"/>
            <a:ext cx="5426710" cy="1106805"/>
          </a:xfrm>
          <a:prstGeom prst="rect">
            <a:avLst/>
          </a:prstGeom>
          <a:noFill/>
        </p:spPr>
        <p:txBody>
          <a:bodyPr wrap="square" rtlCol="0">
            <a:spAutoFit/>
          </a:bodyPr>
          <a:lstStyle/>
          <a:p>
            <a:pPr>
              <a:lnSpc>
                <a:spcPct val="150000"/>
              </a:lnSpc>
            </a:pPr>
            <a:r>
              <a:rPr lang="zh-CN" altLang="en-US" sz="2200" dirty="0">
                <a:latin typeface="Times New Roman" panose="02020503050405090304" pitchFamily="18" charset="0"/>
                <a:ea typeface="黑体" panose="02010609060101010101" pitchFamily="49" charset="-122"/>
                <a:cs typeface="Times New Roman" panose="02020503050405090304" pitchFamily="18" charset="0"/>
              </a:rPr>
              <a:t>Three multiplications of </a:t>
            </a:r>
            <a:r>
              <a:rPr lang="en-US" altLang="zh-CN" sz="2200" dirty="0">
                <a:latin typeface="Times New Roman" panose="02020503050405090304" pitchFamily="18" charset="0"/>
                <a:ea typeface="黑体" panose="02010609060101010101" pitchFamily="49" charset="-122"/>
                <a:cs typeface="Times New Roman" panose="02020503050405090304" pitchFamily="18" charset="0"/>
              </a:rPr>
              <a:t>n</a:t>
            </a:r>
            <a:r>
              <a:rPr lang="zh-CN" altLang="en-US" sz="2200" dirty="0">
                <a:latin typeface="Times New Roman" panose="02020503050405090304" pitchFamily="18" charset="0"/>
                <a:ea typeface="黑体" panose="02010609060101010101" pitchFamily="49" charset="-122"/>
                <a:cs typeface="Times New Roman" panose="02020503050405090304" pitchFamily="18" charset="0"/>
              </a:rPr>
              <a:t>/2-bit integers, </a:t>
            </a:r>
            <a:r>
              <a:rPr lang="en-US" altLang="zh-CN" sz="2200" dirty="0">
                <a:latin typeface="Times New Roman" panose="02020503050405090304" pitchFamily="18" charset="0"/>
                <a:ea typeface="黑体" panose="02010609060101010101" pitchFamily="49" charset="-122"/>
                <a:cs typeface="Times New Roman" panose="02020503050405090304" pitchFamily="18" charset="0"/>
              </a:rPr>
              <a:t>six</a:t>
            </a:r>
            <a:r>
              <a:rPr lang="zh-CN" altLang="en-US" sz="2200" dirty="0">
                <a:latin typeface="Times New Roman" panose="02020503050405090304" pitchFamily="18" charset="0"/>
                <a:ea typeface="黑体" panose="02010609060101010101" pitchFamily="49" charset="-122"/>
                <a:cs typeface="Times New Roman" panose="02020503050405090304" pitchFamily="18" charset="0"/>
              </a:rPr>
              <a:t> additions and subtractions, and two shifts</a:t>
            </a:r>
          </a:p>
        </p:txBody>
      </p:sp>
      <p:sp>
        <p:nvSpPr>
          <p:cNvPr id="9" name="标题 1"/>
          <p:cNvSpPr>
            <a:spLocks noGrp="1"/>
          </p:cNvSpPr>
          <p:nvPr>
            <p:ph type="title"/>
          </p:nvPr>
        </p:nvSpPr>
        <p:spPr>
          <a:xfrm>
            <a:off x="1297940" y="147320"/>
            <a:ext cx="10768965" cy="470535"/>
          </a:xfrm>
        </p:spPr>
        <p:txBody>
          <a:bodyPr/>
          <a:lstStyle/>
          <a:p>
            <a:r>
              <a:rPr sz="2000" dirty="0">
                <a:latin typeface="黑体" panose="02010609060101010101" pitchFamily="49" charset="-122"/>
                <a:ea typeface="黑体" panose="02010609060101010101" pitchFamily="49" charset="-122"/>
              </a:rPr>
              <a:t>Chapter 2 Recursion and divide-and-conquer strategy - Large integer multiplication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Autofit/>
          </a:bodyPr>
          <a:lstStyle/>
          <a:p>
            <a:pPr>
              <a:lnSpc>
                <a:spcPct val="150000"/>
              </a:lnSpc>
              <a:spcBef>
                <a:spcPct val="0"/>
              </a:spcBef>
              <a:buFont typeface="Wingdings" panose="05000000000000000000" pitchFamily="2" charset="2"/>
              <a:buChar char="Ø"/>
            </a:pPr>
            <a:r>
              <a:rPr lang="zh-CN" altLang="en-US" sz="3600" dirty="0">
                <a:latin typeface="Times New Roman" panose="02020503050405090304" pitchFamily="18" charset="0"/>
                <a:cs typeface="Times New Roman" panose="02020503050405090304" pitchFamily="18" charset="0"/>
              </a:rPr>
              <a:t>If large integers are divided into more segments and combined in more complex ways, it is possible to get better algorithms.</a:t>
            </a:r>
          </a:p>
          <a:p>
            <a:pPr>
              <a:lnSpc>
                <a:spcPct val="150000"/>
              </a:lnSpc>
              <a:spcBef>
                <a:spcPct val="0"/>
              </a:spcBef>
              <a:buFont typeface="Wingdings" panose="05000000000000000000" pitchFamily="2" charset="2"/>
              <a:buChar char="Ø"/>
            </a:pPr>
            <a:r>
              <a:rPr lang="zh-CN" altLang="en-US" sz="3600" dirty="0">
                <a:latin typeface="Times New Roman" panose="02020503050405090304" pitchFamily="18" charset="0"/>
                <a:cs typeface="Times New Roman" panose="02020503050405090304" pitchFamily="18" charset="0"/>
              </a:rPr>
              <a:t>Eventually, this idea led to the Fast Fourier Transform. This method can also be regarded as a complex divide-and-conquer algorithm.</a:t>
            </a:r>
          </a:p>
        </p:txBody>
      </p:sp>
      <p:sp>
        <p:nvSpPr>
          <p:cNvPr id="5" name="标题 1"/>
          <p:cNvSpPr>
            <a:spLocks noGrp="1"/>
          </p:cNvSpPr>
          <p:nvPr>
            <p:ph type="title"/>
          </p:nvPr>
        </p:nvSpPr>
        <p:spPr>
          <a:xfrm>
            <a:off x="1297940" y="147320"/>
            <a:ext cx="10768965" cy="470535"/>
          </a:xfrm>
        </p:spPr>
        <p:txBody>
          <a:bodyPr/>
          <a:lstStyle/>
          <a:p>
            <a:r>
              <a:rPr sz="2000" dirty="0">
                <a:latin typeface="黑体" panose="02010609060101010101" pitchFamily="49" charset="-122"/>
                <a:ea typeface="黑体" panose="02010609060101010101" pitchFamily="49" charset="-122"/>
              </a:rPr>
              <a:t>Chapter 2 Recursion and divide-and-conquer strategy - Large integer multiplication</a:t>
            </a:r>
          </a:p>
        </p:txBody>
      </p:sp>
      <p:sp>
        <p:nvSpPr>
          <p:cNvPr id="2" name="文本框 1">
            <a:extLst>
              <a:ext uri="{FF2B5EF4-FFF2-40B4-BE49-F238E27FC236}">
                <a16:creationId xmlns:a16="http://schemas.microsoft.com/office/drawing/2014/main" id="{1BD2911D-D81A-5BD6-262A-2F61719EF847}"/>
              </a:ext>
            </a:extLst>
          </p:cNvPr>
          <p:cNvSpPr txBox="1"/>
          <p:nvPr/>
        </p:nvSpPr>
        <p:spPr>
          <a:xfrm>
            <a:off x="6939887" y="3991549"/>
            <a:ext cx="2067635" cy="369332"/>
          </a:xfrm>
          <a:prstGeom prst="rect">
            <a:avLst/>
          </a:prstGeom>
          <a:noFill/>
        </p:spPr>
        <p:txBody>
          <a:bodyPr wrap="square" rtlCol="0">
            <a:spAutoFit/>
          </a:bodyPr>
          <a:lstStyle/>
          <a:p>
            <a:r>
              <a:rPr lang="zh-CN" altLang="en-US" b="1" dirty="0">
                <a:solidFill>
                  <a:srgbClr val="FF0000"/>
                </a:solidFill>
                <a:latin typeface="等线" panose="02010600030101010101" pitchFamily="2" charset="-122"/>
                <a:ea typeface="等线" panose="02010600030101010101" pitchFamily="2" charset="-122"/>
              </a:rPr>
              <a:t>快速傅利叶变换</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chor="ctr"/>
          <a:lstStyle/>
          <a:p>
            <a:pPr marL="0" indent="0" algn="ctr">
              <a:buNone/>
            </a:pPr>
            <a:r>
              <a:rPr lang="zh-CN" altLang="en-US" sz="6600" dirty="0"/>
              <a:t>Merge sort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Content</a:t>
            </a:r>
          </a:p>
        </p:txBody>
      </p:sp>
      <p:sp>
        <p:nvSpPr>
          <p:cNvPr id="3" name="内容占位符 2"/>
          <p:cNvSpPr>
            <a:spLocks noGrp="1"/>
          </p:cNvSpPr>
          <p:nvPr>
            <p:ph idx="1"/>
          </p:nvPr>
        </p:nvSpPr>
        <p:spPr/>
        <p:txBody>
          <a:bodyPr/>
          <a:lstStyle/>
          <a:p>
            <a:pPr>
              <a:lnSpc>
                <a:spcPct val="150000"/>
              </a:lnSpc>
              <a:buFont typeface="Wingdings" panose="05000000000000000000" pitchFamily="2" charset="2"/>
              <a:buChar char="Ø"/>
            </a:pPr>
            <a:r>
              <a:rPr lang="en-US" altLang="zh-CN" dirty="0"/>
              <a:t>Binary search method</a:t>
            </a:r>
          </a:p>
          <a:p>
            <a:pPr>
              <a:lnSpc>
                <a:spcPct val="150000"/>
              </a:lnSpc>
              <a:buFont typeface="Wingdings" panose="05000000000000000000" pitchFamily="2" charset="2"/>
              <a:buChar char="Ø"/>
            </a:pPr>
            <a:r>
              <a:rPr lang="en-US" altLang="zh-CN" dirty="0"/>
              <a:t>Large integer multiplication</a:t>
            </a:r>
          </a:p>
          <a:p>
            <a:pPr>
              <a:lnSpc>
                <a:spcPct val="150000"/>
              </a:lnSpc>
              <a:buFont typeface="Wingdings" panose="05000000000000000000" pitchFamily="2" charset="2"/>
              <a:buChar char="Ø"/>
            </a:pPr>
            <a:r>
              <a:rPr lang="zh-CN" altLang="en-US" dirty="0"/>
              <a:t>Merge sort</a:t>
            </a:r>
          </a:p>
          <a:p>
            <a:pPr>
              <a:lnSpc>
                <a:spcPct val="150000"/>
              </a:lnSpc>
              <a:buFont typeface="Wingdings" panose="05000000000000000000" pitchFamily="2" charset="2"/>
              <a:buChar char="Ø"/>
            </a:pPr>
            <a:r>
              <a:rPr lang="en-US" altLang="zh-CN" dirty="0"/>
              <a:t>Quick sort</a:t>
            </a:r>
          </a:p>
          <a:p>
            <a:pPr marL="0" indent="0">
              <a:lnSpc>
                <a:spcPct val="150000"/>
              </a:lnSpc>
              <a:buFont typeface="Wingdings" panose="05000000000000000000" pitchFamily="2" charset="2"/>
              <a:buNone/>
            </a:pPr>
            <a:endParaRPr lang="zh-CN"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98420" y="68580"/>
            <a:ext cx="9593580" cy="470535"/>
          </a:xfrm>
        </p:spPr>
        <p:txBody>
          <a:bodyPr/>
          <a:lstStyle/>
          <a:p>
            <a:r>
              <a:rPr sz="2000" i="1" dirty="0">
                <a:latin typeface="黑体" panose="02010609060101010101" pitchFamily="49" charset="-122"/>
                <a:ea typeface="黑体" panose="02010609060101010101" pitchFamily="49" charset="-122"/>
              </a:rPr>
              <a:t>Chapter 2 Recursion and divide-and-conquer strategy - Merge sort</a:t>
            </a:r>
          </a:p>
        </p:txBody>
      </p:sp>
      <p:sp>
        <p:nvSpPr>
          <p:cNvPr id="3" name="内容占位符 2"/>
          <p:cNvSpPr>
            <a:spLocks noGrp="1"/>
          </p:cNvSpPr>
          <p:nvPr>
            <p:ph idx="1"/>
          </p:nvPr>
        </p:nvSpPr>
        <p:spPr/>
        <p:txBody>
          <a:bodyPr>
            <a:noAutofit/>
          </a:bodyPr>
          <a:lstStyle/>
          <a:p>
            <a:pPr marL="0" indent="0" algn="just">
              <a:lnSpc>
                <a:spcPct val="150000"/>
              </a:lnSpc>
              <a:spcBef>
                <a:spcPct val="0"/>
              </a:spcBef>
              <a:buNone/>
            </a:pPr>
            <a:r>
              <a:rPr lang="zh-CN" altLang="en-US" sz="3600" b="1" dirty="0">
                <a:latin typeface="Times New Roman Bold" panose="02020503050405090304" charset="0"/>
                <a:cs typeface="Times New Roman Bold" panose="02020503050405090304" charset="0"/>
              </a:rPr>
              <a:t>Basic idea:</a:t>
            </a:r>
            <a:r>
              <a:rPr lang="zh-CN" altLang="en-US" sz="3600" dirty="0">
                <a:latin typeface="Times New Roman" panose="02020503050405090304" pitchFamily="18" charset="0"/>
                <a:cs typeface="Times New Roman" panose="02020503050405090304" pitchFamily="18" charset="0"/>
              </a:rPr>
              <a:t> Divide the elements to be sorted into two subsets of roughly the same size, sort the two subsets separately, and finally merge the ordered subsets into the required ordered set.</a:t>
            </a:r>
          </a:p>
          <a:p>
            <a:pPr marL="0" indent="0" algn="ctr">
              <a:lnSpc>
                <a:spcPct val="150000"/>
              </a:lnSpc>
              <a:spcBef>
                <a:spcPct val="0"/>
              </a:spcBef>
              <a:buNone/>
            </a:pPr>
            <a:endParaRPr lang="zh-CN" altLang="en-US" sz="3600" dirty="0">
              <a:latin typeface="Times New Roman" panose="02020503050405090304" pitchFamily="18" charset="0"/>
              <a:cs typeface="Times New Roman" panose="0202050305040509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marL="0" indent="0">
              <a:lnSpc>
                <a:spcPct val="150000"/>
              </a:lnSpc>
              <a:buNone/>
            </a:pPr>
            <a:r>
              <a:rPr lang="zh-CN" altLang="en-US" dirty="0">
                <a:solidFill>
                  <a:srgbClr val="FF0000"/>
                </a:solidFill>
              </a:rPr>
              <a:t>The recursive process of MergeSort simply splits the set in half until there is only one element left, and then merges the two sorted array segments.</a:t>
            </a:r>
            <a:r>
              <a:rPr lang="zh-CN" altLang="en-US" dirty="0"/>
              <a:t> </a:t>
            </a:r>
            <a:r>
              <a:rPr lang="zh-CN" altLang="en-US" dirty="0">
                <a:solidFill>
                  <a:srgbClr val="0000FF"/>
                </a:solidFill>
              </a:rPr>
              <a:t>According to this mechanism, you can first pair adjacent elements in array </a:t>
            </a:r>
            <a:r>
              <a:rPr lang="en-US" altLang="zh-CN" b="1" dirty="0">
                <a:solidFill>
                  <a:srgbClr val="0000FF"/>
                </a:solidFill>
              </a:rPr>
              <a:t>A</a:t>
            </a:r>
            <a:r>
              <a:rPr lang="zh-CN" altLang="en-US" dirty="0">
                <a:solidFill>
                  <a:srgbClr val="0000FF"/>
                </a:solidFill>
              </a:rPr>
              <a:t> and sort them by merging algorithm to form </a:t>
            </a:r>
            <a:r>
              <a:rPr lang="en-US" altLang="zh-CN" dirty="0">
                <a:solidFill>
                  <a:srgbClr val="0000FF"/>
                </a:solidFill>
              </a:rPr>
              <a:t>n</a:t>
            </a:r>
            <a:r>
              <a:rPr lang="zh-CN" altLang="en-US" dirty="0">
                <a:solidFill>
                  <a:srgbClr val="0000FF"/>
                </a:solidFill>
              </a:rPr>
              <a:t>/2 sorted subarray segments of length 2, and then sort them </a:t>
            </a:r>
            <a:r>
              <a:rPr lang="en-US" altLang="zh-CN" dirty="0">
                <a:solidFill>
                  <a:srgbClr val="0000FF"/>
                </a:solidFill>
              </a:rPr>
              <a:t>to </a:t>
            </a:r>
            <a:r>
              <a:rPr lang="zh-CN" altLang="en-US" dirty="0">
                <a:solidFill>
                  <a:srgbClr val="0000FF"/>
                </a:solidFill>
              </a:rPr>
              <a:t>sorted subarray segments of length 4, and so on until the whole array is sorted.</a:t>
            </a:r>
          </a:p>
        </p:txBody>
      </p:sp>
      <p:sp>
        <p:nvSpPr>
          <p:cNvPr id="5" name="标题 1"/>
          <p:cNvSpPr>
            <a:spLocks noGrp="1"/>
          </p:cNvSpPr>
          <p:nvPr>
            <p:ph type="title"/>
          </p:nvPr>
        </p:nvSpPr>
        <p:spPr>
          <a:xfrm>
            <a:off x="2598420" y="68580"/>
            <a:ext cx="9593580" cy="470535"/>
          </a:xfrm>
        </p:spPr>
        <p:txBody>
          <a:bodyPr/>
          <a:lstStyle/>
          <a:p>
            <a:r>
              <a:rPr sz="2000" i="1" dirty="0">
                <a:latin typeface="黑体" panose="02010609060101010101" pitchFamily="49" charset="-122"/>
                <a:ea typeface="黑体" panose="02010609060101010101" pitchFamily="49" charset="-122"/>
              </a:rPr>
              <a:t>Chapter 2 Recursion and divide-and-conquer strategy - Merge sort</a:t>
            </a:r>
          </a:p>
        </p:txBody>
      </p:sp>
      <p:sp>
        <p:nvSpPr>
          <p:cNvPr id="2" name="文本框 1">
            <a:extLst>
              <a:ext uri="{FF2B5EF4-FFF2-40B4-BE49-F238E27FC236}">
                <a16:creationId xmlns:a16="http://schemas.microsoft.com/office/drawing/2014/main" id="{BF63191A-E512-FFF2-E768-BFDD8325F6FE}"/>
              </a:ext>
            </a:extLst>
          </p:cNvPr>
          <p:cNvSpPr txBox="1"/>
          <p:nvPr/>
        </p:nvSpPr>
        <p:spPr>
          <a:xfrm>
            <a:off x="10501953" y="2777319"/>
            <a:ext cx="914400" cy="369332"/>
          </a:xfrm>
          <a:prstGeom prst="rect">
            <a:avLst/>
          </a:prstGeom>
          <a:noFill/>
        </p:spPr>
        <p:txBody>
          <a:bodyPr wrap="square" rtlCol="0">
            <a:spAutoFit/>
          </a:bodyPr>
          <a:lstStyle/>
          <a:p>
            <a:r>
              <a:rPr lang="zh-CN" altLang="en-US" b="1" dirty="0">
                <a:solidFill>
                  <a:srgbClr val="FF0000"/>
                </a:solidFill>
                <a:latin typeface="等线" panose="02010600030101010101" pitchFamily="2" charset="-122"/>
                <a:ea typeface="等线" panose="02010600030101010101" pitchFamily="2" charset="-122"/>
              </a:rPr>
              <a:t>机制</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这里写图片描述"/>
          <p:cNvPicPr>
            <a:picLocks noChangeAspect="1" noChangeArrowheads="1"/>
          </p:cNvPicPr>
          <p:nvPr/>
        </p:nvPicPr>
        <p:blipFill rotWithShape="1">
          <a:blip r:embed="rId2">
            <a:extLst>
              <a:ext uri="{28A0092B-C50C-407E-A947-70E740481C1C}">
                <a14:useLocalDpi xmlns:a14="http://schemas.microsoft.com/office/drawing/2010/main" val="0"/>
              </a:ext>
            </a:extLst>
          </a:blip>
          <a:srcRect l="-3685" t="-3101" r="23808" b="13347"/>
          <a:stretch>
            <a:fillRect/>
          </a:stretch>
        </p:blipFill>
        <p:spPr bwMode="auto">
          <a:xfrm>
            <a:off x="902335" y="1134745"/>
            <a:ext cx="10126345" cy="4890135"/>
          </a:xfrm>
          <a:prstGeom prst="rect">
            <a:avLst/>
          </a:prstGeom>
          <a:noFill/>
          <a:extLst>
            <a:ext uri="{909E8E84-426E-40DD-AFC4-6F175D3DCCD1}">
              <a14:hiddenFill xmlns:a14="http://schemas.microsoft.com/office/drawing/2010/main">
                <a:solidFill>
                  <a:srgbClr val="FFFFFF"/>
                </a:solidFill>
              </a14:hiddenFill>
            </a:ext>
          </a:extLst>
        </p:spPr>
      </p:pic>
      <p:sp>
        <p:nvSpPr>
          <p:cNvPr id="4" name="标题 1"/>
          <p:cNvSpPr>
            <a:spLocks noGrp="1"/>
          </p:cNvSpPr>
          <p:nvPr>
            <p:ph type="title"/>
          </p:nvPr>
        </p:nvSpPr>
        <p:spPr>
          <a:xfrm>
            <a:off x="2598420" y="68580"/>
            <a:ext cx="9593580" cy="470535"/>
          </a:xfrm>
        </p:spPr>
        <p:txBody>
          <a:bodyPr/>
          <a:lstStyle/>
          <a:p>
            <a:r>
              <a:rPr sz="2000" i="1" dirty="0">
                <a:latin typeface="黑体" panose="02010609060101010101" pitchFamily="49" charset="-122"/>
                <a:ea typeface="黑体" panose="02010609060101010101" pitchFamily="49" charset="-122"/>
              </a:rPr>
              <a:t>Chapter 2 Recursion and divide-and-conquer strategy - Merge sort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s://img-blog.csdn.net/20180815112753617?watermark/2/text/aHR0cHM6Ly9ibG9nLmNzZG4ubmV0L2NxeDEzNzYzMDU1MjY0/font/5a6L5L2T/fontsize/400/fill/I0JBQkFCMA==/dissolve/70"/>
          <p:cNvPicPr>
            <a:picLocks noChangeAspect="1" noChangeArrowheads="1"/>
          </p:cNvPicPr>
          <p:nvPr/>
        </p:nvPicPr>
        <p:blipFill rotWithShape="1">
          <a:blip r:embed="rId2">
            <a:extLst>
              <a:ext uri="{28A0092B-C50C-407E-A947-70E740481C1C}">
                <a14:useLocalDpi xmlns:a14="http://schemas.microsoft.com/office/drawing/2010/main" val="0"/>
              </a:ext>
            </a:extLst>
          </a:blip>
          <a:srcRect r="24133" b="3700"/>
          <a:stretch>
            <a:fillRect/>
          </a:stretch>
        </p:blipFill>
        <p:spPr bwMode="auto">
          <a:xfrm>
            <a:off x="1287145" y="1536065"/>
            <a:ext cx="9618345" cy="4091305"/>
          </a:xfrm>
          <a:prstGeom prst="rect">
            <a:avLst/>
          </a:prstGeom>
          <a:noFill/>
          <a:extLst>
            <a:ext uri="{909E8E84-426E-40DD-AFC4-6F175D3DCCD1}">
              <a14:hiddenFill xmlns:a14="http://schemas.microsoft.com/office/drawing/2010/main">
                <a:solidFill>
                  <a:srgbClr val="FFFFFF"/>
                </a:solidFill>
              </a14:hiddenFill>
            </a:ext>
          </a:extLst>
        </p:spPr>
      </p:pic>
      <p:sp>
        <p:nvSpPr>
          <p:cNvPr id="4" name="标题 1"/>
          <p:cNvSpPr>
            <a:spLocks noGrp="1"/>
          </p:cNvSpPr>
          <p:nvPr>
            <p:ph type="title"/>
          </p:nvPr>
        </p:nvSpPr>
        <p:spPr>
          <a:xfrm>
            <a:off x="2598420" y="68580"/>
            <a:ext cx="9593580" cy="470535"/>
          </a:xfrm>
        </p:spPr>
        <p:txBody>
          <a:bodyPr/>
          <a:lstStyle/>
          <a:p>
            <a:r>
              <a:rPr sz="2000" i="1" dirty="0">
                <a:latin typeface="黑体" panose="02010609060101010101" pitchFamily="49" charset="-122"/>
                <a:ea typeface="黑体" panose="02010609060101010101" pitchFamily="49" charset="-122"/>
              </a:rPr>
              <a:t>Chapter 2 Recursion and divide-and-conquer strategy - Merge sort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80116" y="754415"/>
            <a:ext cx="11632335" cy="5349166"/>
          </a:xfrm>
        </p:spPr>
        <p:txBody>
          <a:bodyPr>
            <a:noAutofit/>
          </a:bodyPr>
          <a:lstStyle/>
          <a:p>
            <a:pPr>
              <a:lnSpc>
                <a:spcPct val="110000"/>
              </a:lnSpc>
              <a:spcBef>
                <a:spcPct val="0"/>
              </a:spcBef>
              <a:buNone/>
            </a:pPr>
            <a:r>
              <a:rPr kumimoji="1" lang="en-US" altLang="zh-CN" sz="2400" dirty="0">
                <a:latin typeface="Times New Roman" panose="02020503050405090304" pitchFamily="18" charset="0"/>
                <a:cs typeface="Times New Roman" panose="02020503050405090304" pitchFamily="18" charset="0"/>
              </a:rPr>
              <a:t>void </a:t>
            </a:r>
            <a:r>
              <a:rPr kumimoji="1" lang="en-US" altLang="zh-CN" sz="2400" b="1" dirty="0" err="1">
                <a:latin typeface="Times New Roman" panose="02020503050405090304" pitchFamily="18" charset="0"/>
                <a:cs typeface="Times New Roman" panose="02020503050405090304" pitchFamily="18" charset="0"/>
              </a:rPr>
              <a:t>MergeSort</a:t>
            </a:r>
            <a:r>
              <a:rPr kumimoji="1" lang="en-US" altLang="zh-CN" sz="2400" dirty="0">
                <a:latin typeface="Times New Roman" panose="02020503050405090304" pitchFamily="18" charset="0"/>
                <a:cs typeface="Times New Roman" panose="02020503050405090304" pitchFamily="18" charset="0"/>
              </a:rPr>
              <a:t>(Type a[], </a:t>
            </a:r>
            <a:r>
              <a:rPr kumimoji="1" lang="en-US" altLang="zh-CN" sz="2400" dirty="0" err="1">
                <a:latin typeface="Times New Roman" panose="02020503050405090304" pitchFamily="18" charset="0"/>
                <a:cs typeface="Times New Roman" panose="02020503050405090304" pitchFamily="18" charset="0"/>
              </a:rPr>
              <a:t>int</a:t>
            </a:r>
            <a:r>
              <a:rPr kumimoji="1" lang="en-US" altLang="zh-CN" sz="2400" dirty="0">
                <a:latin typeface="Times New Roman" panose="02020503050405090304" pitchFamily="18" charset="0"/>
                <a:cs typeface="Times New Roman" panose="02020503050405090304" pitchFamily="18" charset="0"/>
              </a:rPr>
              <a:t> left, </a:t>
            </a:r>
            <a:r>
              <a:rPr kumimoji="1" lang="en-US" altLang="zh-CN" sz="2400" dirty="0" err="1">
                <a:latin typeface="Times New Roman" panose="02020503050405090304" pitchFamily="18" charset="0"/>
                <a:cs typeface="Times New Roman" panose="02020503050405090304" pitchFamily="18" charset="0"/>
              </a:rPr>
              <a:t>int</a:t>
            </a:r>
            <a:r>
              <a:rPr kumimoji="1" lang="en-US" altLang="zh-CN" sz="2400" dirty="0">
                <a:latin typeface="Times New Roman" panose="02020503050405090304" pitchFamily="18" charset="0"/>
                <a:cs typeface="Times New Roman" panose="02020503050405090304" pitchFamily="18" charset="0"/>
              </a:rPr>
              <a:t> right)</a:t>
            </a:r>
          </a:p>
          <a:p>
            <a:pPr>
              <a:lnSpc>
                <a:spcPct val="110000"/>
              </a:lnSpc>
              <a:spcBef>
                <a:spcPct val="0"/>
              </a:spcBef>
              <a:buNone/>
            </a:pPr>
            <a:r>
              <a:rPr lang="en-US" altLang="zh-CN" sz="3200" dirty="0">
                <a:latin typeface="Times New Roman" panose="02020503050405090304" pitchFamily="18" charset="0"/>
                <a:ea typeface="楷体_GB2312" charset="-122"/>
                <a:cs typeface="Times New Roman" panose="02020503050405090304" pitchFamily="18" charset="0"/>
              </a:rPr>
              <a:t>   {</a:t>
            </a:r>
          </a:p>
          <a:p>
            <a:pPr>
              <a:spcBef>
                <a:spcPct val="0"/>
              </a:spcBef>
              <a:buNone/>
            </a:pPr>
            <a:r>
              <a:rPr lang="en-US" altLang="zh-CN" sz="3200" dirty="0">
                <a:latin typeface="Times New Roman" panose="02020503050405090304" pitchFamily="18" charset="0"/>
                <a:ea typeface="楷体_GB2312" charset="-122"/>
                <a:cs typeface="Times New Roman" panose="02020503050405090304" pitchFamily="18" charset="0"/>
              </a:rPr>
              <a:t>      </a:t>
            </a:r>
            <a:r>
              <a:rPr lang="en-US" altLang="zh-CN" sz="3200" b="1" dirty="0">
                <a:latin typeface="Times New Roman" panose="02020503050405090304" pitchFamily="18" charset="0"/>
                <a:ea typeface="楷体_GB2312" charset="-122"/>
                <a:cs typeface="Times New Roman" panose="02020503050405090304" pitchFamily="18" charset="0"/>
              </a:rPr>
              <a:t>if</a:t>
            </a:r>
            <a:r>
              <a:rPr lang="en-US" altLang="zh-CN" sz="3200" dirty="0">
                <a:latin typeface="Times New Roman" panose="02020503050405090304" pitchFamily="18" charset="0"/>
                <a:ea typeface="楷体_GB2312" charset="-122"/>
                <a:cs typeface="Times New Roman" panose="02020503050405090304" pitchFamily="18" charset="0"/>
              </a:rPr>
              <a:t> (left&lt;right) {//</a:t>
            </a:r>
            <a:r>
              <a:rPr lang="zh-CN" altLang="en-US" sz="3200" dirty="0">
                <a:latin typeface="Times New Roman" panose="02020503050405090304" pitchFamily="18" charset="0"/>
                <a:ea typeface="楷体_GB2312" charset="-122"/>
                <a:cs typeface="Times New Roman" panose="02020503050405090304" pitchFamily="18" charset="0"/>
              </a:rPr>
              <a:t>There are at least two elements</a:t>
            </a:r>
          </a:p>
          <a:p>
            <a:pPr>
              <a:spcBef>
                <a:spcPct val="0"/>
              </a:spcBef>
              <a:buNone/>
            </a:pPr>
            <a:r>
              <a:rPr lang="zh-CN" altLang="en-US" sz="3200" dirty="0">
                <a:latin typeface="Times New Roman" panose="02020503050405090304" pitchFamily="18" charset="0"/>
                <a:ea typeface="楷体_GB2312" charset="-122"/>
                <a:cs typeface="Times New Roman" panose="02020503050405090304" pitchFamily="18" charset="0"/>
              </a:rPr>
              <a:t>      </a:t>
            </a:r>
            <a:r>
              <a:rPr lang="en-US" altLang="zh-CN" sz="3200" dirty="0" err="1">
                <a:latin typeface="Times New Roman" panose="02020503050405090304" pitchFamily="18" charset="0"/>
                <a:ea typeface="楷体_GB2312" charset="-122"/>
                <a:cs typeface="Times New Roman" panose="02020503050405090304" pitchFamily="18" charset="0"/>
              </a:rPr>
              <a:t>int</a:t>
            </a:r>
            <a:r>
              <a:rPr lang="en-US" altLang="zh-CN" sz="3200" dirty="0">
                <a:latin typeface="Times New Roman" panose="02020503050405090304" pitchFamily="18" charset="0"/>
                <a:ea typeface="楷体_GB2312" charset="-122"/>
                <a:cs typeface="Times New Roman" panose="02020503050405090304" pitchFamily="18" charset="0"/>
              </a:rPr>
              <a:t> </a:t>
            </a:r>
            <a:r>
              <a:rPr lang="en-US" altLang="zh-CN" sz="3200" dirty="0" err="1">
                <a:latin typeface="Times New Roman" panose="02020503050405090304" pitchFamily="18" charset="0"/>
                <a:ea typeface="楷体_GB2312" charset="-122"/>
                <a:cs typeface="Times New Roman" panose="02020503050405090304" pitchFamily="18" charset="0"/>
              </a:rPr>
              <a:t>i</a:t>
            </a:r>
            <a:r>
              <a:rPr lang="en-US" altLang="zh-CN" sz="3200" dirty="0">
                <a:latin typeface="Times New Roman" panose="02020503050405090304" pitchFamily="18" charset="0"/>
                <a:ea typeface="楷体_GB2312" charset="-122"/>
                <a:cs typeface="Times New Roman" panose="02020503050405090304" pitchFamily="18" charset="0"/>
              </a:rPr>
              <a:t>=(</a:t>
            </a:r>
            <a:r>
              <a:rPr lang="en-US" altLang="zh-CN" sz="3200" dirty="0" err="1">
                <a:latin typeface="Times New Roman" panose="02020503050405090304" pitchFamily="18" charset="0"/>
                <a:ea typeface="楷体_GB2312" charset="-122"/>
                <a:cs typeface="Times New Roman" panose="02020503050405090304" pitchFamily="18" charset="0"/>
              </a:rPr>
              <a:t>left+right</a:t>
            </a:r>
            <a:r>
              <a:rPr lang="en-US" altLang="zh-CN" sz="3200" dirty="0">
                <a:latin typeface="Times New Roman" panose="02020503050405090304" pitchFamily="18" charset="0"/>
                <a:ea typeface="楷体_GB2312" charset="-122"/>
                <a:cs typeface="Times New Roman" panose="02020503050405090304" pitchFamily="18" charset="0"/>
              </a:rPr>
              <a:t>)/2;  //</a:t>
            </a:r>
            <a:r>
              <a:rPr lang="zh-CN" altLang="en-US" sz="3200" dirty="0">
                <a:latin typeface="Times New Roman" panose="02020503050405090304" pitchFamily="18" charset="0"/>
                <a:ea typeface="楷体_GB2312" charset="-122"/>
                <a:cs typeface="Times New Roman" panose="02020503050405090304" pitchFamily="18" charset="0"/>
              </a:rPr>
              <a:t>Take the midpoint</a:t>
            </a:r>
          </a:p>
          <a:p>
            <a:pPr>
              <a:spcBef>
                <a:spcPct val="0"/>
              </a:spcBef>
              <a:buNone/>
            </a:pPr>
            <a:r>
              <a:rPr lang="zh-CN" altLang="en-US" sz="3200" dirty="0">
                <a:latin typeface="Times New Roman" panose="02020503050405090304" pitchFamily="18" charset="0"/>
                <a:ea typeface="楷体_GB2312" charset="-122"/>
                <a:cs typeface="Times New Roman" panose="02020503050405090304" pitchFamily="18" charset="0"/>
              </a:rPr>
              <a:t>      </a:t>
            </a:r>
            <a:r>
              <a:rPr lang="en-US" altLang="zh-CN" sz="3200" b="1" dirty="0" err="1">
                <a:latin typeface="Times New Roman" panose="02020503050405090304" pitchFamily="18" charset="0"/>
                <a:ea typeface="楷体_GB2312" charset="-122"/>
                <a:cs typeface="Times New Roman" panose="02020503050405090304" pitchFamily="18" charset="0"/>
              </a:rPr>
              <a:t>mergeSort</a:t>
            </a:r>
            <a:r>
              <a:rPr lang="en-US" altLang="zh-CN" sz="3200" dirty="0">
                <a:latin typeface="Times New Roman" panose="02020503050405090304" pitchFamily="18" charset="0"/>
                <a:ea typeface="楷体_GB2312" charset="-122"/>
                <a:cs typeface="Times New Roman" panose="02020503050405090304" pitchFamily="18" charset="0"/>
              </a:rPr>
              <a:t>(a, left, </a:t>
            </a:r>
            <a:r>
              <a:rPr lang="en-US" altLang="zh-CN" sz="3200" dirty="0" err="1">
                <a:latin typeface="Times New Roman" panose="02020503050405090304" pitchFamily="18" charset="0"/>
                <a:ea typeface="楷体_GB2312" charset="-122"/>
                <a:cs typeface="Times New Roman" panose="02020503050405090304" pitchFamily="18" charset="0"/>
              </a:rPr>
              <a:t>i</a:t>
            </a:r>
            <a:r>
              <a:rPr lang="en-US" altLang="zh-CN" sz="3200" dirty="0">
                <a:latin typeface="Times New Roman" panose="02020503050405090304" pitchFamily="18" charset="0"/>
                <a:ea typeface="楷体_GB2312" charset="-122"/>
                <a:cs typeface="Times New Roman" panose="02020503050405090304" pitchFamily="18" charset="0"/>
              </a:rPr>
              <a:t>);</a:t>
            </a:r>
          </a:p>
          <a:p>
            <a:pPr>
              <a:spcBef>
                <a:spcPct val="0"/>
              </a:spcBef>
              <a:buNone/>
            </a:pPr>
            <a:r>
              <a:rPr lang="en-US" altLang="zh-CN" sz="3200" dirty="0">
                <a:latin typeface="Times New Roman" panose="02020503050405090304" pitchFamily="18" charset="0"/>
                <a:ea typeface="楷体_GB2312" charset="-122"/>
                <a:cs typeface="Times New Roman" panose="02020503050405090304" pitchFamily="18" charset="0"/>
              </a:rPr>
              <a:t>      </a:t>
            </a:r>
            <a:r>
              <a:rPr lang="en-US" altLang="zh-CN" sz="3200" b="1" dirty="0" err="1">
                <a:latin typeface="Times New Roman" panose="02020503050405090304" pitchFamily="18" charset="0"/>
                <a:ea typeface="楷体_GB2312" charset="-122"/>
                <a:cs typeface="Times New Roman" panose="02020503050405090304" pitchFamily="18" charset="0"/>
              </a:rPr>
              <a:t>mergeSort</a:t>
            </a:r>
            <a:r>
              <a:rPr lang="en-US" altLang="zh-CN" sz="3200" dirty="0">
                <a:latin typeface="Times New Roman" panose="02020503050405090304" pitchFamily="18" charset="0"/>
                <a:ea typeface="楷体_GB2312" charset="-122"/>
                <a:cs typeface="Times New Roman" panose="02020503050405090304" pitchFamily="18" charset="0"/>
              </a:rPr>
              <a:t>(a, i+1, right);</a:t>
            </a:r>
          </a:p>
          <a:p>
            <a:pPr>
              <a:spcBef>
                <a:spcPct val="0"/>
              </a:spcBef>
              <a:buNone/>
            </a:pPr>
            <a:r>
              <a:rPr lang="en-US" altLang="zh-CN" sz="3200" dirty="0">
                <a:latin typeface="Times New Roman" panose="02020503050405090304" pitchFamily="18" charset="0"/>
                <a:ea typeface="楷体_GB2312" charset="-122"/>
                <a:cs typeface="Times New Roman" panose="02020503050405090304" pitchFamily="18" charset="0"/>
              </a:rPr>
              <a:t>      </a:t>
            </a:r>
            <a:r>
              <a:rPr lang="en-US" altLang="zh-CN" sz="3200" b="1" dirty="0">
                <a:latin typeface="Times New Roman" panose="02020503050405090304" pitchFamily="18" charset="0"/>
                <a:ea typeface="楷体_GB2312" charset="-122"/>
                <a:cs typeface="Times New Roman" panose="02020503050405090304" pitchFamily="18" charset="0"/>
              </a:rPr>
              <a:t>merge</a:t>
            </a:r>
            <a:r>
              <a:rPr lang="en-US" altLang="zh-CN" sz="3200" dirty="0">
                <a:latin typeface="Times New Roman" panose="02020503050405090304" pitchFamily="18" charset="0"/>
                <a:ea typeface="楷体_GB2312" charset="-122"/>
                <a:cs typeface="Times New Roman" panose="02020503050405090304" pitchFamily="18" charset="0"/>
              </a:rPr>
              <a:t>(a, b, left, </a:t>
            </a:r>
            <a:r>
              <a:rPr lang="en-US" altLang="zh-CN" sz="3200" dirty="0" err="1">
                <a:latin typeface="Times New Roman" panose="02020503050405090304" pitchFamily="18" charset="0"/>
                <a:ea typeface="楷体_GB2312" charset="-122"/>
                <a:cs typeface="Times New Roman" panose="02020503050405090304" pitchFamily="18" charset="0"/>
              </a:rPr>
              <a:t>i</a:t>
            </a:r>
            <a:r>
              <a:rPr lang="en-US" altLang="zh-CN" sz="3200" dirty="0">
                <a:latin typeface="Times New Roman" panose="02020503050405090304" pitchFamily="18" charset="0"/>
                <a:ea typeface="楷体_GB2312" charset="-122"/>
                <a:cs typeface="Times New Roman" panose="02020503050405090304" pitchFamily="18" charset="0"/>
              </a:rPr>
              <a:t>, right);  //Merge it into array b</a:t>
            </a:r>
          </a:p>
          <a:p>
            <a:pPr>
              <a:spcBef>
                <a:spcPct val="0"/>
              </a:spcBef>
              <a:buNone/>
            </a:pPr>
            <a:r>
              <a:rPr lang="en-US" altLang="zh-CN" sz="3200" dirty="0">
                <a:latin typeface="Times New Roman" panose="02020503050405090304" pitchFamily="18" charset="0"/>
                <a:ea typeface="楷体_GB2312" charset="-122"/>
                <a:cs typeface="Times New Roman" panose="02020503050405090304" pitchFamily="18" charset="0"/>
              </a:rPr>
              <a:t>      </a:t>
            </a:r>
            <a:r>
              <a:rPr lang="en-US" altLang="zh-CN" sz="3200" b="1" dirty="0">
                <a:latin typeface="Times New Roman" panose="02020503050405090304" pitchFamily="18" charset="0"/>
                <a:ea typeface="楷体_GB2312" charset="-122"/>
                <a:cs typeface="Times New Roman" panose="02020503050405090304" pitchFamily="18" charset="0"/>
              </a:rPr>
              <a:t>copy</a:t>
            </a:r>
            <a:r>
              <a:rPr lang="en-US" altLang="zh-CN" sz="3200" dirty="0">
                <a:latin typeface="Times New Roman" panose="02020503050405090304" pitchFamily="18" charset="0"/>
                <a:ea typeface="楷体_GB2312" charset="-122"/>
                <a:cs typeface="Times New Roman" panose="02020503050405090304" pitchFamily="18" charset="0"/>
              </a:rPr>
              <a:t>(a, b, left, right);    //Copy it back to array a</a:t>
            </a:r>
          </a:p>
          <a:p>
            <a:pPr>
              <a:spcBef>
                <a:spcPct val="0"/>
              </a:spcBef>
              <a:buNone/>
            </a:pPr>
            <a:r>
              <a:rPr lang="en-US" altLang="zh-CN" sz="3200" dirty="0">
                <a:latin typeface="Times New Roman" panose="02020503050405090304" pitchFamily="18" charset="0"/>
                <a:ea typeface="楷体_GB2312" charset="-122"/>
                <a:cs typeface="Times New Roman" panose="02020503050405090304" pitchFamily="18" charset="0"/>
              </a:rPr>
              <a:t>      }</a:t>
            </a:r>
          </a:p>
          <a:p>
            <a:pPr>
              <a:spcBef>
                <a:spcPct val="0"/>
              </a:spcBef>
              <a:buNone/>
            </a:pPr>
            <a:r>
              <a:rPr lang="en-US" altLang="zh-CN" sz="3200" dirty="0">
                <a:latin typeface="Times New Roman" panose="02020503050405090304" pitchFamily="18" charset="0"/>
                <a:ea typeface="楷体_GB2312" charset="-122"/>
                <a:cs typeface="Times New Roman" panose="02020503050405090304" pitchFamily="18" charset="0"/>
              </a:rPr>
              <a:t>   }</a:t>
            </a:r>
          </a:p>
        </p:txBody>
      </p:sp>
      <p:grpSp>
        <p:nvGrpSpPr>
          <p:cNvPr id="4" name="Group 11"/>
          <p:cNvGrpSpPr/>
          <p:nvPr/>
        </p:nvGrpSpPr>
        <p:grpSpPr bwMode="auto">
          <a:xfrm>
            <a:off x="4924589" y="4709870"/>
            <a:ext cx="6988175" cy="2147888"/>
            <a:chOff x="793" y="1480"/>
            <a:chExt cx="4402" cy="1353"/>
          </a:xfrm>
        </p:grpSpPr>
        <p:sp>
          <p:nvSpPr>
            <p:cNvPr id="5" name="AutoShape 7"/>
            <p:cNvSpPr>
              <a:spLocks noChangeArrowheads="1"/>
            </p:cNvSpPr>
            <p:nvPr/>
          </p:nvSpPr>
          <p:spPr bwMode="auto">
            <a:xfrm>
              <a:off x="793" y="1480"/>
              <a:ext cx="4402" cy="1353"/>
            </a:xfrm>
            <a:prstGeom prst="roundRect">
              <a:avLst>
                <a:gd name="adj" fmla="val 16667"/>
              </a:avLst>
            </a:prstGeom>
            <a:solidFill>
              <a:schemeClr val="bg1"/>
            </a:solidFill>
            <a:ln w="38100">
              <a:solidFill>
                <a:srgbClr val="063DE8"/>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zh-CN" altLang="en-US" sz="2400" b="1">
                  <a:ea typeface="黑体" panose="02010609060101010101" pitchFamily="49" charset="-122"/>
                </a:rPr>
                <a:t>Complexity analysis</a:t>
              </a:r>
            </a:p>
            <a:p>
              <a:pPr>
                <a:defRPr/>
              </a:pPr>
              <a:endParaRPr lang="zh-CN" altLang="en-US" sz="2400" b="1">
                <a:effectLst>
                  <a:outerShdw blurRad="38100" dist="38100" dir="2700000" algn="tl">
                    <a:srgbClr val="C0C0C0"/>
                  </a:outerShdw>
                </a:effectLst>
                <a:ea typeface="黑体" panose="02010609060101010101" pitchFamily="49" charset="-122"/>
              </a:endParaRPr>
            </a:p>
            <a:p>
              <a:pPr>
                <a:defRPr/>
              </a:pPr>
              <a:endParaRPr lang="zh-CN" altLang="en-US" sz="2400" b="1"/>
            </a:p>
            <a:p>
              <a:pPr algn="ctr">
                <a:defRPr/>
              </a:pPr>
              <a:r>
                <a:rPr lang="en-US" altLang="zh-CN" sz="2400"/>
                <a:t>T(n)=O(nlogn) </a:t>
              </a:r>
            </a:p>
            <a:p>
              <a:pPr algn="ctr">
                <a:defRPr/>
              </a:pPr>
              <a:r>
                <a:rPr lang="zh-CN" altLang="en-US" sz="2400"/>
                <a:t>The optimal algorithm in the asymptotic sense</a:t>
              </a:r>
            </a:p>
          </p:txBody>
        </p:sp>
        <p:graphicFrame>
          <p:nvGraphicFramePr>
            <p:cNvPr id="6" name="Object 9"/>
            <p:cNvGraphicFramePr>
              <a:graphicFrameLocks noChangeAspect="1"/>
            </p:cNvGraphicFramePr>
            <p:nvPr/>
          </p:nvGraphicFramePr>
          <p:xfrm>
            <a:off x="1837" y="1755"/>
            <a:ext cx="2313" cy="547"/>
          </p:xfrm>
          <a:graphic>
            <a:graphicData uri="http://schemas.openxmlformats.org/presentationml/2006/ole">
              <mc:AlternateContent xmlns:mc="http://schemas.openxmlformats.org/markup-compatibility/2006">
                <mc:Choice xmlns:v="urn:schemas-microsoft-com:vml" Requires="v">
                  <p:oleObj name="公式" r:id="rId2" imgW="1930400" imgH="457200" progId="Equation.3">
                    <p:embed/>
                  </p:oleObj>
                </mc:Choice>
                <mc:Fallback>
                  <p:oleObj name="公式" r:id="rId2" imgW="1930400" imgH="457200" progId="Equation.3">
                    <p:embed/>
                    <p:pic>
                      <p:nvPicPr>
                        <p:cNvPr id="0" name="Picture 103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7" y="1755"/>
                          <a:ext cx="2313" cy="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7" name="文本框 6"/>
          <p:cNvSpPr txBox="1"/>
          <p:nvPr/>
        </p:nvSpPr>
        <p:spPr>
          <a:xfrm>
            <a:off x="6203868" y="2749696"/>
            <a:ext cx="5875020" cy="460375"/>
          </a:xfrm>
          <a:prstGeom prst="rect">
            <a:avLst/>
          </a:prstGeom>
          <a:noFill/>
        </p:spPr>
        <p:txBody>
          <a:bodyPr wrap="none" rtlCol="0">
            <a:spAutoFit/>
          </a:bodyPr>
          <a:lstStyle/>
          <a:p>
            <a:pPr algn="l"/>
            <a:r>
              <a:rPr sz="2400" dirty="0"/>
              <a:t>Merge and Copy can be done in O(n) time</a:t>
            </a:r>
          </a:p>
        </p:txBody>
      </p:sp>
      <p:sp>
        <p:nvSpPr>
          <p:cNvPr id="9" name="标题 1"/>
          <p:cNvSpPr>
            <a:spLocks noGrp="1"/>
          </p:cNvSpPr>
          <p:nvPr>
            <p:ph type="title"/>
          </p:nvPr>
        </p:nvSpPr>
        <p:spPr>
          <a:xfrm>
            <a:off x="2598420" y="68580"/>
            <a:ext cx="9593580" cy="470535"/>
          </a:xfrm>
        </p:spPr>
        <p:txBody>
          <a:bodyPr/>
          <a:lstStyle/>
          <a:p>
            <a:r>
              <a:rPr sz="2000" i="1" dirty="0">
                <a:latin typeface="黑体" panose="02010609060101010101" pitchFamily="49" charset="-122"/>
                <a:ea typeface="黑体" panose="02010609060101010101" pitchFamily="49" charset="-122"/>
              </a:rPr>
              <a:t>Chapter 2 Recursion and divide-and-conquer strategy - Merge sort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这里写图片描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014" y="947699"/>
            <a:ext cx="10663909" cy="4963682"/>
          </a:xfrm>
          <a:prstGeom prst="rect">
            <a:avLst/>
          </a:prstGeom>
          <a:noFill/>
          <a:extLst>
            <a:ext uri="{909E8E84-426E-40DD-AFC4-6F175D3DCCD1}">
              <a14:hiddenFill xmlns:a14="http://schemas.microsoft.com/office/drawing/2010/main">
                <a:solidFill>
                  <a:srgbClr val="FFFFFF"/>
                </a:solidFill>
              </a14:hiddenFill>
            </a:ext>
          </a:extLst>
        </p:spPr>
      </p:pic>
      <p:sp>
        <p:nvSpPr>
          <p:cNvPr id="4" name="标题 1"/>
          <p:cNvSpPr>
            <a:spLocks noGrp="1"/>
          </p:cNvSpPr>
          <p:nvPr>
            <p:ph type="title"/>
          </p:nvPr>
        </p:nvSpPr>
        <p:spPr>
          <a:xfrm>
            <a:off x="2598420" y="68580"/>
            <a:ext cx="9593580" cy="470535"/>
          </a:xfrm>
        </p:spPr>
        <p:txBody>
          <a:bodyPr/>
          <a:lstStyle/>
          <a:p>
            <a:r>
              <a:rPr sz="2000" i="1" dirty="0">
                <a:latin typeface="黑体" panose="02010609060101010101" pitchFamily="49" charset="-122"/>
                <a:ea typeface="黑体" panose="02010609060101010101" pitchFamily="49" charset="-122"/>
              </a:rPr>
              <a:t>Chapter 2 Recursion and divide-and-conquer strategy - Merge sort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这里写图片描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889" y="1202290"/>
            <a:ext cx="10859623" cy="4964400"/>
          </a:xfrm>
          <a:prstGeom prst="rect">
            <a:avLst/>
          </a:prstGeom>
          <a:noFill/>
          <a:extLst>
            <a:ext uri="{909E8E84-426E-40DD-AFC4-6F175D3DCCD1}">
              <a14:hiddenFill xmlns:a14="http://schemas.microsoft.com/office/drawing/2010/main">
                <a:solidFill>
                  <a:srgbClr val="FFFFFF"/>
                </a:solidFill>
              </a14:hiddenFill>
            </a:ext>
          </a:extLst>
        </p:spPr>
      </p:pic>
      <p:sp>
        <p:nvSpPr>
          <p:cNvPr id="4" name="标题 1"/>
          <p:cNvSpPr>
            <a:spLocks noGrp="1"/>
          </p:cNvSpPr>
          <p:nvPr>
            <p:ph type="title"/>
          </p:nvPr>
        </p:nvSpPr>
        <p:spPr>
          <a:xfrm>
            <a:off x="2598420" y="68580"/>
            <a:ext cx="9593580" cy="470535"/>
          </a:xfrm>
        </p:spPr>
        <p:txBody>
          <a:bodyPr/>
          <a:lstStyle/>
          <a:p>
            <a:r>
              <a:rPr sz="2000" i="1" dirty="0">
                <a:latin typeface="黑体" panose="02010609060101010101" pitchFamily="49" charset="-122"/>
                <a:ea typeface="黑体" panose="02010609060101010101" pitchFamily="49" charset="-122"/>
              </a:rPr>
              <a:t>Chapter 2 Recursion and divide-and-conquer strategy - Merge sort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这里写图片描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627" y="1010823"/>
            <a:ext cx="9760390" cy="4964400"/>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10408805" y="2524539"/>
            <a:ext cx="646331" cy="369332"/>
          </a:xfrm>
          <a:prstGeom prst="rect">
            <a:avLst/>
          </a:prstGeom>
          <a:noFill/>
        </p:spPr>
        <p:txBody>
          <a:bodyPr wrap="none" rtlCol="0">
            <a:spAutoFit/>
          </a:bodyPr>
          <a:lstStyle/>
          <a:p>
            <a:r>
              <a:rPr lang="zh-CN" altLang="en-US" dirty="0"/>
              <a:t>合并</a:t>
            </a:r>
          </a:p>
        </p:txBody>
      </p:sp>
      <p:sp>
        <p:nvSpPr>
          <p:cNvPr id="6" name="文本框 5"/>
          <p:cNvSpPr txBox="1"/>
          <p:nvPr/>
        </p:nvSpPr>
        <p:spPr>
          <a:xfrm>
            <a:off x="10408806" y="4283765"/>
            <a:ext cx="646331" cy="369332"/>
          </a:xfrm>
          <a:prstGeom prst="rect">
            <a:avLst/>
          </a:prstGeom>
          <a:noFill/>
        </p:spPr>
        <p:txBody>
          <a:bodyPr wrap="none" rtlCol="0">
            <a:spAutoFit/>
          </a:bodyPr>
          <a:lstStyle/>
          <a:p>
            <a:r>
              <a:rPr lang="zh-CN" altLang="en-US" dirty="0"/>
              <a:t>拷贝</a:t>
            </a:r>
          </a:p>
        </p:txBody>
      </p:sp>
      <p:sp>
        <p:nvSpPr>
          <p:cNvPr id="5" name="标题 1"/>
          <p:cNvSpPr>
            <a:spLocks noGrp="1"/>
          </p:cNvSpPr>
          <p:nvPr>
            <p:ph type="title"/>
          </p:nvPr>
        </p:nvSpPr>
        <p:spPr>
          <a:xfrm>
            <a:off x="2598420" y="68580"/>
            <a:ext cx="9593580" cy="470535"/>
          </a:xfrm>
        </p:spPr>
        <p:txBody>
          <a:bodyPr/>
          <a:lstStyle/>
          <a:p>
            <a:r>
              <a:rPr sz="2000" i="1" dirty="0">
                <a:latin typeface="黑体" panose="02010609060101010101" pitchFamily="49" charset="-122"/>
                <a:ea typeface="黑体" panose="02010609060101010101" pitchFamily="49" charset="-122"/>
              </a:rPr>
              <a:t>Chapter 2 Recursion and divide-and-conquer strategy - Merge sort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marL="0" indent="0" algn="just">
              <a:lnSpc>
                <a:spcPct val="150000"/>
              </a:lnSpc>
              <a:buNone/>
            </a:pPr>
            <a:r>
              <a:rPr sz="2800"/>
              <a:t>Natural MergeSort is a variant of MergeSort, which merges adjacent subarray segments of length 1 in the first step because the subarray segments of length 1 are already sorted. In fact, for an initially given array </a:t>
            </a:r>
            <a:r>
              <a:rPr lang="en-US" sz="2800" b="1"/>
              <a:t>A</a:t>
            </a:r>
            <a:r>
              <a:rPr sz="2800"/>
              <a:t>, there are usually multiple naturally ordered subarray segments of length greater than 1. For example, if the elements in array </a:t>
            </a:r>
            <a:r>
              <a:rPr lang="en-US" sz="2800" b="1"/>
              <a:t>A</a:t>
            </a:r>
            <a:r>
              <a:rPr sz="2800"/>
              <a:t> are {4,8,3,7,1,5,6,2}, then the naturally ordered subarray segments are</a:t>
            </a:r>
          </a:p>
          <a:p>
            <a:pPr marL="0" indent="0" algn="ctr">
              <a:lnSpc>
                <a:spcPct val="150000"/>
              </a:lnSpc>
              <a:buNone/>
            </a:pPr>
            <a:r>
              <a:rPr lang="en-US" altLang="zh-CN" dirty="0"/>
              <a:t>{4,8},{3,7},{1,5,6}</a:t>
            </a:r>
            <a:r>
              <a:rPr lang="zh-CN" altLang="en-US" dirty="0"/>
              <a:t>和</a:t>
            </a:r>
            <a:r>
              <a:rPr lang="en-US" altLang="zh-CN" dirty="0"/>
              <a:t>{2}</a:t>
            </a:r>
            <a:endParaRPr lang="zh-CN" altLang="en-US" dirty="0"/>
          </a:p>
        </p:txBody>
      </p:sp>
      <p:sp>
        <p:nvSpPr>
          <p:cNvPr id="5" name="标题 1"/>
          <p:cNvSpPr>
            <a:spLocks noGrp="1"/>
          </p:cNvSpPr>
          <p:nvPr>
            <p:ph type="title"/>
          </p:nvPr>
        </p:nvSpPr>
        <p:spPr>
          <a:xfrm>
            <a:off x="2598420" y="68580"/>
            <a:ext cx="9593580" cy="470535"/>
          </a:xfrm>
        </p:spPr>
        <p:txBody>
          <a:bodyPr/>
          <a:lstStyle/>
          <a:p>
            <a:r>
              <a:rPr sz="2000" i="1" dirty="0">
                <a:latin typeface="黑体" panose="02010609060101010101" pitchFamily="49" charset="-122"/>
                <a:ea typeface="黑体" panose="02010609060101010101" pitchFamily="49" charset="-122"/>
              </a:rPr>
              <a:t>Chapter 2 Recursion and divide-and-conquer strategy - Merge sort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79481" y="754415"/>
            <a:ext cx="11632335" cy="5349166"/>
          </a:xfrm>
        </p:spPr>
        <p:txBody>
          <a:bodyPr/>
          <a:lstStyle/>
          <a:p>
            <a:pPr marL="0" indent="0" algn="just">
              <a:lnSpc>
                <a:spcPct val="150000"/>
              </a:lnSpc>
              <a:buNone/>
            </a:pPr>
            <a:r>
              <a:rPr lang="en-US" altLang="zh-CN" dirty="0"/>
              <a:t>One linear scan of array A is enough to find all of these sorted subarray segments. The adjacent ordered subarray segments are then merged pairwise to form a larger ordered subarray segment. For the above example, two merged subarray segments {3,4,7,8} and {1,2,5,6} can be obtained after one merge until the whole array is sorted.</a:t>
            </a:r>
          </a:p>
          <a:p>
            <a:pPr marL="0" indent="0" algn="just">
              <a:lnSpc>
                <a:spcPct val="150000"/>
              </a:lnSpc>
              <a:buNone/>
            </a:pPr>
            <a:r>
              <a:rPr lang="en-US" altLang="zh-CN" dirty="0"/>
              <a:t>The combination of these two array segments gives {1,2,3,4,5,6,7,8}</a:t>
            </a:r>
          </a:p>
        </p:txBody>
      </p:sp>
      <p:sp>
        <p:nvSpPr>
          <p:cNvPr id="5" name="标题 1"/>
          <p:cNvSpPr>
            <a:spLocks noGrp="1"/>
          </p:cNvSpPr>
          <p:nvPr>
            <p:ph type="title"/>
          </p:nvPr>
        </p:nvSpPr>
        <p:spPr>
          <a:xfrm>
            <a:off x="2598420" y="68580"/>
            <a:ext cx="9593580" cy="470535"/>
          </a:xfrm>
        </p:spPr>
        <p:txBody>
          <a:bodyPr/>
          <a:lstStyle/>
          <a:p>
            <a:r>
              <a:rPr sz="2000" i="1" dirty="0">
                <a:latin typeface="黑体" panose="02010609060101010101" pitchFamily="49" charset="-122"/>
                <a:ea typeface="黑体" panose="02010609060101010101" pitchFamily="49" charset="-122"/>
              </a:rPr>
              <a:t>Chapter 2 Recursion and divide-and-conquer strategy - Merge sort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chor="ctr"/>
          <a:lstStyle/>
          <a:p>
            <a:pPr marL="0" indent="0" algn="ctr">
              <a:buNone/>
            </a:pPr>
            <a:r>
              <a:rPr lang="en-US" altLang="zh-CN" sz="6600" dirty="0">
                <a:sym typeface="+mn-ea"/>
              </a:rPr>
              <a:t>Binary search method</a:t>
            </a:r>
            <a:endParaRPr lang="en-US" altLang="zh-CN" sz="6600" dirty="0"/>
          </a:p>
          <a:p>
            <a:pPr marL="0" indent="0" algn="ctr">
              <a:buNone/>
            </a:pPr>
            <a:endParaRPr lang="zh-CN" altLang="en-US" sz="66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marL="0" indent="0" algn="ctr">
              <a:lnSpc>
                <a:spcPct val="150000"/>
              </a:lnSpc>
              <a:buNone/>
            </a:pPr>
            <a:r>
              <a:rPr lang="zh-CN" altLang="en-US" dirty="0">
                <a:latin typeface="Times New Roman" panose="02020503050405090304" pitchFamily="18" charset="0"/>
                <a:cs typeface="Times New Roman" panose="02020503050405090304" pitchFamily="18" charset="0"/>
              </a:rPr>
              <a:t>Comparison of natural </a:t>
            </a:r>
            <a:r>
              <a:rPr lang="en-US" altLang="zh-CN" dirty="0">
                <a:latin typeface="Times New Roman" panose="02020503050405090304" pitchFamily="18" charset="0"/>
                <a:cs typeface="Times New Roman" panose="02020503050405090304" pitchFamily="18" charset="0"/>
                <a:sym typeface="+mn-ea"/>
              </a:rPr>
              <a:t>merge </a:t>
            </a:r>
            <a:r>
              <a:rPr lang="zh-CN" altLang="en-US" dirty="0">
                <a:latin typeface="Times New Roman" panose="02020503050405090304" pitchFamily="18" charset="0"/>
                <a:cs typeface="Times New Roman" panose="02020503050405090304" pitchFamily="18" charset="0"/>
              </a:rPr>
              <a:t>sort and merge sort:</a:t>
            </a:r>
          </a:p>
          <a:p>
            <a:pPr marL="0" indent="0" algn="just">
              <a:lnSpc>
                <a:spcPct val="150000"/>
              </a:lnSpc>
              <a:buNone/>
            </a:pPr>
            <a:r>
              <a:rPr lang="en-US" altLang="zh-CN" dirty="0">
                <a:latin typeface="Times New Roman" panose="02020503050405090304" pitchFamily="18" charset="0"/>
                <a:cs typeface="Times New Roman" panose="02020503050405090304" pitchFamily="18" charset="0"/>
              </a:rPr>
              <a:t>In general, the number of merges required to perform </a:t>
            </a:r>
            <a:r>
              <a:rPr lang="zh-CN" altLang="en-US" dirty="0">
                <a:latin typeface="Times New Roman" panose="02020503050405090304" pitchFamily="18" charset="0"/>
                <a:cs typeface="Times New Roman" panose="02020503050405090304" pitchFamily="18" charset="0"/>
                <a:sym typeface="+mn-ea"/>
              </a:rPr>
              <a:t>natural</a:t>
            </a:r>
            <a:r>
              <a:rPr lang="en-US" altLang="zh-CN" dirty="0">
                <a:latin typeface="Times New Roman" panose="02020503050405090304" pitchFamily="18" charset="0"/>
                <a:cs typeface="Times New Roman" panose="02020503050405090304" pitchFamily="18" charset="0"/>
                <a:sym typeface="+mn-ea"/>
              </a:rPr>
              <a:t> </a:t>
            </a:r>
            <a:r>
              <a:rPr lang="en-US" altLang="zh-CN" dirty="0">
                <a:latin typeface="Times New Roman" panose="02020503050405090304" pitchFamily="18" charset="0"/>
                <a:cs typeface="Times New Roman" panose="02020503050405090304" pitchFamily="18" charset="0"/>
              </a:rPr>
              <a:t>merge sort  is small. For example, in the extreme case where the given n-element array is already sorted, the natural merge sort algorithm does not need to perform the merge step. The MergeSort algorithm has to perform </a:t>
            </a:r>
            <a:r>
              <a:rPr lang="en-US" altLang="zh-CN" i="1" dirty="0">
                <a:latin typeface="Times New Roman Italic" panose="02020503050405090304" charset="0"/>
                <a:cs typeface="Times New Roman Italic" panose="02020503050405090304" charset="0"/>
              </a:rPr>
              <a:t>lgn</a:t>
            </a:r>
            <a:r>
              <a:rPr lang="en-US" altLang="zh-CN" dirty="0">
                <a:latin typeface="Times New Roman" panose="02020503050405090304" pitchFamily="18" charset="0"/>
                <a:cs typeface="Times New Roman" panose="02020503050405090304" pitchFamily="18" charset="0"/>
              </a:rPr>
              <a:t> merges so in this case, the natural MergeSort algorithm takes </a:t>
            </a:r>
            <a:r>
              <a:rPr lang="en-US" altLang="zh-CN" i="1" dirty="0">
                <a:latin typeface="Times New Roman Italic" panose="02020503050405090304" charset="0"/>
                <a:cs typeface="Times New Roman Italic" panose="02020503050405090304" charset="0"/>
              </a:rPr>
              <a:t>O(n)</a:t>
            </a:r>
            <a:r>
              <a:rPr lang="en-US" altLang="zh-CN" dirty="0">
                <a:latin typeface="Times New Roman" panose="02020503050405090304" pitchFamily="18" charset="0"/>
                <a:cs typeface="Times New Roman" panose="02020503050405090304" pitchFamily="18" charset="0"/>
              </a:rPr>
              <a:t> time, and MergeSort takes </a:t>
            </a:r>
            <a:r>
              <a:rPr lang="en-US" altLang="zh-CN" i="1" dirty="0">
                <a:latin typeface="Times New Roman Italic" panose="02020503050405090304" charset="0"/>
                <a:cs typeface="Times New Roman Italic" panose="02020503050405090304" charset="0"/>
              </a:rPr>
              <a:t>O(nlogn) </a:t>
            </a:r>
            <a:r>
              <a:rPr lang="en-US" altLang="zh-CN" dirty="0">
                <a:latin typeface="Times New Roman" panose="02020503050405090304" pitchFamily="18" charset="0"/>
                <a:cs typeface="Times New Roman" panose="02020503050405090304" pitchFamily="18" charset="0"/>
              </a:rPr>
              <a:t>time.</a:t>
            </a:r>
          </a:p>
        </p:txBody>
      </p:sp>
      <p:sp>
        <p:nvSpPr>
          <p:cNvPr id="5" name="标题 1"/>
          <p:cNvSpPr>
            <a:spLocks noGrp="1"/>
          </p:cNvSpPr>
          <p:nvPr>
            <p:ph type="title"/>
          </p:nvPr>
        </p:nvSpPr>
        <p:spPr>
          <a:xfrm>
            <a:off x="2598420" y="68580"/>
            <a:ext cx="9593580" cy="470535"/>
          </a:xfrm>
        </p:spPr>
        <p:txBody>
          <a:bodyPr/>
          <a:lstStyle/>
          <a:p>
            <a:r>
              <a:rPr sz="2000" i="1" dirty="0">
                <a:latin typeface="黑体" panose="02010609060101010101" pitchFamily="49" charset="-122"/>
                <a:ea typeface="黑体" panose="02010609060101010101" pitchFamily="49" charset="-122"/>
              </a:rPr>
              <a:t>Chapter 2 Recursion and divide-and-conquer strategy - Merge sort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chor="ctr"/>
          <a:lstStyle/>
          <a:p>
            <a:pPr marL="0" indent="0" algn="ctr">
              <a:buNone/>
            </a:pPr>
            <a:r>
              <a:rPr lang="zh-CN" altLang="en-US" sz="6600" dirty="0"/>
              <a:t>Quick sort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98420" y="68580"/>
            <a:ext cx="9593580" cy="470535"/>
          </a:xfrm>
        </p:spPr>
        <p:txBody>
          <a:bodyPr/>
          <a:lstStyle/>
          <a:p>
            <a:r>
              <a:rPr sz="2000" dirty="0">
                <a:latin typeface="黑体" panose="02010609060101010101" pitchFamily="49" charset="-122"/>
                <a:ea typeface="黑体" panose="02010609060101010101" pitchFamily="49" charset="-122"/>
              </a:rPr>
              <a:t>Chapter 2 Recursion and divide-and-conquer strategy - Quicksort</a:t>
            </a:r>
          </a:p>
        </p:txBody>
      </p:sp>
      <p:sp>
        <p:nvSpPr>
          <p:cNvPr id="3" name="内容占位符 2"/>
          <p:cNvSpPr>
            <a:spLocks noGrp="1"/>
          </p:cNvSpPr>
          <p:nvPr>
            <p:ph idx="1"/>
          </p:nvPr>
        </p:nvSpPr>
        <p:spPr/>
        <p:txBody>
          <a:bodyPr/>
          <a:lstStyle/>
          <a:p>
            <a:pPr marL="0" indent="0" algn="just">
              <a:lnSpc>
                <a:spcPct val="150000"/>
              </a:lnSpc>
              <a:spcBef>
                <a:spcPts val="0"/>
              </a:spcBef>
              <a:buFont typeface="Arial" panose="020B0604020202090204" pitchFamily="34" charset="0"/>
              <a:buNone/>
              <a:defRPr/>
            </a:pPr>
            <a:r>
              <a:rPr lang="zh-CN" altLang="en-US" sz="2800" b="1" dirty="0">
                <a:latin typeface="Times New Roman" panose="02020503050405090304" pitchFamily="18" charset="0"/>
                <a:cs typeface="Times New Roman" panose="02020503050405090304" pitchFamily="18" charset="0"/>
              </a:rPr>
              <a:t>Suppose there is </a:t>
            </a:r>
            <a:r>
              <a:rPr lang="en-US" altLang="zh-CN" sz="2800" b="1" dirty="0">
                <a:latin typeface="Times New Roman" panose="02020503050405090304" pitchFamily="18" charset="0"/>
                <a:cs typeface="Times New Roman" panose="02020503050405090304" pitchFamily="18" charset="0"/>
              </a:rPr>
              <a:t>a</a:t>
            </a:r>
            <a:r>
              <a:rPr lang="zh-CN" altLang="en-US" sz="2800" b="1" dirty="0">
                <a:latin typeface="Times New Roman" panose="02020503050405090304" pitchFamily="18" charset="0"/>
                <a:cs typeface="Times New Roman" panose="02020503050405090304" pitchFamily="18" charset="0"/>
              </a:rPr>
              <a:t> set</a:t>
            </a:r>
            <a:r>
              <a:rPr lang="en-US" altLang="zh-CN" sz="2800" b="1" dirty="0">
                <a:latin typeface="Times New Roman" panose="02020503050405090304" pitchFamily="18" charset="0"/>
                <a:cs typeface="Times New Roman" panose="02020503050405090304" pitchFamily="18" charset="0"/>
              </a:rPr>
              <a:t> </a:t>
            </a:r>
            <a:r>
              <a:rPr lang="zh-CN" altLang="en-US" sz="2800" b="1" dirty="0">
                <a:latin typeface="Times New Roman" panose="02020503050405090304" pitchFamily="18" charset="0"/>
                <a:cs typeface="Times New Roman" panose="02020503050405090304" pitchFamily="18" charset="0"/>
              </a:rPr>
              <a:t>A</a:t>
            </a:r>
            <a:r>
              <a:rPr lang="en-US" altLang="zh-CN" sz="2800" b="1" dirty="0">
                <a:latin typeface="Times New Roman" panose="02020503050405090304" pitchFamily="18" charset="0"/>
                <a:cs typeface="Times New Roman" panose="02020503050405090304" pitchFamily="18" charset="0"/>
              </a:rPr>
              <a:t>, which has n elements</a:t>
            </a:r>
            <a:r>
              <a:rPr lang="zh-CN" altLang="en-US" sz="2800" b="1" dirty="0">
                <a:latin typeface="Times New Roman" panose="02020503050405090304" pitchFamily="18" charset="0"/>
                <a:cs typeface="Times New Roman" panose="02020503050405090304" pitchFamily="18" charset="0"/>
              </a:rPr>
              <a:t>:</a:t>
            </a:r>
          </a:p>
          <a:p>
            <a:pPr marL="514350" indent="-514350" algn="just">
              <a:lnSpc>
                <a:spcPct val="150000"/>
              </a:lnSpc>
              <a:spcBef>
                <a:spcPts val="0"/>
              </a:spcBef>
              <a:buFont typeface="+mj-ea"/>
              <a:buAutoNum type="circleNumDbPlain"/>
              <a:defRPr/>
            </a:pPr>
            <a:r>
              <a:rPr lang="zh-CN" altLang="en-US" sz="2800" b="1" dirty="0">
                <a:latin typeface="Times New Roman" panose="02020503050405090304" pitchFamily="18" charset="0"/>
                <a:cs typeface="Times New Roman" panose="02020503050405090304" pitchFamily="18" charset="0"/>
                <a:sym typeface="+mn-ea"/>
              </a:rPr>
              <a:t>Choose </a:t>
            </a:r>
            <a:r>
              <a:rPr lang="en-US" altLang="zh-CN" sz="2800" b="1" dirty="0">
                <a:latin typeface="Times New Roman" panose="02020503050405090304" pitchFamily="18" charset="0"/>
                <a:cs typeface="Times New Roman" panose="02020503050405090304" pitchFamily="18" charset="0"/>
                <a:sym typeface="+mn-ea"/>
              </a:rPr>
              <a:t>one</a:t>
            </a:r>
            <a:r>
              <a:rPr lang="zh-CN" altLang="en-US" sz="2800" b="1" dirty="0">
                <a:latin typeface="Times New Roman" panose="02020503050405090304" pitchFamily="18" charset="0"/>
                <a:cs typeface="Times New Roman" panose="02020503050405090304" pitchFamily="18" charset="0"/>
                <a:sym typeface="+mn-ea"/>
              </a:rPr>
              <a:t> element of A</a:t>
            </a:r>
            <a:r>
              <a:rPr lang="en-US" altLang="zh-CN" sz="2800" b="1" dirty="0">
                <a:latin typeface="Times New Roman" panose="02020503050405090304" pitchFamily="18" charset="0"/>
                <a:cs typeface="Times New Roman" panose="02020503050405090304" pitchFamily="18" charset="0"/>
                <a:sym typeface="+mn-ea"/>
              </a:rPr>
              <a:t> as</a:t>
            </a:r>
            <a:r>
              <a:rPr lang="zh-CN" altLang="en-US" sz="2800" b="1" dirty="0">
                <a:latin typeface="Times New Roman" panose="02020503050405090304" pitchFamily="18" charset="0"/>
                <a:cs typeface="Times New Roman" panose="02020503050405090304" pitchFamily="18" charset="0"/>
                <a:sym typeface="+mn-ea"/>
              </a:rPr>
              <a:t> pivot, which serves as the benchmark</a:t>
            </a:r>
            <a:endParaRPr lang="zh-CN" altLang="en-US" sz="2800" b="1" dirty="0">
              <a:latin typeface="Times New Roman" panose="02020503050405090304" pitchFamily="18" charset="0"/>
              <a:cs typeface="Times New Roman" panose="02020503050405090304" pitchFamily="18" charset="0"/>
            </a:endParaRPr>
          </a:p>
          <a:p>
            <a:pPr marL="514350" indent="-514350" algn="just">
              <a:lnSpc>
                <a:spcPct val="150000"/>
              </a:lnSpc>
              <a:spcBef>
                <a:spcPts val="0"/>
              </a:spcBef>
              <a:buFont typeface="+mj-ea"/>
              <a:buAutoNum type="circleNumDbPlain"/>
              <a:defRPr/>
            </a:pPr>
            <a:r>
              <a:rPr lang="zh-CN" altLang="en-US" sz="2800" b="1" dirty="0">
                <a:latin typeface="Times New Roman" panose="02020503050405090304" pitchFamily="18" charset="0"/>
                <a:cs typeface="Times New Roman" panose="02020503050405090304" pitchFamily="18" charset="0"/>
              </a:rPr>
              <a:t>Move elements smaller than the</a:t>
            </a:r>
            <a:r>
              <a:rPr lang="zh-CN" altLang="en-US" sz="2800" b="1" dirty="0">
                <a:latin typeface="Times New Roman" panose="02020503050405090304" pitchFamily="18" charset="0"/>
                <a:cs typeface="Times New Roman" panose="02020503050405090304" pitchFamily="18" charset="0"/>
                <a:sym typeface="+mn-ea"/>
              </a:rPr>
              <a:t> pivot</a:t>
            </a:r>
            <a:r>
              <a:rPr lang="zh-CN" altLang="en-US" sz="2800" b="1" dirty="0">
                <a:latin typeface="Times New Roman" panose="02020503050405090304" pitchFamily="18" charset="0"/>
                <a:cs typeface="Times New Roman" panose="02020503050405090304" pitchFamily="18" charset="0"/>
              </a:rPr>
              <a:t> to the left and elements larger than the</a:t>
            </a:r>
            <a:r>
              <a:rPr lang="zh-CN" altLang="en-US" sz="2800" b="1" dirty="0">
                <a:latin typeface="Times New Roman" panose="02020503050405090304" pitchFamily="18" charset="0"/>
                <a:cs typeface="Times New Roman" panose="02020503050405090304" pitchFamily="18" charset="0"/>
                <a:sym typeface="+mn-ea"/>
              </a:rPr>
              <a:t> pivot</a:t>
            </a:r>
            <a:r>
              <a:rPr lang="zh-CN" altLang="en-US" sz="2800" b="1" dirty="0">
                <a:latin typeface="Times New Roman" panose="02020503050405090304" pitchFamily="18" charset="0"/>
                <a:cs typeface="Times New Roman" panose="02020503050405090304" pitchFamily="18" charset="0"/>
              </a:rPr>
              <a:t> to the right (partition operation)</a:t>
            </a:r>
          </a:p>
          <a:p>
            <a:pPr marL="514350" indent="-514350" algn="just">
              <a:lnSpc>
                <a:spcPct val="150000"/>
              </a:lnSpc>
              <a:spcBef>
                <a:spcPts val="0"/>
              </a:spcBef>
              <a:buFont typeface="+mj-ea"/>
              <a:buAutoNum type="circleNumDbPlain"/>
              <a:defRPr/>
            </a:pPr>
            <a:r>
              <a:rPr lang="zh-CN" altLang="en-US" sz="2800" b="1" dirty="0">
                <a:latin typeface="Times New Roman" panose="02020503050405090304" pitchFamily="18" charset="0"/>
                <a:cs typeface="Times New Roman" panose="02020503050405090304" pitchFamily="18" charset="0"/>
              </a:rPr>
              <a:t>A is split into two pieces by pivot, A is divided into two parts by Pivot and continues to do the same for the remaining two parts</a:t>
            </a:r>
          </a:p>
          <a:p>
            <a:pPr marL="514350" indent="-514350" algn="just">
              <a:lnSpc>
                <a:spcPct val="150000"/>
              </a:lnSpc>
              <a:spcBef>
                <a:spcPts val="0"/>
              </a:spcBef>
              <a:buFont typeface="+mj-ea"/>
              <a:buAutoNum type="circleNumDbPlain"/>
              <a:defRPr/>
            </a:pPr>
            <a:r>
              <a:rPr lang="zh-CN" altLang="en-US" sz="2800" b="1" dirty="0">
                <a:latin typeface="Times New Roman" panose="02020503050405090304" pitchFamily="18" charset="0"/>
                <a:cs typeface="Times New Roman" panose="02020503050405090304" pitchFamily="18" charset="0"/>
              </a:rPr>
              <a:t>Until all subset elements are no longer required to perform the above steps</a:t>
            </a:r>
          </a:p>
        </p:txBody>
      </p:sp>
      <p:sp>
        <p:nvSpPr>
          <p:cNvPr id="4" name="文本框 3">
            <a:extLst>
              <a:ext uri="{FF2B5EF4-FFF2-40B4-BE49-F238E27FC236}">
                <a16:creationId xmlns:a16="http://schemas.microsoft.com/office/drawing/2014/main" id="{7BCB01CB-0A6C-1295-8366-7B77A1229FFA}"/>
              </a:ext>
            </a:extLst>
          </p:cNvPr>
          <p:cNvSpPr txBox="1"/>
          <p:nvPr/>
        </p:nvSpPr>
        <p:spPr>
          <a:xfrm>
            <a:off x="5111087" y="2053988"/>
            <a:ext cx="852985" cy="369332"/>
          </a:xfrm>
          <a:prstGeom prst="rect">
            <a:avLst/>
          </a:prstGeom>
          <a:noFill/>
        </p:spPr>
        <p:txBody>
          <a:bodyPr wrap="square" rtlCol="0">
            <a:spAutoFit/>
          </a:bodyPr>
          <a:lstStyle/>
          <a:p>
            <a:r>
              <a:rPr lang="zh-CN" altLang="en-US" b="1" dirty="0">
                <a:solidFill>
                  <a:srgbClr val="FF0000"/>
                </a:solidFill>
                <a:latin typeface="等线" panose="02010600030101010101" pitchFamily="2" charset="-122"/>
                <a:ea typeface="等线" panose="02010600030101010101" pitchFamily="2" charset="-122"/>
                <a:cs typeface="Times New Roman" panose="02020603050405020304" pitchFamily="18" charset="0"/>
              </a:rPr>
              <a:t>支点</a:t>
            </a:r>
            <a:endParaRPr lang="zh-CN" altLang="en-US" dirty="0">
              <a:solidFill>
                <a:srgbClr val="FF0000"/>
              </a:solidFill>
              <a:latin typeface="等线" panose="02010600030101010101" pitchFamily="2" charset="-122"/>
              <a:ea typeface="等线" panose="02010600030101010101" pitchFamily="2" charset="-122"/>
            </a:endParaRPr>
          </a:p>
        </p:txBody>
      </p:sp>
      <p:sp>
        <p:nvSpPr>
          <p:cNvPr id="5" name="文本框 4">
            <a:extLst>
              <a:ext uri="{FF2B5EF4-FFF2-40B4-BE49-F238E27FC236}">
                <a16:creationId xmlns:a16="http://schemas.microsoft.com/office/drawing/2014/main" id="{ADB1A1C4-EF8A-801D-CD1E-1121C0543CF8}"/>
              </a:ext>
            </a:extLst>
          </p:cNvPr>
          <p:cNvSpPr txBox="1"/>
          <p:nvPr/>
        </p:nvSpPr>
        <p:spPr>
          <a:xfrm>
            <a:off x="9398758" y="2053988"/>
            <a:ext cx="852985" cy="369332"/>
          </a:xfrm>
          <a:prstGeom prst="rect">
            <a:avLst/>
          </a:prstGeom>
          <a:noFill/>
        </p:spPr>
        <p:txBody>
          <a:bodyPr wrap="square" rtlCol="0">
            <a:spAutoFit/>
          </a:bodyPr>
          <a:lstStyle/>
          <a:p>
            <a:r>
              <a:rPr lang="zh-CN" altLang="en-US" b="1" dirty="0">
                <a:solidFill>
                  <a:srgbClr val="FF0000"/>
                </a:solidFill>
                <a:latin typeface="等线" panose="02010600030101010101" pitchFamily="2" charset="-122"/>
                <a:ea typeface="等线" panose="02010600030101010101" pitchFamily="2" charset="-122"/>
                <a:cs typeface="Times New Roman" panose="02020603050405020304" pitchFamily="18" charset="0"/>
              </a:rPr>
              <a:t>基准</a:t>
            </a:r>
            <a:endParaRPr lang="zh-CN" altLang="en-US" dirty="0">
              <a:solidFill>
                <a:srgbClr val="FF0000"/>
              </a:solidFill>
              <a:latin typeface="等线" panose="02010600030101010101" pitchFamily="2" charset="-122"/>
              <a:ea typeface="等线" panose="02010600030101010101" pitchFamily="2"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ChangeArrowheads="1"/>
          </p:cNvSpPr>
          <p:nvPr/>
        </p:nvSpPr>
        <p:spPr bwMode="auto">
          <a:xfrm>
            <a:off x="118745" y="1762760"/>
            <a:ext cx="5021580" cy="36925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90204" pitchFamily="34" charset="0"/>
                <a:ea typeface="宋体" pitchFamily="2" charset="-122"/>
              </a:defRPr>
            </a:lvl1pPr>
            <a:lvl2pPr marL="742950" indent="-285750">
              <a:defRPr>
                <a:solidFill>
                  <a:schemeClr val="tx1"/>
                </a:solidFill>
                <a:latin typeface="Arial" panose="020B0604020202090204" pitchFamily="34" charset="0"/>
                <a:ea typeface="宋体" pitchFamily="2" charset="-122"/>
              </a:defRPr>
            </a:lvl2pPr>
            <a:lvl3pPr marL="1143000" indent="-228600">
              <a:defRPr>
                <a:solidFill>
                  <a:schemeClr val="tx1"/>
                </a:solidFill>
                <a:latin typeface="Arial" panose="020B0604020202090204" pitchFamily="34" charset="0"/>
                <a:ea typeface="宋体" pitchFamily="2" charset="-122"/>
              </a:defRPr>
            </a:lvl3pPr>
            <a:lvl4pPr marL="1600200" indent="-228600">
              <a:defRPr>
                <a:solidFill>
                  <a:schemeClr val="tx1"/>
                </a:solidFill>
                <a:latin typeface="Arial" panose="020B0604020202090204" pitchFamily="34" charset="0"/>
                <a:ea typeface="宋体" pitchFamily="2" charset="-122"/>
              </a:defRPr>
            </a:lvl4pPr>
            <a:lvl5pPr marL="2057400" indent="-22860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9pPr>
          </a:lstStyle>
          <a:p>
            <a:pPr>
              <a:lnSpc>
                <a:spcPct val="130000"/>
              </a:lnSpc>
            </a:pPr>
            <a:r>
              <a:rPr kumimoji="1" lang="en-US" altLang="zh-CN" sz="2000" b="1" dirty="0"/>
              <a:t>template&lt;class Type&gt;</a:t>
            </a:r>
          </a:p>
          <a:p>
            <a:pPr>
              <a:lnSpc>
                <a:spcPct val="130000"/>
              </a:lnSpc>
            </a:pPr>
            <a:r>
              <a:rPr kumimoji="1" lang="en-US" altLang="zh-CN" sz="2000" b="1" dirty="0"/>
              <a:t>void </a:t>
            </a:r>
            <a:r>
              <a:rPr kumimoji="1" lang="en-US" altLang="zh-CN" sz="2000" b="1" dirty="0" err="1"/>
              <a:t>QuickSort</a:t>
            </a:r>
            <a:r>
              <a:rPr kumimoji="1" lang="en-US" altLang="zh-CN" sz="2000" b="1" dirty="0"/>
              <a:t> (Type a[], </a:t>
            </a:r>
            <a:r>
              <a:rPr kumimoji="1" lang="en-US" altLang="zh-CN" sz="2000" b="1" dirty="0" err="1"/>
              <a:t>int</a:t>
            </a:r>
            <a:r>
              <a:rPr kumimoji="1" lang="en-US" altLang="zh-CN" sz="2000" b="1" dirty="0"/>
              <a:t> p, </a:t>
            </a:r>
            <a:r>
              <a:rPr kumimoji="1" lang="en-US" altLang="zh-CN" sz="2000" b="1" dirty="0" err="1"/>
              <a:t>int</a:t>
            </a:r>
            <a:r>
              <a:rPr kumimoji="1" lang="en-US" altLang="zh-CN" sz="2000" b="1" dirty="0"/>
              <a:t> r)</a:t>
            </a:r>
          </a:p>
          <a:p>
            <a:pPr>
              <a:lnSpc>
                <a:spcPct val="130000"/>
              </a:lnSpc>
            </a:pPr>
            <a:r>
              <a:rPr kumimoji="1" lang="en-US" altLang="zh-CN" sz="2000" b="1" dirty="0"/>
              <a:t>{</a:t>
            </a:r>
          </a:p>
          <a:p>
            <a:pPr>
              <a:lnSpc>
                <a:spcPct val="130000"/>
              </a:lnSpc>
            </a:pPr>
            <a:r>
              <a:rPr kumimoji="1" lang="en-US" altLang="zh-CN" sz="2000" b="1" dirty="0"/>
              <a:t>      if (p&lt;r) {</a:t>
            </a:r>
          </a:p>
          <a:p>
            <a:pPr>
              <a:lnSpc>
                <a:spcPct val="130000"/>
              </a:lnSpc>
            </a:pPr>
            <a:r>
              <a:rPr kumimoji="1" lang="en-US" altLang="zh-CN" sz="2000" b="1" dirty="0"/>
              <a:t>        </a:t>
            </a:r>
            <a:r>
              <a:rPr kumimoji="1" lang="en-US" altLang="zh-CN" sz="2000" b="1" dirty="0" err="1"/>
              <a:t>int</a:t>
            </a:r>
            <a:r>
              <a:rPr kumimoji="1" lang="en-US" altLang="zh-CN" sz="2000" b="1" dirty="0"/>
              <a:t> q=Partition(</a:t>
            </a:r>
            <a:r>
              <a:rPr kumimoji="1" lang="en-US" altLang="zh-CN" sz="2000" b="1" dirty="0" err="1"/>
              <a:t>a,p,r</a:t>
            </a:r>
            <a:r>
              <a:rPr kumimoji="1" lang="en-US" altLang="zh-CN" sz="2000" b="1" dirty="0"/>
              <a:t>); </a:t>
            </a:r>
            <a:r>
              <a:rPr kumimoji="1" lang="zh-CN" altLang="en-US" sz="2000" b="1" dirty="0"/>
              <a:t>确定分段位置</a:t>
            </a:r>
            <a:endParaRPr kumimoji="1" lang="en-US" altLang="zh-CN" sz="2000" b="1" dirty="0"/>
          </a:p>
          <a:p>
            <a:pPr>
              <a:lnSpc>
                <a:spcPct val="130000"/>
              </a:lnSpc>
            </a:pPr>
            <a:r>
              <a:rPr kumimoji="1" lang="en-US" altLang="zh-CN" sz="2000" b="1" dirty="0"/>
              <a:t>        </a:t>
            </a:r>
            <a:r>
              <a:rPr kumimoji="1" lang="en-US" altLang="zh-CN" sz="2000" b="1" dirty="0" err="1"/>
              <a:t>QuickSort</a:t>
            </a:r>
            <a:r>
              <a:rPr kumimoji="1" lang="en-US" altLang="zh-CN" sz="2000" b="1" dirty="0"/>
              <a:t> (a,p,q-1); //</a:t>
            </a:r>
            <a:r>
              <a:rPr kumimoji="1" lang="zh-CN" altLang="en-US" sz="2000" b="1" dirty="0"/>
              <a:t>对左半段排序</a:t>
            </a:r>
          </a:p>
          <a:p>
            <a:pPr>
              <a:lnSpc>
                <a:spcPct val="130000"/>
              </a:lnSpc>
            </a:pPr>
            <a:r>
              <a:rPr kumimoji="1" lang="zh-CN" altLang="en-US" sz="2000" b="1" dirty="0"/>
              <a:t>        </a:t>
            </a:r>
            <a:r>
              <a:rPr kumimoji="1" lang="en-US" altLang="zh-CN" sz="2000" b="1" dirty="0" err="1"/>
              <a:t>QuickSort</a:t>
            </a:r>
            <a:r>
              <a:rPr kumimoji="1" lang="en-US" altLang="zh-CN" sz="2000" b="1" dirty="0"/>
              <a:t> (a,q+1,r); //</a:t>
            </a:r>
            <a:r>
              <a:rPr kumimoji="1" lang="zh-CN" altLang="en-US" sz="2000" b="1" dirty="0"/>
              <a:t>对右半段排序</a:t>
            </a:r>
          </a:p>
          <a:p>
            <a:pPr>
              <a:lnSpc>
                <a:spcPct val="130000"/>
              </a:lnSpc>
            </a:pPr>
            <a:r>
              <a:rPr kumimoji="1" lang="zh-CN" altLang="en-US" sz="2000" b="1" dirty="0"/>
              <a:t>        </a:t>
            </a:r>
            <a:r>
              <a:rPr kumimoji="1" lang="en-US" altLang="zh-CN" sz="2000" b="1" dirty="0"/>
              <a:t>}</a:t>
            </a:r>
          </a:p>
          <a:p>
            <a:pPr>
              <a:lnSpc>
                <a:spcPct val="130000"/>
              </a:lnSpc>
            </a:pPr>
            <a:r>
              <a:rPr kumimoji="1" lang="en-US" altLang="zh-CN" sz="2000" b="1" dirty="0"/>
              <a:t>}</a:t>
            </a:r>
          </a:p>
        </p:txBody>
      </p:sp>
      <p:sp>
        <p:nvSpPr>
          <p:cNvPr id="5" name="Text Box 5"/>
          <p:cNvSpPr txBox="1">
            <a:spLocks noChangeArrowheads="1"/>
          </p:cNvSpPr>
          <p:nvPr/>
        </p:nvSpPr>
        <p:spPr bwMode="auto">
          <a:xfrm>
            <a:off x="5140325" y="793750"/>
            <a:ext cx="6847205" cy="5631180"/>
          </a:xfrm>
          <a:prstGeom prst="rect">
            <a:avLst/>
          </a:prstGeom>
          <a:solidFill>
            <a:srgbClr val="FFCC00"/>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90204" pitchFamily="34" charset="0"/>
                <a:ea typeface="宋体" pitchFamily="2" charset="-122"/>
              </a:defRPr>
            </a:lvl1pPr>
            <a:lvl2pPr marL="742950" indent="-285750">
              <a:defRPr>
                <a:solidFill>
                  <a:schemeClr val="tx1"/>
                </a:solidFill>
                <a:latin typeface="Arial" panose="020B0604020202090204" pitchFamily="34" charset="0"/>
                <a:ea typeface="宋体" pitchFamily="2" charset="-122"/>
              </a:defRPr>
            </a:lvl2pPr>
            <a:lvl3pPr marL="1143000" indent="-228600">
              <a:defRPr>
                <a:solidFill>
                  <a:schemeClr val="tx1"/>
                </a:solidFill>
                <a:latin typeface="Arial" panose="020B0604020202090204" pitchFamily="34" charset="0"/>
                <a:ea typeface="宋体" pitchFamily="2" charset="-122"/>
              </a:defRPr>
            </a:lvl3pPr>
            <a:lvl4pPr marL="1600200" indent="-228600">
              <a:defRPr>
                <a:solidFill>
                  <a:schemeClr val="tx1"/>
                </a:solidFill>
                <a:latin typeface="Arial" panose="020B0604020202090204" pitchFamily="34" charset="0"/>
                <a:ea typeface="宋体" pitchFamily="2" charset="-122"/>
              </a:defRPr>
            </a:lvl4pPr>
            <a:lvl5pPr marL="2057400" indent="-22860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9pPr>
          </a:lstStyle>
          <a:p>
            <a:pPr algn="ctr">
              <a:lnSpc>
                <a:spcPct val="150000"/>
              </a:lnSpc>
            </a:pPr>
            <a:r>
              <a:rPr kumimoji="1" lang="en-US" altLang="zh-CN" sz="2400" b="1" dirty="0">
                <a:latin typeface="黑体" panose="02010609060101010101" pitchFamily="49" charset="-122"/>
                <a:ea typeface="黑体" panose="02010609060101010101" pitchFamily="49" charset="-122"/>
              </a:rPr>
              <a:t>A</a:t>
            </a:r>
            <a:r>
              <a:rPr kumimoji="1" lang="zh-CN" altLang="en-US" sz="2400" b="1" dirty="0">
                <a:latin typeface="黑体" panose="02010609060101010101" pitchFamily="49" charset="-122"/>
                <a:ea typeface="黑体" panose="02010609060101010101" pitchFamily="49" charset="-122"/>
              </a:rPr>
              <a:t>dvantages</a:t>
            </a:r>
          </a:p>
          <a:p>
            <a:pPr algn="l">
              <a:lnSpc>
                <a:spcPct val="150000"/>
              </a:lnSpc>
            </a:pPr>
            <a:r>
              <a:rPr kumimoji="1" lang="zh-CN" altLang="en-US" sz="2400" dirty="0">
                <a:latin typeface="黑体" panose="02010609060101010101" pitchFamily="49" charset="-122"/>
                <a:ea typeface="黑体" panose="02010609060101010101" pitchFamily="49" charset="-122"/>
              </a:rPr>
              <a:t>In quicksort, the comparison and exchange of records are carried out from both ends to the middle. The records with larger keywords can be exchanged to the later unit once, and the records with smaller keywords can be exchanged to the front unit once. The distance of each movement of records is larger, so the total comparison and movement times are less.</a:t>
            </a:r>
          </a:p>
        </p:txBody>
      </p:sp>
      <p:sp>
        <p:nvSpPr>
          <p:cNvPr id="6" name="标题 1"/>
          <p:cNvSpPr>
            <a:spLocks noGrp="1"/>
          </p:cNvSpPr>
          <p:nvPr>
            <p:ph type="title"/>
          </p:nvPr>
        </p:nvSpPr>
        <p:spPr>
          <a:xfrm>
            <a:off x="2598420" y="68580"/>
            <a:ext cx="9593580" cy="470535"/>
          </a:xfrm>
        </p:spPr>
        <p:txBody>
          <a:bodyPr/>
          <a:lstStyle/>
          <a:p>
            <a:r>
              <a:rPr sz="2000" dirty="0">
                <a:latin typeface="黑体" panose="02010609060101010101" pitchFamily="49" charset="-122"/>
                <a:ea typeface="黑体" panose="02010609060101010101" pitchFamily="49" charset="-122"/>
              </a:rPr>
              <a:t>Chapter 2 Recursion and divide-and-conquer strategy - Quicksort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22-08-28 at 4.33.08 PM"/>
          <p:cNvPicPr>
            <a:picLocks noChangeAspect="1"/>
          </p:cNvPicPr>
          <p:nvPr/>
        </p:nvPicPr>
        <p:blipFill>
          <a:blip r:embed="rId2"/>
          <a:srcRect t="31915"/>
          <a:stretch>
            <a:fillRect/>
          </a:stretch>
        </p:blipFill>
        <p:spPr>
          <a:xfrm>
            <a:off x="0" y="2535555"/>
            <a:ext cx="7162800" cy="3363595"/>
          </a:xfrm>
          <a:prstGeom prst="rect">
            <a:avLst/>
          </a:prstGeom>
        </p:spPr>
      </p:pic>
      <p:sp>
        <p:nvSpPr>
          <p:cNvPr id="5" name="标题 1"/>
          <p:cNvSpPr>
            <a:spLocks noGrp="1"/>
          </p:cNvSpPr>
          <p:nvPr>
            <p:ph type="title"/>
          </p:nvPr>
        </p:nvSpPr>
        <p:spPr>
          <a:xfrm>
            <a:off x="2598420" y="68580"/>
            <a:ext cx="9593580" cy="470535"/>
          </a:xfrm>
        </p:spPr>
        <p:txBody>
          <a:bodyPr/>
          <a:lstStyle/>
          <a:p>
            <a:r>
              <a:rPr sz="2000" dirty="0">
                <a:latin typeface="黑体" panose="02010609060101010101" pitchFamily="49" charset="-122"/>
                <a:ea typeface="黑体" panose="02010609060101010101" pitchFamily="49" charset="-122"/>
              </a:rPr>
              <a:t>Chapter 2 Recursion and divide-and-conquer strategy - Quicksort</a:t>
            </a:r>
          </a:p>
        </p:txBody>
      </p:sp>
      <p:sp>
        <p:nvSpPr>
          <p:cNvPr id="2" name="Rectangle 5"/>
          <p:cNvSpPr>
            <a:spLocks noChangeArrowheads="1"/>
          </p:cNvSpPr>
          <p:nvPr/>
        </p:nvSpPr>
        <p:spPr bwMode="auto">
          <a:xfrm>
            <a:off x="7914014" y="740317"/>
            <a:ext cx="3697287" cy="573786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90204" pitchFamily="34" charset="0"/>
                <a:ea typeface="宋体" pitchFamily="2" charset="-122"/>
              </a:defRPr>
            </a:lvl1pPr>
            <a:lvl2pPr marL="742950" indent="-285750">
              <a:defRPr>
                <a:solidFill>
                  <a:schemeClr val="tx1"/>
                </a:solidFill>
                <a:latin typeface="Arial" panose="020B0604020202090204" pitchFamily="34" charset="0"/>
                <a:ea typeface="宋体" pitchFamily="2" charset="-122"/>
              </a:defRPr>
            </a:lvl2pPr>
            <a:lvl3pPr marL="1143000" indent="-228600">
              <a:defRPr>
                <a:solidFill>
                  <a:schemeClr val="tx1"/>
                </a:solidFill>
                <a:latin typeface="Arial" panose="020B0604020202090204" pitchFamily="34" charset="0"/>
                <a:ea typeface="宋体" pitchFamily="2" charset="-122"/>
              </a:defRPr>
            </a:lvl3pPr>
            <a:lvl4pPr marL="1600200" indent="-228600">
              <a:defRPr>
                <a:solidFill>
                  <a:schemeClr val="tx1"/>
                </a:solidFill>
                <a:latin typeface="Arial" panose="020B0604020202090204" pitchFamily="34" charset="0"/>
                <a:ea typeface="宋体" pitchFamily="2" charset="-122"/>
              </a:defRPr>
            </a:lvl4pPr>
            <a:lvl5pPr marL="2057400" indent="-22860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9pPr>
          </a:lstStyle>
          <a:p>
            <a:pPr>
              <a:lnSpc>
                <a:spcPct val="120000"/>
              </a:lnSpc>
            </a:pPr>
            <a:r>
              <a:rPr kumimoji="1" lang="zh-CN" altLang="en-US" dirty="0"/>
              <a:t>将</a:t>
            </a:r>
            <a:r>
              <a:rPr kumimoji="1" lang="en-US" altLang="zh-CN" dirty="0"/>
              <a:t>&lt; x</a:t>
            </a:r>
            <a:r>
              <a:rPr kumimoji="1" lang="zh-CN" altLang="en-US" dirty="0"/>
              <a:t>的元素交换到左边区域</a:t>
            </a:r>
          </a:p>
          <a:p>
            <a:pPr>
              <a:lnSpc>
                <a:spcPct val="120000"/>
              </a:lnSpc>
            </a:pPr>
            <a:r>
              <a:rPr kumimoji="1" lang="zh-CN" altLang="en-US" dirty="0"/>
              <a:t>将</a:t>
            </a:r>
            <a:r>
              <a:rPr kumimoji="1" lang="en-US" altLang="zh-CN" dirty="0"/>
              <a:t>&gt; x</a:t>
            </a:r>
            <a:r>
              <a:rPr kumimoji="1" lang="zh-CN" altLang="en-US" dirty="0"/>
              <a:t>的元素交换到右边区域</a:t>
            </a:r>
          </a:p>
          <a:p>
            <a:pPr>
              <a:lnSpc>
                <a:spcPct val="120000"/>
              </a:lnSpc>
            </a:pPr>
            <a:r>
              <a:rPr kumimoji="1" lang="en-US" altLang="zh-CN" dirty="0"/>
              <a:t>quicksort(A, lo, hi)</a:t>
            </a:r>
          </a:p>
          <a:p>
            <a:pPr>
              <a:lnSpc>
                <a:spcPct val="120000"/>
              </a:lnSpc>
            </a:pPr>
            <a:r>
              <a:rPr kumimoji="1" lang="en-US" altLang="zh-CN" dirty="0"/>
              <a:t>  if lo &lt; hi</a:t>
            </a:r>
          </a:p>
          <a:p>
            <a:pPr>
              <a:lnSpc>
                <a:spcPct val="120000"/>
              </a:lnSpc>
            </a:pPr>
            <a:r>
              <a:rPr kumimoji="1" lang="en-US" altLang="zh-CN" dirty="0"/>
              <a:t>    p = partition(A, lo, hi)</a:t>
            </a:r>
          </a:p>
          <a:p>
            <a:pPr>
              <a:lnSpc>
                <a:spcPct val="120000"/>
              </a:lnSpc>
            </a:pPr>
            <a:r>
              <a:rPr kumimoji="1" lang="en-US" altLang="zh-CN" dirty="0"/>
              <a:t>    quicksort(A, lo, p - 1)</a:t>
            </a:r>
          </a:p>
          <a:p>
            <a:pPr>
              <a:lnSpc>
                <a:spcPct val="120000"/>
              </a:lnSpc>
            </a:pPr>
            <a:r>
              <a:rPr kumimoji="1" lang="en-US" altLang="zh-CN" dirty="0"/>
              <a:t>    quicksort(A, p + 1, hi)</a:t>
            </a:r>
          </a:p>
          <a:p>
            <a:pPr>
              <a:lnSpc>
                <a:spcPct val="120000"/>
              </a:lnSpc>
            </a:pPr>
            <a:endParaRPr kumimoji="1" lang="en-US" altLang="zh-CN" dirty="0"/>
          </a:p>
          <a:p>
            <a:pPr>
              <a:lnSpc>
                <a:spcPct val="120000"/>
              </a:lnSpc>
            </a:pPr>
            <a:r>
              <a:rPr kumimoji="1" lang="en-US" altLang="zh-CN" dirty="0"/>
              <a:t>partition(A, lo, hi)</a:t>
            </a:r>
          </a:p>
          <a:p>
            <a:pPr>
              <a:lnSpc>
                <a:spcPct val="120000"/>
              </a:lnSpc>
            </a:pPr>
            <a:r>
              <a:rPr kumimoji="1" lang="en-US" altLang="zh-CN" dirty="0"/>
              <a:t>    pivot = A[hi]</a:t>
            </a:r>
          </a:p>
          <a:p>
            <a:pPr>
              <a:lnSpc>
                <a:spcPct val="120000"/>
              </a:lnSpc>
            </a:pPr>
            <a:r>
              <a:rPr kumimoji="1" lang="en-US" altLang="zh-CN" dirty="0"/>
              <a:t>    i = lo //place for swapping</a:t>
            </a:r>
          </a:p>
          <a:p>
            <a:pPr>
              <a:lnSpc>
                <a:spcPct val="120000"/>
              </a:lnSpc>
            </a:pPr>
            <a:r>
              <a:rPr kumimoji="1" lang="en-US" altLang="zh-CN" dirty="0"/>
              <a:t>    for j = lo to hi - 1</a:t>
            </a:r>
          </a:p>
          <a:p>
            <a:pPr>
              <a:lnSpc>
                <a:spcPct val="120000"/>
              </a:lnSpc>
            </a:pPr>
            <a:r>
              <a:rPr kumimoji="1" lang="en-US" altLang="zh-CN" dirty="0"/>
              <a:t>        if A[j] &lt;= pivot</a:t>
            </a:r>
          </a:p>
          <a:p>
            <a:pPr>
              <a:lnSpc>
                <a:spcPct val="120000"/>
              </a:lnSpc>
            </a:pPr>
            <a:r>
              <a:rPr kumimoji="1" lang="en-US" altLang="zh-CN" dirty="0"/>
              <a:t>            swap A[i] with A[j]</a:t>
            </a:r>
          </a:p>
          <a:p>
            <a:pPr>
              <a:lnSpc>
                <a:spcPct val="120000"/>
              </a:lnSpc>
            </a:pPr>
            <a:r>
              <a:rPr kumimoji="1" lang="en-US" altLang="zh-CN" dirty="0"/>
              <a:t>            i = i + 1</a:t>
            </a:r>
          </a:p>
          <a:p>
            <a:pPr>
              <a:lnSpc>
                <a:spcPct val="120000"/>
              </a:lnSpc>
            </a:pPr>
            <a:r>
              <a:rPr kumimoji="1" lang="en-US" altLang="zh-CN" dirty="0"/>
              <a:t>    swap A[i] with A[hi]</a:t>
            </a:r>
          </a:p>
          <a:p>
            <a:pPr>
              <a:lnSpc>
                <a:spcPct val="120000"/>
              </a:lnSpc>
            </a:pPr>
            <a:r>
              <a:rPr kumimoji="1" lang="en-US" altLang="zh-CN" dirty="0"/>
              <a:t>    return i</a:t>
            </a:r>
          </a:p>
        </p:txBody>
      </p:sp>
      <p:sp>
        <p:nvSpPr>
          <p:cNvPr id="4" name="Rectangle 5"/>
          <p:cNvSpPr>
            <a:spLocks noChangeArrowheads="1"/>
          </p:cNvSpPr>
          <p:nvPr/>
        </p:nvSpPr>
        <p:spPr bwMode="auto">
          <a:xfrm>
            <a:off x="7162800" y="758825"/>
            <a:ext cx="4941570" cy="573786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90204" pitchFamily="34" charset="0"/>
                <a:ea typeface="宋体" pitchFamily="2" charset="-122"/>
              </a:defRPr>
            </a:lvl1pPr>
            <a:lvl2pPr marL="742950" indent="-285750">
              <a:defRPr>
                <a:solidFill>
                  <a:schemeClr val="tx1"/>
                </a:solidFill>
                <a:latin typeface="Arial" panose="020B0604020202090204" pitchFamily="34" charset="0"/>
                <a:ea typeface="宋体" pitchFamily="2" charset="-122"/>
              </a:defRPr>
            </a:lvl2pPr>
            <a:lvl3pPr marL="1143000" indent="-228600">
              <a:defRPr>
                <a:solidFill>
                  <a:schemeClr val="tx1"/>
                </a:solidFill>
                <a:latin typeface="Arial" panose="020B0604020202090204" pitchFamily="34" charset="0"/>
                <a:ea typeface="宋体" pitchFamily="2" charset="-122"/>
              </a:defRPr>
            </a:lvl3pPr>
            <a:lvl4pPr marL="1600200" indent="-228600">
              <a:defRPr>
                <a:solidFill>
                  <a:schemeClr val="tx1"/>
                </a:solidFill>
                <a:latin typeface="Arial" panose="020B0604020202090204" pitchFamily="34" charset="0"/>
                <a:ea typeface="宋体" pitchFamily="2" charset="-122"/>
              </a:defRPr>
            </a:lvl4pPr>
            <a:lvl5pPr marL="2057400" indent="-22860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9pPr>
          </a:lstStyle>
          <a:p>
            <a:pPr>
              <a:lnSpc>
                <a:spcPct val="120000"/>
              </a:lnSpc>
            </a:pPr>
            <a:r>
              <a:rPr kumimoji="1" dirty="0"/>
              <a:t>Swap elements less than x to the left region</a:t>
            </a:r>
          </a:p>
          <a:p>
            <a:pPr>
              <a:lnSpc>
                <a:spcPct val="120000"/>
              </a:lnSpc>
            </a:pPr>
            <a:r>
              <a:rPr kumimoji="1" dirty="0"/>
              <a:t>Swap elements greater than x to the right region</a:t>
            </a:r>
            <a:r>
              <a:rPr kumimoji="1" lang="en-US" altLang="zh-CN" dirty="0"/>
              <a:t>quicksort(A, lo, hi)</a:t>
            </a:r>
          </a:p>
          <a:p>
            <a:pPr>
              <a:lnSpc>
                <a:spcPct val="120000"/>
              </a:lnSpc>
            </a:pPr>
            <a:r>
              <a:rPr kumimoji="1" lang="en-US" altLang="zh-CN" dirty="0"/>
              <a:t>  if lo &lt; hi</a:t>
            </a:r>
          </a:p>
          <a:p>
            <a:pPr>
              <a:lnSpc>
                <a:spcPct val="120000"/>
              </a:lnSpc>
            </a:pPr>
            <a:r>
              <a:rPr kumimoji="1" lang="en-US" altLang="zh-CN" dirty="0"/>
              <a:t>    p = partition(A, lo, hi)</a:t>
            </a:r>
          </a:p>
          <a:p>
            <a:pPr>
              <a:lnSpc>
                <a:spcPct val="120000"/>
              </a:lnSpc>
            </a:pPr>
            <a:r>
              <a:rPr kumimoji="1" lang="en-US" altLang="zh-CN" dirty="0"/>
              <a:t>    quicksort(A, lo, p - 1)</a:t>
            </a:r>
          </a:p>
          <a:p>
            <a:pPr>
              <a:lnSpc>
                <a:spcPct val="120000"/>
              </a:lnSpc>
            </a:pPr>
            <a:r>
              <a:rPr kumimoji="1" lang="en-US" altLang="zh-CN" dirty="0"/>
              <a:t>    quicksort(A, p + 1, hi)</a:t>
            </a:r>
          </a:p>
          <a:p>
            <a:pPr>
              <a:lnSpc>
                <a:spcPct val="120000"/>
              </a:lnSpc>
            </a:pPr>
            <a:endParaRPr kumimoji="1" lang="en-US" altLang="zh-CN" dirty="0"/>
          </a:p>
          <a:p>
            <a:pPr>
              <a:lnSpc>
                <a:spcPct val="120000"/>
              </a:lnSpc>
            </a:pPr>
            <a:r>
              <a:rPr kumimoji="1" lang="en-US" altLang="zh-CN" dirty="0"/>
              <a:t>partition(A, lo, hi)</a:t>
            </a:r>
          </a:p>
          <a:p>
            <a:pPr>
              <a:lnSpc>
                <a:spcPct val="120000"/>
              </a:lnSpc>
            </a:pPr>
            <a:r>
              <a:rPr kumimoji="1" lang="en-US" altLang="zh-CN" dirty="0"/>
              <a:t>    pivot = A[hi]</a:t>
            </a:r>
          </a:p>
          <a:p>
            <a:pPr>
              <a:lnSpc>
                <a:spcPct val="120000"/>
              </a:lnSpc>
            </a:pPr>
            <a:r>
              <a:rPr kumimoji="1" lang="en-US" altLang="zh-CN" dirty="0"/>
              <a:t>    i = lo //place for swapping</a:t>
            </a:r>
          </a:p>
          <a:p>
            <a:pPr>
              <a:lnSpc>
                <a:spcPct val="120000"/>
              </a:lnSpc>
            </a:pPr>
            <a:r>
              <a:rPr kumimoji="1" lang="en-US" altLang="zh-CN" dirty="0"/>
              <a:t>    for j = lo to hi - 1</a:t>
            </a:r>
          </a:p>
          <a:p>
            <a:pPr>
              <a:lnSpc>
                <a:spcPct val="120000"/>
              </a:lnSpc>
            </a:pPr>
            <a:r>
              <a:rPr kumimoji="1" lang="en-US" altLang="zh-CN" dirty="0"/>
              <a:t>        if A[j] &lt;= pivot</a:t>
            </a:r>
          </a:p>
          <a:p>
            <a:pPr>
              <a:lnSpc>
                <a:spcPct val="120000"/>
              </a:lnSpc>
            </a:pPr>
            <a:r>
              <a:rPr kumimoji="1" lang="en-US" altLang="zh-CN" dirty="0"/>
              <a:t>            swap A[i] with A[j]</a:t>
            </a:r>
          </a:p>
          <a:p>
            <a:pPr>
              <a:lnSpc>
                <a:spcPct val="120000"/>
              </a:lnSpc>
            </a:pPr>
            <a:r>
              <a:rPr kumimoji="1" lang="en-US" altLang="zh-CN" dirty="0"/>
              <a:t>            i = i + 1</a:t>
            </a:r>
          </a:p>
          <a:p>
            <a:pPr>
              <a:lnSpc>
                <a:spcPct val="120000"/>
              </a:lnSpc>
            </a:pPr>
            <a:r>
              <a:rPr kumimoji="1" lang="en-US" altLang="zh-CN" dirty="0"/>
              <a:t>    swap A[i] with A[hi]</a:t>
            </a:r>
          </a:p>
          <a:p>
            <a:pPr>
              <a:lnSpc>
                <a:spcPct val="120000"/>
              </a:lnSpc>
            </a:pPr>
            <a:r>
              <a:rPr kumimoji="1" lang="en-US" altLang="zh-CN" dirty="0"/>
              <a:t>    return i</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22-08-28 at 4.32.18 PM"/>
          <p:cNvPicPr>
            <a:picLocks noChangeAspect="1"/>
          </p:cNvPicPr>
          <p:nvPr/>
        </p:nvPicPr>
        <p:blipFill>
          <a:blip r:embed="rId2"/>
          <a:stretch>
            <a:fillRect/>
          </a:stretch>
        </p:blipFill>
        <p:spPr>
          <a:xfrm>
            <a:off x="0" y="958850"/>
            <a:ext cx="7162800" cy="4940300"/>
          </a:xfrm>
          <a:prstGeom prst="rect">
            <a:avLst/>
          </a:prstGeom>
        </p:spPr>
      </p:pic>
      <p:sp>
        <p:nvSpPr>
          <p:cNvPr id="5" name="标题 1"/>
          <p:cNvSpPr>
            <a:spLocks noGrp="1"/>
          </p:cNvSpPr>
          <p:nvPr>
            <p:ph type="title"/>
          </p:nvPr>
        </p:nvSpPr>
        <p:spPr>
          <a:xfrm>
            <a:off x="2598420" y="68580"/>
            <a:ext cx="9593580" cy="470535"/>
          </a:xfrm>
        </p:spPr>
        <p:txBody>
          <a:bodyPr/>
          <a:lstStyle/>
          <a:p>
            <a:r>
              <a:rPr sz="2000" dirty="0">
                <a:latin typeface="黑体" panose="02010609060101010101" pitchFamily="49" charset="-122"/>
                <a:ea typeface="黑体" panose="02010609060101010101" pitchFamily="49" charset="-122"/>
              </a:rPr>
              <a:t>Chapter 2 Recursion and divide-and-conquer strategy - Quicksort</a:t>
            </a:r>
          </a:p>
        </p:txBody>
      </p:sp>
      <p:sp>
        <p:nvSpPr>
          <p:cNvPr id="2" name="Rectangle 5"/>
          <p:cNvSpPr>
            <a:spLocks noChangeArrowheads="1"/>
          </p:cNvSpPr>
          <p:nvPr/>
        </p:nvSpPr>
        <p:spPr bwMode="auto">
          <a:xfrm>
            <a:off x="7914014" y="740317"/>
            <a:ext cx="3697287" cy="573786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90204" pitchFamily="34" charset="0"/>
                <a:ea typeface="宋体" pitchFamily="2" charset="-122"/>
              </a:defRPr>
            </a:lvl1pPr>
            <a:lvl2pPr marL="742950" indent="-285750">
              <a:defRPr>
                <a:solidFill>
                  <a:schemeClr val="tx1"/>
                </a:solidFill>
                <a:latin typeface="Arial" panose="020B0604020202090204" pitchFamily="34" charset="0"/>
                <a:ea typeface="宋体" pitchFamily="2" charset="-122"/>
              </a:defRPr>
            </a:lvl2pPr>
            <a:lvl3pPr marL="1143000" indent="-228600">
              <a:defRPr>
                <a:solidFill>
                  <a:schemeClr val="tx1"/>
                </a:solidFill>
                <a:latin typeface="Arial" panose="020B0604020202090204" pitchFamily="34" charset="0"/>
                <a:ea typeface="宋体" pitchFamily="2" charset="-122"/>
              </a:defRPr>
            </a:lvl3pPr>
            <a:lvl4pPr marL="1600200" indent="-228600">
              <a:defRPr>
                <a:solidFill>
                  <a:schemeClr val="tx1"/>
                </a:solidFill>
                <a:latin typeface="Arial" panose="020B0604020202090204" pitchFamily="34" charset="0"/>
                <a:ea typeface="宋体" pitchFamily="2" charset="-122"/>
              </a:defRPr>
            </a:lvl4pPr>
            <a:lvl5pPr marL="2057400" indent="-22860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9pPr>
          </a:lstStyle>
          <a:p>
            <a:pPr>
              <a:lnSpc>
                <a:spcPct val="120000"/>
              </a:lnSpc>
            </a:pPr>
            <a:r>
              <a:rPr kumimoji="1" lang="zh-CN" altLang="en-US" dirty="0"/>
              <a:t>将</a:t>
            </a:r>
            <a:r>
              <a:rPr kumimoji="1" lang="en-US" altLang="zh-CN" dirty="0"/>
              <a:t>&lt; x</a:t>
            </a:r>
            <a:r>
              <a:rPr kumimoji="1" lang="zh-CN" altLang="en-US" dirty="0"/>
              <a:t>的元素交换到左边区域</a:t>
            </a:r>
          </a:p>
          <a:p>
            <a:pPr>
              <a:lnSpc>
                <a:spcPct val="120000"/>
              </a:lnSpc>
            </a:pPr>
            <a:r>
              <a:rPr kumimoji="1" lang="zh-CN" altLang="en-US" dirty="0"/>
              <a:t>将</a:t>
            </a:r>
            <a:r>
              <a:rPr kumimoji="1" lang="en-US" altLang="zh-CN" dirty="0"/>
              <a:t>&gt; x</a:t>
            </a:r>
            <a:r>
              <a:rPr kumimoji="1" lang="zh-CN" altLang="en-US" dirty="0"/>
              <a:t>的元素交换到右边区域</a:t>
            </a:r>
          </a:p>
          <a:p>
            <a:pPr>
              <a:lnSpc>
                <a:spcPct val="120000"/>
              </a:lnSpc>
            </a:pPr>
            <a:r>
              <a:rPr kumimoji="1" lang="en-US" altLang="zh-CN" dirty="0"/>
              <a:t>quicksort(A, lo, hi)</a:t>
            </a:r>
          </a:p>
          <a:p>
            <a:pPr>
              <a:lnSpc>
                <a:spcPct val="120000"/>
              </a:lnSpc>
            </a:pPr>
            <a:r>
              <a:rPr kumimoji="1" lang="en-US" altLang="zh-CN" dirty="0"/>
              <a:t>  if lo &lt; hi</a:t>
            </a:r>
          </a:p>
          <a:p>
            <a:pPr>
              <a:lnSpc>
                <a:spcPct val="120000"/>
              </a:lnSpc>
            </a:pPr>
            <a:r>
              <a:rPr kumimoji="1" lang="en-US" altLang="zh-CN" dirty="0"/>
              <a:t>    p = partition(A, lo, hi)</a:t>
            </a:r>
          </a:p>
          <a:p>
            <a:pPr>
              <a:lnSpc>
                <a:spcPct val="120000"/>
              </a:lnSpc>
            </a:pPr>
            <a:r>
              <a:rPr kumimoji="1" lang="en-US" altLang="zh-CN" dirty="0"/>
              <a:t>    quicksort(A, lo, p - 1)</a:t>
            </a:r>
          </a:p>
          <a:p>
            <a:pPr>
              <a:lnSpc>
                <a:spcPct val="120000"/>
              </a:lnSpc>
            </a:pPr>
            <a:r>
              <a:rPr kumimoji="1" lang="en-US" altLang="zh-CN" dirty="0"/>
              <a:t>    quicksort(A, p + 1, hi)</a:t>
            </a:r>
          </a:p>
          <a:p>
            <a:pPr>
              <a:lnSpc>
                <a:spcPct val="120000"/>
              </a:lnSpc>
            </a:pPr>
            <a:endParaRPr kumimoji="1" lang="en-US" altLang="zh-CN" dirty="0"/>
          </a:p>
          <a:p>
            <a:pPr>
              <a:lnSpc>
                <a:spcPct val="120000"/>
              </a:lnSpc>
            </a:pPr>
            <a:r>
              <a:rPr kumimoji="1" lang="en-US" altLang="zh-CN" dirty="0"/>
              <a:t>partition(A, lo, hi)</a:t>
            </a:r>
          </a:p>
          <a:p>
            <a:pPr>
              <a:lnSpc>
                <a:spcPct val="120000"/>
              </a:lnSpc>
            </a:pPr>
            <a:r>
              <a:rPr kumimoji="1" lang="en-US" altLang="zh-CN" dirty="0"/>
              <a:t>    pivot = A[hi]</a:t>
            </a:r>
          </a:p>
          <a:p>
            <a:pPr>
              <a:lnSpc>
                <a:spcPct val="120000"/>
              </a:lnSpc>
            </a:pPr>
            <a:r>
              <a:rPr kumimoji="1" lang="en-US" altLang="zh-CN" dirty="0"/>
              <a:t>    i = lo //place for swapping</a:t>
            </a:r>
          </a:p>
          <a:p>
            <a:pPr>
              <a:lnSpc>
                <a:spcPct val="120000"/>
              </a:lnSpc>
            </a:pPr>
            <a:r>
              <a:rPr kumimoji="1" lang="en-US" altLang="zh-CN" dirty="0"/>
              <a:t>    for j = lo to hi - 1</a:t>
            </a:r>
          </a:p>
          <a:p>
            <a:pPr>
              <a:lnSpc>
                <a:spcPct val="120000"/>
              </a:lnSpc>
            </a:pPr>
            <a:r>
              <a:rPr kumimoji="1" lang="en-US" altLang="zh-CN" dirty="0"/>
              <a:t>        if A[j] &lt;= pivot</a:t>
            </a:r>
          </a:p>
          <a:p>
            <a:pPr>
              <a:lnSpc>
                <a:spcPct val="120000"/>
              </a:lnSpc>
            </a:pPr>
            <a:r>
              <a:rPr kumimoji="1" lang="en-US" altLang="zh-CN" dirty="0"/>
              <a:t>            swap A[i] with A[j]</a:t>
            </a:r>
          </a:p>
          <a:p>
            <a:pPr>
              <a:lnSpc>
                <a:spcPct val="120000"/>
              </a:lnSpc>
            </a:pPr>
            <a:r>
              <a:rPr kumimoji="1" lang="en-US" altLang="zh-CN" dirty="0"/>
              <a:t>            i = i + 1</a:t>
            </a:r>
          </a:p>
          <a:p>
            <a:pPr>
              <a:lnSpc>
                <a:spcPct val="120000"/>
              </a:lnSpc>
            </a:pPr>
            <a:r>
              <a:rPr kumimoji="1" lang="en-US" altLang="zh-CN" dirty="0"/>
              <a:t>    swap A[i] with A[hi]</a:t>
            </a:r>
          </a:p>
          <a:p>
            <a:pPr>
              <a:lnSpc>
                <a:spcPct val="120000"/>
              </a:lnSpc>
            </a:pPr>
            <a:r>
              <a:rPr kumimoji="1" lang="en-US" altLang="zh-CN" dirty="0"/>
              <a:t>    return i</a:t>
            </a:r>
          </a:p>
        </p:txBody>
      </p:sp>
      <p:sp>
        <p:nvSpPr>
          <p:cNvPr id="3" name="Rectangle 5"/>
          <p:cNvSpPr>
            <a:spLocks noChangeArrowheads="1"/>
          </p:cNvSpPr>
          <p:nvPr/>
        </p:nvSpPr>
        <p:spPr bwMode="auto">
          <a:xfrm>
            <a:off x="7162800" y="758825"/>
            <a:ext cx="4941570" cy="573786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90204" pitchFamily="34" charset="0"/>
                <a:ea typeface="宋体" pitchFamily="2" charset="-122"/>
              </a:defRPr>
            </a:lvl1pPr>
            <a:lvl2pPr marL="742950" indent="-285750">
              <a:defRPr>
                <a:solidFill>
                  <a:schemeClr val="tx1"/>
                </a:solidFill>
                <a:latin typeface="Arial" panose="020B0604020202090204" pitchFamily="34" charset="0"/>
                <a:ea typeface="宋体" pitchFamily="2" charset="-122"/>
              </a:defRPr>
            </a:lvl2pPr>
            <a:lvl3pPr marL="1143000" indent="-228600">
              <a:defRPr>
                <a:solidFill>
                  <a:schemeClr val="tx1"/>
                </a:solidFill>
                <a:latin typeface="Arial" panose="020B0604020202090204" pitchFamily="34" charset="0"/>
                <a:ea typeface="宋体" pitchFamily="2" charset="-122"/>
              </a:defRPr>
            </a:lvl3pPr>
            <a:lvl4pPr marL="1600200" indent="-228600">
              <a:defRPr>
                <a:solidFill>
                  <a:schemeClr val="tx1"/>
                </a:solidFill>
                <a:latin typeface="Arial" panose="020B0604020202090204" pitchFamily="34" charset="0"/>
                <a:ea typeface="宋体" pitchFamily="2" charset="-122"/>
              </a:defRPr>
            </a:lvl4pPr>
            <a:lvl5pPr marL="2057400" indent="-22860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9pPr>
          </a:lstStyle>
          <a:p>
            <a:pPr>
              <a:lnSpc>
                <a:spcPct val="120000"/>
              </a:lnSpc>
            </a:pPr>
            <a:r>
              <a:rPr kumimoji="1" dirty="0"/>
              <a:t>Swap elements less than x to the left region</a:t>
            </a:r>
          </a:p>
          <a:p>
            <a:pPr>
              <a:lnSpc>
                <a:spcPct val="120000"/>
              </a:lnSpc>
            </a:pPr>
            <a:r>
              <a:rPr kumimoji="1" dirty="0"/>
              <a:t>Swap elements greater than x to the right region</a:t>
            </a:r>
            <a:r>
              <a:rPr kumimoji="1" lang="en-US" altLang="zh-CN" dirty="0"/>
              <a:t>quicksort(A, lo, hi)</a:t>
            </a:r>
          </a:p>
          <a:p>
            <a:pPr>
              <a:lnSpc>
                <a:spcPct val="120000"/>
              </a:lnSpc>
            </a:pPr>
            <a:r>
              <a:rPr kumimoji="1" lang="en-US" altLang="zh-CN" dirty="0"/>
              <a:t>  if lo &lt; hi</a:t>
            </a:r>
          </a:p>
          <a:p>
            <a:pPr>
              <a:lnSpc>
                <a:spcPct val="120000"/>
              </a:lnSpc>
            </a:pPr>
            <a:r>
              <a:rPr kumimoji="1" lang="en-US" altLang="zh-CN" dirty="0"/>
              <a:t>    p = partition(A, lo, hi)</a:t>
            </a:r>
          </a:p>
          <a:p>
            <a:pPr>
              <a:lnSpc>
                <a:spcPct val="120000"/>
              </a:lnSpc>
            </a:pPr>
            <a:r>
              <a:rPr kumimoji="1" lang="en-US" altLang="zh-CN" dirty="0"/>
              <a:t>    quicksort(A, lo, p - 1)</a:t>
            </a:r>
          </a:p>
          <a:p>
            <a:pPr>
              <a:lnSpc>
                <a:spcPct val="120000"/>
              </a:lnSpc>
            </a:pPr>
            <a:r>
              <a:rPr kumimoji="1" lang="en-US" altLang="zh-CN" dirty="0"/>
              <a:t>    quicksort(A, p + 1, hi)</a:t>
            </a:r>
          </a:p>
          <a:p>
            <a:pPr>
              <a:lnSpc>
                <a:spcPct val="120000"/>
              </a:lnSpc>
            </a:pPr>
            <a:endParaRPr kumimoji="1" lang="en-US" altLang="zh-CN" dirty="0"/>
          </a:p>
          <a:p>
            <a:pPr>
              <a:lnSpc>
                <a:spcPct val="120000"/>
              </a:lnSpc>
            </a:pPr>
            <a:r>
              <a:rPr kumimoji="1" lang="en-US" altLang="zh-CN" dirty="0"/>
              <a:t>partition(A, lo, hi)</a:t>
            </a:r>
          </a:p>
          <a:p>
            <a:pPr>
              <a:lnSpc>
                <a:spcPct val="120000"/>
              </a:lnSpc>
            </a:pPr>
            <a:r>
              <a:rPr kumimoji="1" lang="en-US" altLang="zh-CN" dirty="0"/>
              <a:t>    pivot = A[hi]</a:t>
            </a:r>
          </a:p>
          <a:p>
            <a:pPr>
              <a:lnSpc>
                <a:spcPct val="120000"/>
              </a:lnSpc>
            </a:pPr>
            <a:r>
              <a:rPr kumimoji="1" lang="en-US" altLang="zh-CN" dirty="0"/>
              <a:t>    i = lo //place for swapping</a:t>
            </a:r>
          </a:p>
          <a:p>
            <a:pPr>
              <a:lnSpc>
                <a:spcPct val="120000"/>
              </a:lnSpc>
            </a:pPr>
            <a:r>
              <a:rPr kumimoji="1" lang="en-US" altLang="zh-CN" dirty="0"/>
              <a:t>    for j = lo to hi - 1</a:t>
            </a:r>
          </a:p>
          <a:p>
            <a:pPr>
              <a:lnSpc>
                <a:spcPct val="120000"/>
              </a:lnSpc>
            </a:pPr>
            <a:r>
              <a:rPr kumimoji="1" lang="en-US" altLang="zh-CN" dirty="0"/>
              <a:t>        if A[j] &lt;= pivot</a:t>
            </a:r>
          </a:p>
          <a:p>
            <a:pPr>
              <a:lnSpc>
                <a:spcPct val="120000"/>
              </a:lnSpc>
            </a:pPr>
            <a:r>
              <a:rPr kumimoji="1" lang="en-US" altLang="zh-CN" dirty="0"/>
              <a:t>            swap A[i] with A[j]</a:t>
            </a:r>
          </a:p>
          <a:p>
            <a:pPr>
              <a:lnSpc>
                <a:spcPct val="120000"/>
              </a:lnSpc>
            </a:pPr>
            <a:r>
              <a:rPr kumimoji="1" lang="en-US" altLang="zh-CN" dirty="0"/>
              <a:t>            i = i + 1</a:t>
            </a:r>
          </a:p>
          <a:p>
            <a:pPr>
              <a:lnSpc>
                <a:spcPct val="120000"/>
              </a:lnSpc>
            </a:pPr>
            <a:r>
              <a:rPr kumimoji="1" lang="en-US" altLang="zh-CN" dirty="0"/>
              <a:t>    swap A[i] with A[hi]</a:t>
            </a:r>
          </a:p>
          <a:p>
            <a:pPr>
              <a:lnSpc>
                <a:spcPct val="120000"/>
              </a:lnSpc>
            </a:pPr>
            <a:r>
              <a:rPr kumimoji="1" lang="en-US" altLang="zh-CN" dirty="0"/>
              <a:t>    return i</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22-08-28 at 4.36.08 PM"/>
          <p:cNvPicPr>
            <a:picLocks noChangeAspect="1"/>
          </p:cNvPicPr>
          <p:nvPr/>
        </p:nvPicPr>
        <p:blipFill>
          <a:blip r:embed="rId2"/>
          <a:stretch>
            <a:fillRect/>
          </a:stretch>
        </p:blipFill>
        <p:spPr>
          <a:xfrm>
            <a:off x="0" y="958850"/>
            <a:ext cx="7162800" cy="4940300"/>
          </a:xfrm>
          <a:prstGeom prst="rect">
            <a:avLst/>
          </a:prstGeom>
        </p:spPr>
      </p:pic>
      <p:sp>
        <p:nvSpPr>
          <p:cNvPr id="5" name="Rectangle 5"/>
          <p:cNvSpPr>
            <a:spLocks noChangeArrowheads="1"/>
          </p:cNvSpPr>
          <p:nvPr/>
        </p:nvSpPr>
        <p:spPr bwMode="auto">
          <a:xfrm>
            <a:off x="7914014" y="740317"/>
            <a:ext cx="3697287" cy="573786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90204" pitchFamily="34" charset="0"/>
                <a:ea typeface="宋体" pitchFamily="2" charset="-122"/>
              </a:defRPr>
            </a:lvl1pPr>
            <a:lvl2pPr marL="742950" indent="-285750">
              <a:defRPr>
                <a:solidFill>
                  <a:schemeClr val="tx1"/>
                </a:solidFill>
                <a:latin typeface="Arial" panose="020B0604020202090204" pitchFamily="34" charset="0"/>
                <a:ea typeface="宋体" pitchFamily="2" charset="-122"/>
              </a:defRPr>
            </a:lvl2pPr>
            <a:lvl3pPr marL="1143000" indent="-228600">
              <a:defRPr>
                <a:solidFill>
                  <a:schemeClr val="tx1"/>
                </a:solidFill>
                <a:latin typeface="Arial" panose="020B0604020202090204" pitchFamily="34" charset="0"/>
                <a:ea typeface="宋体" pitchFamily="2" charset="-122"/>
              </a:defRPr>
            </a:lvl3pPr>
            <a:lvl4pPr marL="1600200" indent="-228600">
              <a:defRPr>
                <a:solidFill>
                  <a:schemeClr val="tx1"/>
                </a:solidFill>
                <a:latin typeface="Arial" panose="020B0604020202090204" pitchFamily="34" charset="0"/>
                <a:ea typeface="宋体" pitchFamily="2" charset="-122"/>
              </a:defRPr>
            </a:lvl4pPr>
            <a:lvl5pPr marL="2057400" indent="-22860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9pPr>
          </a:lstStyle>
          <a:p>
            <a:pPr>
              <a:lnSpc>
                <a:spcPct val="120000"/>
              </a:lnSpc>
            </a:pPr>
            <a:r>
              <a:rPr kumimoji="1" lang="zh-CN" altLang="en-US" dirty="0"/>
              <a:t>将</a:t>
            </a:r>
            <a:r>
              <a:rPr kumimoji="1" lang="en-US" altLang="zh-CN" dirty="0"/>
              <a:t>&lt; x</a:t>
            </a:r>
            <a:r>
              <a:rPr kumimoji="1" lang="zh-CN" altLang="en-US" dirty="0"/>
              <a:t>的元素交换到左边区域</a:t>
            </a:r>
          </a:p>
          <a:p>
            <a:pPr>
              <a:lnSpc>
                <a:spcPct val="120000"/>
              </a:lnSpc>
            </a:pPr>
            <a:r>
              <a:rPr kumimoji="1" lang="zh-CN" altLang="en-US" dirty="0"/>
              <a:t>将</a:t>
            </a:r>
            <a:r>
              <a:rPr kumimoji="1" lang="en-US" altLang="zh-CN" dirty="0"/>
              <a:t>&gt; x</a:t>
            </a:r>
            <a:r>
              <a:rPr kumimoji="1" lang="zh-CN" altLang="en-US" dirty="0"/>
              <a:t>的元素交换到右边区域</a:t>
            </a:r>
          </a:p>
          <a:p>
            <a:pPr>
              <a:lnSpc>
                <a:spcPct val="120000"/>
              </a:lnSpc>
            </a:pPr>
            <a:r>
              <a:rPr kumimoji="1" lang="en-US" altLang="zh-CN" dirty="0"/>
              <a:t>quicksort(A, lo, hi)</a:t>
            </a:r>
          </a:p>
          <a:p>
            <a:pPr>
              <a:lnSpc>
                <a:spcPct val="120000"/>
              </a:lnSpc>
            </a:pPr>
            <a:r>
              <a:rPr kumimoji="1" lang="en-US" altLang="zh-CN" dirty="0"/>
              <a:t>  if lo &lt; hi</a:t>
            </a:r>
          </a:p>
          <a:p>
            <a:pPr>
              <a:lnSpc>
                <a:spcPct val="120000"/>
              </a:lnSpc>
            </a:pPr>
            <a:r>
              <a:rPr kumimoji="1" lang="en-US" altLang="zh-CN" dirty="0"/>
              <a:t>    p = partition(A, lo, hi)</a:t>
            </a:r>
          </a:p>
          <a:p>
            <a:pPr>
              <a:lnSpc>
                <a:spcPct val="120000"/>
              </a:lnSpc>
            </a:pPr>
            <a:r>
              <a:rPr kumimoji="1" lang="en-US" altLang="zh-CN" dirty="0"/>
              <a:t>    quicksort(A, lo, p - 1)</a:t>
            </a:r>
          </a:p>
          <a:p>
            <a:pPr>
              <a:lnSpc>
                <a:spcPct val="120000"/>
              </a:lnSpc>
            </a:pPr>
            <a:r>
              <a:rPr kumimoji="1" lang="en-US" altLang="zh-CN" dirty="0"/>
              <a:t>    quicksort(A, p + 1, hi)</a:t>
            </a:r>
          </a:p>
          <a:p>
            <a:pPr>
              <a:lnSpc>
                <a:spcPct val="120000"/>
              </a:lnSpc>
            </a:pPr>
            <a:endParaRPr kumimoji="1" lang="en-US" altLang="zh-CN" dirty="0"/>
          </a:p>
          <a:p>
            <a:pPr>
              <a:lnSpc>
                <a:spcPct val="120000"/>
              </a:lnSpc>
            </a:pPr>
            <a:r>
              <a:rPr kumimoji="1" lang="en-US" altLang="zh-CN" dirty="0"/>
              <a:t>partition(A, lo, hi)</a:t>
            </a:r>
          </a:p>
          <a:p>
            <a:pPr>
              <a:lnSpc>
                <a:spcPct val="120000"/>
              </a:lnSpc>
            </a:pPr>
            <a:r>
              <a:rPr kumimoji="1" lang="en-US" altLang="zh-CN" dirty="0"/>
              <a:t>    pivot = A[hi]</a:t>
            </a:r>
          </a:p>
          <a:p>
            <a:pPr>
              <a:lnSpc>
                <a:spcPct val="120000"/>
              </a:lnSpc>
            </a:pPr>
            <a:r>
              <a:rPr kumimoji="1" lang="en-US" altLang="zh-CN" dirty="0"/>
              <a:t>    i = lo //place for swapping</a:t>
            </a:r>
          </a:p>
          <a:p>
            <a:pPr>
              <a:lnSpc>
                <a:spcPct val="120000"/>
              </a:lnSpc>
            </a:pPr>
            <a:r>
              <a:rPr kumimoji="1" lang="en-US" altLang="zh-CN" dirty="0"/>
              <a:t>    for j = lo to hi - 1</a:t>
            </a:r>
          </a:p>
          <a:p>
            <a:pPr>
              <a:lnSpc>
                <a:spcPct val="120000"/>
              </a:lnSpc>
            </a:pPr>
            <a:r>
              <a:rPr kumimoji="1" lang="en-US" altLang="zh-CN" dirty="0"/>
              <a:t>        if A[j] &lt;= pivot</a:t>
            </a:r>
          </a:p>
          <a:p>
            <a:pPr>
              <a:lnSpc>
                <a:spcPct val="120000"/>
              </a:lnSpc>
            </a:pPr>
            <a:r>
              <a:rPr kumimoji="1" lang="en-US" altLang="zh-CN" dirty="0"/>
              <a:t>            swap A[i] with A[j]</a:t>
            </a:r>
          </a:p>
          <a:p>
            <a:pPr>
              <a:lnSpc>
                <a:spcPct val="120000"/>
              </a:lnSpc>
            </a:pPr>
            <a:r>
              <a:rPr kumimoji="1" lang="en-US" altLang="zh-CN" dirty="0"/>
              <a:t>            i = i + 1</a:t>
            </a:r>
          </a:p>
          <a:p>
            <a:pPr>
              <a:lnSpc>
                <a:spcPct val="120000"/>
              </a:lnSpc>
            </a:pPr>
            <a:r>
              <a:rPr kumimoji="1" lang="en-US" altLang="zh-CN" dirty="0"/>
              <a:t>    swap A[i] with A[hi]</a:t>
            </a:r>
          </a:p>
          <a:p>
            <a:pPr>
              <a:lnSpc>
                <a:spcPct val="120000"/>
              </a:lnSpc>
            </a:pPr>
            <a:r>
              <a:rPr kumimoji="1" lang="en-US" altLang="zh-CN" dirty="0"/>
              <a:t>    return i</a:t>
            </a:r>
          </a:p>
        </p:txBody>
      </p:sp>
      <p:sp>
        <p:nvSpPr>
          <p:cNvPr id="4" name="标题 1"/>
          <p:cNvSpPr>
            <a:spLocks noGrp="1"/>
          </p:cNvSpPr>
          <p:nvPr>
            <p:ph type="title"/>
          </p:nvPr>
        </p:nvSpPr>
        <p:spPr>
          <a:xfrm>
            <a:off x="2598420" y="68580"/>
            <a:ext cx="9593580" cy="470535"/>
          </a:xfrm>
        </p:spPr>
        <p:txBody>
          <a:bodyPr/>
          <a:lstStyle/>
          <a:p>
            <a:r>
              <a:rPr sz="2000" dirty="0">
                <a:latin typeface="黑体" panose="02010609060101010101" pitchFamily="49" charset="-122"/>
                <a:ea typeface="黑体" panose="02010609060101010101" pitchFamily="49" charset="-122"/>
              </a:rPr>
              <a:t>Chapter 2 Recursion and divide-and-conquer strategy - Quicksort</a:t>
            </a:r>
          </a:p>
        </p:txBody>
      </p:sp>
      <p:sp>
        <p:nvSpPr>
          <p:cNvPr id="3" name="Rectangle 5"/>
          <p:cNvSpPr>
            <a:spLocks noChangeArrowheads="1"/>
          </p:cNvSpPr>
          <p:nvPr/>
        </p:nvSpPr>
        <p:spPr bwMode="auto">
          <a:xfrm>
            <a:off x="7162800" y="758825"/>
            <a:ext cx="4941570" cy="573786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90204" pitchFamily="34" charset="0"/>
                <a:ea typeface="宋体" pitchFamily="2" charset="-122"/>
              </a:defRPr>
            </a:lvl1pPr>
            <a:lvl2pPr marL="742950" indent="-285750">
              <a:defRPr>
                <a:solidFill>
                  <a:schemeClr val="tx1"/>
                </a:solidFill>
                <a:latin typeface="Arial" panose="020B0604020202090204" pitchFamily="34" charset="0"/>
                <a:ea typeface="宋体" pitchFamily="2" charset="-122"/>
              </a:defRPr>
            </a:lvl2pPr>
            <a:lvl3pPr marL="1143000" indent="-228600">
              <a:defRPr>
                <a:solidFill>
                  <a:schemeClr val="tx1"/>
                </a:solidFill>
                <a:latin typeface="Arial" panose="020B0604020202090204" pitchFamily="34" charset="0"/>
                <a:ea typeface="宋体" pitchFamily="2" charset="-122"/>
              </a:defRPr>
            </a:lvl3pPr>
            <a:lvl4pPr marL="1600200" indent="-228600">
              <a:defRPr>
                <a:solidFill>
                  <a:schemeClr val="tx1"/>
                </a:solidFill>
                <a:latin typeface="Arial" panose="020B0604020202090204" pitchFamily="34" charset="0"/>
                <a:ea typeface="宋体" pitchFamily="2" charset="-122"/>
              </a:defRPr>
            </a:lvl4pPr>
            <a:lvl5pPr marL="2057400" indent="-22860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9pPr>
          </a:lstStyle>
          <a:p>
            <a:pPr>
              <a:lnSpc>
                <a:spcPct val="120000"/>
              </a:lnSpc>
            </a:pPr>
            <a:r>
              <a:rPr kumimoji="1" dirty="0"/>
              <a:t>Swap elements less than x to the left region</a:t>
            </a:r>
          </a:p>
          <a:p>
            <a:pPr>
              <a:lnSpc>
                <a:spcPct val="120000"/>
              </a:lnSpc>
            </a:pPr>
            <a:r>
              <a:rPr kumimoji="1" dirty="0"/>
              <a:t>Swap elements greater than x to the right region</a:t>
            </a:r>
            <a:r>
              <a:rPr kumimoji="1" lang="en-US" altLang="zh-CN" dirty="0"/>
              <a:t>quicksort(A, lo, hi)</a:t>
            </a:r>
          </a:p>
          <a:p>
            <a:pPr>
              <a:lnSpc>
                <a:spcPct val="120000"/>
              </a:lnSpc>
            </a:pPr>
            <a:r>
              <a:rPr kumimoji="1" lang="en-US" altLang="zh-CN" dirty="0"/>
              <a:t>  if lo &lt; hi</a:t>
            </a:r>
          </a:p>
          <a:p>
            <a:pPr>
              <a:lnSpc>
                <a:spcPct val="120000"/>
              </a:lnSpc>
            </a:pPr>
            <a:r>
              <a:rPr kumimoji="1" lang="en-US" altLang="zh-CN" dirty="0"/>
              <a:t>    p = partition(A, lo, hi)</a:t>
            </a:r>
          </a:p>
          <a:p>
            <a:pPr>
              <a:lnSpc>
                <a:spcPct val="120000"/>
              </a:lnSpc>
            </a:pPr>
            <a:r>
              <a:rPr kumimoji="1" lang="en-US" altLang="zh-CN" dirty="0"/>
              <a:t>    quicksort(A, lo, p - 1)</a:t>
            </a:r>
          </a:p>
          <a:p>
            <a:pPr>
              <a:lnSpc>
                <a:spcPct val="120000"/>
              </a:lnSpc>
            </a:pPr>
            <a:r>
              <a:rPr kumimoji="1" lang="en-US" altLang="zh-CN" dirty="0"/>
              <a:t>    quicksort(A, p + 1, hi)</a:t>
            </a:r>
          </a:p>
          <a:p>
            <a:pPr>
              <a:lnSpc>
                <a:spcPct val="120000"/>
              </a:lnSpc>
            </a:pPr>
            <a:endParaRPr kumimoji="1" lang="en-US" altLang="zh-CN" dirty="0"/>
          </a:p>
          <a:p>
            <a:pPr>
              <a:lnSpc>
                <a:spcPct val="120000"/>
              </a:lnSpc>
            </a:pPr>
            <a:r>
              <a:rPr kumimoji="1" lang="en-US" altLang="zh-CN" dirty="0"/>
              <a:t>partition(A, lo, hi)</a:t>
            </a:r>
          </a:p>
          <a:p>
            <a:pPr>
              <a:lnSpc>
                <a:spcPct val="120000"/>
              </a:lnSpc>
            </a:pPr>
            <a:r>
              <a:rPr kumimoji="1" lang="en-US" altLang="zh-CN" dirty="0"/>
              <a:t>    pivot = A[hi]</a:t>
            </a:r>
          </a:p>
          <a:p>
            <a:pPr>
              <a:lnSpc>
                <a:spcPct val="120000"/>
              </a:lnSpc>
            </a:pPr>
            <a:r>
              <a:rPr kumimoji="1" lang="en-US" altLang="zh-CN" dirty="0"/>
              <a:t>    i = lo //place for swapping</a:t>
            </a:r>
          </a:p>
          <a:p>
            <a:pPr>
              <a:lnSpc>
                <a:spcPct val="120000"/>
              </a:lnSpc>
            </a:pPr>
            <a:r>
              <a:rPr kumimoji="1" lang="en-US" altLang="zh-CN" dirty="0"/>
              <a:t>    for j = lo to hi - 1</a:t>
            </a:r>
          </a:p>
          <a:p>
            <a:pPr>
              <a:lnSpc>
                <a:spcPct val="120000"/>
              </a:lnSpc>
            </a:pPr>
            <a:r>
              <a:rPr kumimoji="1" lang="en-US" altLang="zh-CN" dirty="0"/>
              <a:t>        if A[j] &lt;= pivot</a:t>
            </a:r>
          </a:p>
          <a:p>
            <a:pPr>
              <a:lnSpc>
                <a:spcPct val="120000"/>
              </a:lnSpc>
            </a:pPr>
            <a:r>
              <a:rPr kumimoji="1" lang="en-US" altLang="zh-CN" dirty="0"/>
              <a:t>            swap A[i] with A[j]</a:t>
            </a:r>
          </a:p>
          <a:p>
            <a:pPr>
              <a:lnSpc>
                <a:spcPct val="120000"/>
              </a:lnSpc>
            </a:pPr>
            <a:r>
              <a:rPr kumimoji="1" lang="en-US" altLang="zh-CN" dirty="0"/>
              <a:t>            i = i + 1</a:t>
            </a:r>
          </a:p>
          <a:p>
            <a:pPr>
              <a:lnSpc>
                <a:spcPct val="120000"/>
              </a:lnSpc>
            </a:pPr>
            <a:r>
              <a:rPr kumimoji="1" lang="en-US" altLang="zh-CN" dirty="0"/>
              <a:t>    swap A[i] with A[hi]</a:t>
            </a:r>
          </a:p>
          <a:p>
            <a:pPr>
              <a:lnSpc>
                <a:spcPct val="120000"/>
              </a:lnSpc>
            </a:pPr>
            <a:r>
              <a:rPr kumimoji="1" lang="en-US" altLang="zh-CN" dirty="0"/>
              <a:t>    return i</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22-08-28 at 5.13.28 PM"/>
          <p:cNvPicPr>
            <a:picLocks noChangeAspect="1"/>
          </p:cNvPicPr>
          <p:nvPr/>
        </p:nvPicPr>
        <p:blipFill>
          <a:blip r:embed="rId2"/>
          <a:stretch>
            <a:fillRect/>
          </a:stretch>
        </p:blipFill>
        <p:spPr>
          <a:xfrm>
            <a:off x="0" y="958850"/>
            <a:ext cx="7162800" cy="4940300"/>
          </a:xfrm>
          <a:prstGeom prst="rect">
            <a:avLst/>
          </a:prstGeom>
        </p:spPr>
      </p:pic>
      <p:sp>
        <p:nvSpPr>
          <p:cNvPr id="6" name="标题 1"/>
          <p:cNvSpPr>
            <a:spLocks noGrp="1"/>
          </p:cNvSpPr>
          <p:nvPr>
            <p:ph type="title"/>
          </p:nvPr>
        </p:nvSpPr>
        <p:spPr>
          <a:xfrm>
            <a:off x="2598420" y="68580"/>
            <a:ext cx="9593580" cy="470535"/>
          </a:xfrm>
        </p:spPr>
        <p:txBody>
          <a:bodyPr/>
          <a:lstStyle/>
          <a:p>
            <a:r>
              <a:rPr sz="2000" dirty="0">
                <a:latin typeface="黑体" panose="02010609060101010101" pitchFamily="49" charset="-122"/>
                <a:ea typeface="黑体" panose="02010609060101010101" pitchFamily="49" charset="-122"/>
              </a:rPr>
              <a:t>Chapter 2 Recursion and divide-and-conquer strategy - Quicksort</a:t>
            </a:r>
          </a:p>
        </p:txBody>
      </p:sp>
      <p:sp>
        <p:nvSpPr>
          <p:cNvPr id="2" name="Rectangle 5"/>
          <p:cNvSpPr>
            <a:spLocks noChangeArrowheads="1"/>
          </p:cNvSpPr>
          <p:nvPr/>
        </p:nvSpPr>
        <p:spPr bwMode="auto">
          <a:xfrm>
            <a:off x="7914014" y="740317"/>
            <a:ext cx="3697287" cy="573786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90204" pitchFamily="34" charset="0"/>
                <a:ea typeface="宋体" pitchFamily="2" charset="-122"/>
              </a:defRPr>
            </a:lvl1pPr>
            <a:lvl2pPr marL="742950" indent="-285750">
              <a:defRPr>
                <a:solidFill>
                  <a:schemeClr val="tx1"/>
                </a:solidFill>
                <a:latin typeface="Arial" panose="020B0604020202090204" pitchFamily="34" charset="0"/>
                <a:ea typeface="宋体" pitchFamily="2" charset="-122"/>
              </a:defRPr>
            </a:lvl2pPr>
            <a:lvl3pPr marL="1143000" indent="-228600">
              <a:defRPr>
                <a:solidFill>
                  <a:schemeClr val="tx1"/>
                </a:solidFill>
                <a:latin typeface="Arial" panose="020B0604020202090204" pitchFamily="34" charset="0"/>
                <a:ea typeface="宋体" pitchFamily="2" charset="-122"/>
              </a:defRPr>
            </a:lvl3pPr>
            <a:lvl4pPr marL="1600200" indent="-228600">
              <a:defRPr>
                <a:solidFill>
                  <a:schemeClr val="tx1"/>
                </a:solidFill>
                <a:latin typeface="Arial" panose="020B0604020202090204" pitchFamily="34" charset="0"/>
                <a:ea typeface="宋体" pitchFamily="2" charset="-122"/>
              </a:defRPr>
            </a:lvl4pPr>
            <a:lvl5pPr marL="2057400" indent="-22860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9pPr>
          </a:lstStyle>
          <a:p>
            <a:pPr>
              <a:lnSpc>
                <a:spcPct val="120000"/>
              </a:lnSpc>
            </a:pPr>
            <a:r>
              <a:rPr kumimoji="1" lang="zh-CN" altLang="en-US" dirty="0"/>
              <a:t>将</a:t>
            </a:r>
            <a:r>
              <a:rPr kumimoji="1" lang="en-US" altLang="zh-CN" dirty="0"/>
              <a:t>&lt; x</a:t>
            </a:r>
            <a:r>
              <a:rPr kumimoji="1" lang="zh-CN" altLang="en-US" dirty="0"/>
              <a:t>的元素交换到左边区域</a:t>
            </a:r>
          </a:p>
          <a:p>
            <a:pPr>
              <a:lnSpc>
                <a:spcPct val="120000"/>
              </a:lnSpc>
            </a:pPr>
            <a:r>
              <a:rPr kumimoji="1" lang="zh-CN" altLang="en-US" dirty="0"/>
              <a:t>将</a:t>
            </a:r>
            <a:r>
              <a:rPr kumimoji="1" lang="en-US" altLang="zh-CN" dirty="0"/>
              <a:t>&gt; x</a:t>
            </a:r>
            <a:r>
              <a:rPr kumimoji="1" lang="zh-CN" altLang="en-US" dirty="0"/>
              <a:t>的元素交换到右边区域</a:t>
            </a:r>
          </a:p>
          <a:p>
            <a:pPr>
              <a:lnSpc>
                <a:spcPct val="120000"/>
              </a:lnSpc>
            </a:pPr>
            <a:r>
              <a:rPr kumimoji="1" lang="en-US" altLang="zh-CN" dirty="0"/>
              <a:t>quicksort(A, lo, hi)</a:t>
            </a:r>
          </a:p>
          <a:p>
            <a:pPr>
              <a:lnSpc>
                <a:spcPct val="120000"/>
              </a:lnSpc>
            </a:pPr>
            <a:r>
              <a:rPr kumimoji="1" lang="en-US" altLang="zh-CN" dirty="0"/>
              <a:t>  if lo &lt; hi</a:t>
            </a:r>
          </a:p>
          <a:p>
            <a:pPr>
              <a:lnSpc>
                <a:spcPct val="120000"/>
              </a:lnSpc>
            </a:pPr>
            <a:r>
              <a:rPr kumimoji="1" lang="en-US" altLang="zh-CN" dirty="0"/>
              <a:t>    p = partition(A, lo, hi)</a:t>
            </a:r>
          </a:p>
          <a:p>
            <a:pPr>
              <a:lnSpc>
                <a:spcPct val="120000"/>
              </a:lnSpc>
            </a:pPr>
            <a:r>
              <a:rPr kumimoji="1" lang="en-US" altLang="zh-CN" dirty="0"/>
              <a:t>    quicksort(A, lo, p - 1)</a:t>
            </a:r>
          </a:p>
          <a:p>
            <a:pPr>
              <a:lnSpc>
                <a:spcPct val="120000"/>
              </a:lnSpc>
            </a:pPr>
            <a:r>
              <a:rPr kumimoji="1" lang="en-US" altLang="zh-CN" dirty="0"/>
              <a:t>    quicksort(A, p + 1, hi)</a:t>
            </a:r>
          </a:p>
          <a:p>
            <a:pPr>
              <a:lnSpc>
                <a:spcPct val="120000"/>
              </a:lnSpc>
            </a:pPr>
            <a:endParaRPr kumimoji="1" lang="en-US" altLang="zh-CN" dirty="0"/>
          </a:p>
          <a:p>
            <a:pPr>
              <a:lnSpc>
                <a:spcPct val="120000"/>
              </a:lnSpc>
            </a:pPr>
            <a:r>
              <a:rPr kumimoji="1" lang="en-US" altLang="zh-CN" dirty="0"/>
              <a:t>partition(A, lo, hi)</a:t>
            </a:r>
          </a:p>
          <a:p>
            <a:pPr>
              <a:lnSpc>
                <a:spcPct val="120000"/>
              </a:lnSpc>
            </a:pPr>
            <a:r>
              <a:rPr kumimoji="1" lang="en-US" altLang="zh-CN" dirty="0"/>
              <a:t>    pivot = A[hi]</a:t>
            </a:r>
          </a:p>
          <a:p>
            <a:pPr>
              <a:lnSpc>
                <a:spcPct val="120000"/>
              </a:lnSpc>
            </a:pPr>
            <a:r>
              <a:rPr kumimoji="1" lang="en-US" altLang="zh-CN" dirty="0"/>
              <a:t>    i = lo //place for swapping</a:t>
            </a:r>
          </a:p>
          <a:p>
            <a:pPr>
              <a:lnSpc>
                <a:spcPct val="120000"/>
              </a:lnSpc>
            </a:pPr>
            <a:r>
              <a:rPr kumimoji="1" lang="en-US" altLang="zh-CN" dirty="0"/>
              <a:t>    for j = lo to hi - 1</a:t>
            </a:r>
          </a:p>
          <a:p>
            <a:pPr>
              <a:lnSpc>
                <a:spcPct val="120000"/>
              </a:lnSpc>
            </a:pPr>
            <a:r>
              <a:rPr kumimoji="1" lang="en-US" altLang="zh-CN" dirty="0"/>
              <a:t>        if A[j] &lt;= pivot</a:t>
            </a:r>
          </a:p>
          <a:p>
            <a:pPr>
              <a:lnSpc>
                <a:spcPct val="120000"/>
              </a:lnSpc>
            </a:pPr>
            <a:r>
              <a:rPr kumimoji="1" lang="en-US" altLang="zh-CN" dirty="0"/>
              <a:t>            swap A[i] with A[j]</a:t>
            </a:r>
          </a:p>
          <a:p>
            <a:pPr>
              <a:lnSpc>
                <a:spcPct val="120000"/>
              </a:lnSpc>
            </a:pPr>
            <a:r>
              <a:rPr kumimoji="1" lang="en-US" altLang="zh-CN" dirty="0"/>
              <a:t>            i = i + 1</a:t>
            </a:r>
          </a:p>
          <a:p>
            <a:pPr>
              <a:lnSpc>
                <a:spcPct val="120000"/>
              </a:lnSpc>
            </a:pPr>
            <a:r>
              <a:rPr kumimoji="1" lang="en-US" altLang="zh-CN" dirty="0"/>
              <a:t>    swap A[i] with A[hi]</a:t>
            </a:r>
          </a:p>
          <a:p>
            <a:pPr>
              <a:lnSpc>
                <a:spcPct val="120000"/>
              </a:lnSpc>
            </a:pPr>
            <a:r>
              <a:rPr kumimoji="1" lang="en-US" altLang="zh-CN" dirty="0"/>
              <a:t>    return i</a:t>
            </a:r>
          </a:p>
        </p:txBody>
      </p:sp>
      <p:sp>
        <p:nvSpPr>
          <p:cNvPr id="4" name="Rectangle 5"/>
          <p:cNvSpPr>
            <a:spLocks noChangeArrowheads="1"/>
          </p:cNvSpPr>
          <p:nvPr/>
        </p:nvSpPr>
        <p:spPr bwMode="auto">
          <a:xfrm>
            <a:off x="7162800" y="758825"/>
            <a:ext cx="4941570" cy="573786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90204" pitchFamily="34" charset="0"/>
                <a:ea typeface="宋体" pitchFamily="2" charset="-122"/>
              </a:defRPr>
            </a:lvl1pPr>
            <a:lvl2pPr marL="742950" indent="-285750">
              <a:defRPr>
                <a:solidFill>
                  <a:schemeClr val="tx1"/>
                </a:solidFill>
                <a:latin typeface="Arial" panose="020B0604020202090204" pitchFamily="34" charset="0"/>
                <a:ea typeface="宋体" pitchFamily="2" charset="-122"/>
              </a:defRPr>
            </a:lvl2pPr>
            <a:lvl3pPr marL="1143000" indent="-228600">
              <a:defRPr>
                <a:solidFill>
                  <a:schemeClr val="tx1"/>
                </a:solidFill>
                <a:latin typeface="Arial" panose="020B0604020202090204" pitchFamily="34" charset="0"/>
                <a:ea typeface="宋体" pitchFamily="2" charset="-122"/>
              </a:defRPr>
            </a:lvl3pPr>
            <a:lvl4pPr marL="1600200" indent="-228600">
              <a:defRPr>
                <a:solidFill>
                  <a:schemeClr val="tx1"/>
                </a:solidFill>
                <a:latin typeface="Arial" panose="020B0604020202090204" pitchFamily="34" charset="0"/>
                <a:ea typeface="宋体" pitchFamily="2" charset="-122"/>
              </a:defRPr>
            </a:lvl4pPr>
            <a:lvl5pPr marL="2057400" indent="-22860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9pPr>
          </a:lstStyle>
          <a:p>
            <a:pPr>
              <a:lnSpc>
                <a:spcPct val="120000"/>
              </a:lnSpc>
            </a:pPr>
            <a:r>
              <a:rPr kumimoji="1" dirty="0"/>
              <a:t>Swap elements less than x to the left region</a:t>
            </a:r>
          </a:p>
          <a:p>
            <a:pPr>
              <a:lnSpc>
                <a:spcPct val="120000"/>
              </a:lnSpc>
            </a:pPr>
            <a:r>
              <a:rPr kumimoji="1" dirty="0"/>
              <a:t>Swap elements greater than x to the right region</a:t>
            </a:r>
            <a:r>
              <a:rPr kumimoji="1" lang="en-US" altLang="zh-CN" dirty="0"/>
              <a:t>quicksort(A, lo, hi)</a:t>
            </a:r>
          </a:p>
          <a:p>
            <a:pPr>
              <a:lnSpc>
                <a:spcPct val="120000"/>
              </a:lnSpc>
            </a:pPr>
            <a:r>
              <a:rPr kumimoji="1" lang="en-US" altLang="zh-CN" dirty="0"/>
              <a:t>  if lo &lt; hi</a:t>
            </a:r>
          </a:p>
          <a:p>
            <a:pPr>
              <a:lnSpc>
                <a:spcPct val="120000"/>
              </a:lnSpc>
            </a:pPr>
            <a:r>
              <a:rPr kumimoji="1" lang="en-US" altLang="zh-CN" dirty="0"/>
              <a:t>    p = partition(A, lo, hi)</a:t>
            </a:r>
          </a:p>
          <a:p>
            <a:pPr>
              <a:lnSpc>
                <a:spcPct val="120000"/>
              </a:lnSpc>
            </a:pPr>
            <a:r>
              <a:rPr kumimoji="1" lang="en-US" altLang="zh-CN" dirty="0"/>
              <a:t>    quicksort(A, lo, p - 1)</a:t>
            </a:r>
          </a:p>
          <a:p>
            <a:pPr>
              <a:lnSpc>
                <a:spcPct val="120000"/>
              </a:lnSpc>
            </a:pPr>
            <a:r>
              <a:rPr kumimoji="1" lang="en-US" altLang="zh-CN" dirty="0"/>
              <a:t>    quicksort(A, p + 1, hi)</a:t>
            </a:r>
          </a:p>
          <a:p>
            <a:pPr>
              <a:lnSpc>
                <a:spcPct val="120000"/>
              </a:lnSpc>
            </a:pPr>
            <a:endParaRPr kumimoji="1" lang="en-US" altLang="zh-CN" dirty="0"/>
          </a:p>
          <a:p>
            <a:pPr>
              <a:lnSpc>
                <a:spcPct val="120000"/>
              </a:lnSpc>
            </a:pPr>
            <a:r>
              <a:rPr kumimoji="1" lang="en-US" altLang="zh-CN" dirty="0"/>
              <a:t>partition(A, lo, hi)</a:t>
            </a:r>
          </a:p>
          <a:p>
            <a:pPr>
              <a:lnSpc>
                <a:spcPct val="120000"/>
              </a:lnSpc>
            </a:pPr>
            <a:r>
              <a:rPr kumimoji="1" lang="en-US" altLang="zh-CN" dirty="0"/>
              <a:t>    pivot = A[hi]</a:t>
            </a:r>
          </a:p>
          <a:p>
            <a:pPr>
              <a:lnSpc>
                <a:spcPct val="120000"/>
              </a:lnSpc>
            </a:pPr>
            <a:r>
              <a:rPr kumimoji="1" lang="en-US" altLang="zh-CN" dirty="0"/>
              <a:t>    i = lo //place for swapping</a:t>
            </a:r>
          </a:p>
          <a:p>
            <a:pPr>
              <a:lnSpc>
                <a:spcPct val="120000"/>
              </a:lnSpc>
            </a:pPr>
            <a:r>
              <a:rPr kumimoji="1" lang="en-US" altLang="zh-CN" dirty="0"/>
              <a:t>    for j = lo to hi - 1</a:t>
            </a:r>
          </a:p>
          <a:p>
            <a:pPr>
              <a:lnSpc>
                <a:spcPct val="120000"/>
              </a:lnSpc>
            </a:pPr>
            <a:r>
              <a:rPr kumimoji="1" lang="en-US" altLang="zh-CN" dirty="0"/>
              <a:t>        if A[j] &lt;= pivot</a:t>
            </a:r>
          </a:p>
          <a:p>
            <a:pPr>
              <a:lnSpc>
                <a:spcPct val="120000"/>
              </a:lnSpc>
            </a:pPr>
            <a:r>
              <a:rPr kumimoji="1" lang="en-US" altLang="zh-CN" dirty="0"/>
              <a:t>            swap A[i] with A[j]</a:t>
            </a:r>
          </a:p>
          <a:p>
            <a:pPr>
              <a:lnSpc>
                <a:spcPct val="120000"/>
              </a:lnSpc>
            </a:pPr>
            <a:r>
              <a:rPr kumimoji="1" lang="en-US" altLang="zh-CN" dirty="0"/>
              <a:t>            i = i + 1</a:t>
            </a:r>
          </a:p>
          <a:p>
            <a:pPr>
              <a:lnSpc>
                <a:spcPct val="120000"/>
              </a:lnSpc>
            </a:pPr>
            <a:r>
              <a:rPr kumimoji="1" lang="en-US" altLang="zh-CN" dirty="0"/>
              <a:t>    swap A[i] with A[hi]</a:t>
            </a:r>
          </a:p>
          <a:p>
            <a:pPr>
              <a:lnSpc>
                <a:spcPct val="120000"/>
              </a:lnSpc>
            </a:pPr>
            <a:r>
              <a:rPr kumimoji="1" lang="en-US" altLang="zh-CN" dirty="0"/>
              <a:t>    return i</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22-08-28 at 5.14.11 PM"/>
          <p:cNvPicPr>
            <a:picLocks noChangeAspect="1"/>
          </p:cNvPicPr>
          <p:nvPr/>
        </p:nvPicPr>
        <p:blipFill>
          <a:blip r:embed="rId2"/>
          <a:stretch>
            <a:fillRect/>
          </a:stretch>
        </p:blipFill>
        <p:spPr>
          <a:xfrm>
            <a:off x="0" y="958850"/>
            <a:ext cx="7162800" cy="4940300"/>
          </a:xfrm>
          <a:prstGeom prst="rect">
            <a:avLst/>
          </a:prstGeom>
        </p:spPr>
      </p:pic>
      <p:sp>
        <p:nvSpPr>
          <p:cNvPr id="6" name="标题 1"/>
          <p:cNvSpPr>
            <a:spLocks noGrp="1"/>
          </p:cNvSpPr>
          <p:nvPr>
            <p:ph type="title"/>
          </p:nvPr>
        </p:nvSpPr>
        <p:spPr>
          <a:xfrm>
            <a:off x="2598420" y="68580"/>
            <a:ext cx="9593580" cy="470535"/>
          </a:xfrm>
        </p:spPr>
        <p:txBody>
          <a:bodyPr/>
          <a:lstStyle/>
          <a:p>
            <a:r>
              <a:rPr sz="2000" dirty="0">
                <a:latin typeface="黑体" panose="02010609060101010101" pitchFamily="49" charset="-122"/>
                <a:ea typeface="黑体" panose="02010609060101010101" pitchFamily="49" charset="-122"/>
              </a:rPr>
              <a:t>Chapter 2 Recursion and divide-and-conquer strategy - Quicksort</a:t>
            </a:r>
          </a:p>
        </p:txBody>
      </p:sp>
      <p:sp>
        <p:nvSpPr>
          <p:cNvPr id="2" name="Rectangle 5"/>
          <p:cNvSpPr>
            <a:spLocks noChangeArrowheads="1"/>
          </p:cNvSpPr>
          <p:nvPr/>
        </p:nvSpPr>
        <p:spPr bwMode="auto">
          <a:xfrm>
            <a:off x="7914014" y="740317"/>
            <a:ext cx="3697287" cy="573786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90204" pitchFamily="34" charset="0"/>
                <a:ea typeface="宋体" pitchFamily="2" charset="-122"/>
              </a:defRPr>
            </a:lvl1pPr>
            <a:lvl2pPr marL="742950" indent="-285750">
              <a:defRPr>
                <a:solidFill>
                  <a:schemeClr val="tx1"/>
                </a:solidFill>
                <a:latin typeface="Arial" panose="020B0604020202090204" pitchFamily="34" charset="0"/>
                <a:ea typeface="宋体" pitchFamily="2" charset="-122"/>
              </a:defRPr>
            </a:lvl2pPr>
            <a:lvl3pPr marL="1143000" indent="-228600">
              <a:defRPr>
                <a:solidFill>
                  <a:schemeClr val="tx1"/>
                </a:solidFill>
                <a:latin typeface="Arial" panose="020B0604020202090204" pitchFamily="34" charset="0"/>
                <a:ea typeface="宋体" pitchFamily="2" charset="-122"/>
              </a:defRPr>
            </a:lvl3pPr>
            <a:lvl4pPr marL="1600200" indent="-228600">
              <a:defRPr>
                <a:solidFill>
                  <a:schemeClr val="tx1"/>
                </a:solidFill>
                <a:latin typeface="Arial" panose="020B0604020202090204" pitchFamily="34" charset="0"/>
                <a:ea typeface="宋体" pitchFamily="2" charset="-122"/>
              </a:defRPr>
            </a:lvl4pPr>
            <a:lvl5pPr marL="2057400" indent="-22860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9pPr>
          </a:lstStyle>
          <a:p>
            <a:pPr>
              <a:lnSpc>
                <a:spcPct val="120000"/>
              </a:lnSpc>
            </a:pPr>
            <a:r>
              <a:rPr kumimoji="1" lang="zh-CN" altLang="en-US" dirty="0"/>
              <a:t>将</a:t>
            </a:r>
            <a:r>
              <a:rPr kumimoji="1" lang="en-US" altLang="zh-CN" dirty="0"/>
              <a:t>&lt; x</a:t>
            </a:r>
            <a:r>
              <a:rPr kumimoji="1" lang="zh-CN" altLang="en-US" dirty="0"/>
              <a:t>的元素交换到左边区域</a:t>
            </a:r>
          </a:p>
          <a:p>
            <a:pPr>
              <a:lnSpc>
                <a:spcPct val="120000"/>
              </a:lnSpc>
            </a:pPr>
            <a:r>
              <a:rPr kumimoji="1" lang="zh-CN" altLang="en-US" dirty="0"/>
              <a:t>将</a:t>
            </a:r>
            <a:r>
              <a:rPr kumimoji="1" lang="en-US" altLang="zh-CN" dirty="0"/>
              <a:t>&gt; x</a:t>
            </a:r>
            <a:r>
              <a:rPr kumimoji="1" lang="zh-CN" altLang="en-US" dirty="0"/>
              <a:t>的元素交换到右边区域</a:t>
            </a:r>
          </a:p>
          <a:p>
            <a:pPr>
              <a:lnSpc>
                <a:spcPct val="120000"/>
              </a:lnSpc>
            </a:pPr>
            <a:r>
              <a:rPr kumimoji="1" lang="en-US" altLang="zh-CN" dirty="0"/>
              <a:t>quicksort(A, lo, hi)</a:t>
            </a:r>
          </a:p>
          <a:p>
            <a:pPr>
              <a:lnSpc>
                <a:spcPct val="120000"/>
              </a:lnSpc>
            </a:pPr>
            <a:r>
              <a:rPr kumimoji="1" lang="en-US" altLang="zh-CN" dirty="0"/>
              <a:t>  if lo &lt; hi</a:t>
            </a:r>
          </a:p>
          <a:p>
            <a:pPr>
              <a:lnSpc>
                <a:spcPct val="120000"/>
              </a:lnSpc>
            </a:pPr>
            <a:r>
              <a:rPr kumimoji="1" lang="en-US" altLang="zh-CN" dirty="0"/>
              <a:t>    p = partition(A, lo, hi)</a:t>
            </a:r>
          </a:p>
          <a:p>
            <a:pPr>
              <a:lnSpc>
                <a:spcPct val="120000"/>
              </a:lnSpc>
            </a:pPr>
            <a:r>
              <a:rPr kumimoji="1" lang="en-US" altLang="zh-CN" dirty="0"/>
              <a:t>    quicksort(A, lo, p - 1)</a:t>
            </a:r>
          </a:p>
          <a:p>
            <a:pPr>
              <a:lnSpc>
                <a:spcPct val="120000"/>
              </a:lnSpc>
            </a:pPr>
            <a:r>
              <a:rPr kumimoji="1" lang="en-US" altLang="zh-CN" dirty="0"/>
              <a:t>    quicksort(A, p + 1, hi)</a:t>
            </a:r>
          </a:p>
          <a:p>
            <a:pPr>
              <a:lnSpc>
                <a:spcPct val="120000"/>
              </a:lnSpc>
            </a:pPr>
            <a:endParaRPr kumimoji="1" lang="en-US" altLang="zh-CN" dirty="0"/>
          </a:p>
          <a:p>
            <a:pPr>
              <a:lnSpc>
                <a:spcPct val="120000"/>
              </a:lnSpc>
            </a:pPr>
            <a:r>
              <a:rPr kumimoji="1" lang="en-US" altLang="zh-CN" dirty="0"/>
              <a:t>partition(A, lo, hi)</a:t>
            </a:r>
          </a:p>
          <a:p>
            <a:pPr>
              <a:lnSpc>
                <a:spcPct val="120000"/>
              </a:lnSpc>
            </a:pPr>
            <a:r>
              <a:rPr kumimoji="1" lang="en-US" altLang="zh-CN" dirty="0"/>
              <a:t>    pivot = A[hi]</a:t>
            </a:r>
          </a:p>
          <a:p>
            <a:pPr>
              <a:lnSpc>
                <a:spcPct val="120000"/>
              </a:lnSpc>
            </a:pPr>
            <a:r>
              <a:rPr kumimoji="1" lang="en-US" altLang="zh-CN" dirty="0"/>
              <a:t>    i = lo //place for swapping</a:t>
            </a:r>
          </a:p>
          <a:p>
            <a:pPr>
              <a:lnSpc>
                <a:spcPct val="120000"/>
              </a:lnSpc>
            </a:pPr>
            <a:r>
              <a:rPr kumimoji="1" lang="en-US" altLang="zh-CN" dirty="0"/>
              <a:t>    for j = lo to hi - 1</a:t>
            </a:r>
          </a:p>
          <a:p>
            <a:pPr>
              <a:lnSpc>
                <a:spcPct val="120000"/>
              </a:lnSpc>
            </a:pPr>
            <a:r>
              <a:rPr kumimoji="1" lang="en-US" altLang="zh-CN" dirty="0"/>
              <a:t>        if A[j] &lt;= pivot</a:t>
            </a:r>
          </a:p>
          <a:p>
            <a:pPr>
              <a:lnSpc>
                <a:spcPct val="120000"/>
              </a:lnSpc>
            </a:pPr>
            <a:r>
              <a:rPr kumimoji="1" lang="en-US" altLang="zh-CN" dirty="0"/>
              <a:t>            swap A[i] with A[j]</a:t>
            </a:r>
          </a:p>
          <a:p>
            <a:pPr>
              <a:lnSpc>
                <a:spcPct val="120000"/>
              </a:lnSpc>
            </a:pPr>
            <a:r>
              <a:rPr kumimoji="1" lang="en-US" altLang="zh-CN" dirty="0"/>
              <a:t>            i = i + 1</a:t>
            </a:r>
          </a:p>
          <a:p>
            <a:pPr>
              <a:lnSpc>
                <a:spcPct val="120000"/>
              </a:lnSpc>
            </a:pPr>
            <a:r>
              <a:rPr kumimoji="1" lang="en-US" altLang="zh-CN" dirty="0"/>
              <a:t>    swap A[i] with A[hi]</a:t>
            </a:r>
          </a:p>
          <a:p>
            <a:pPr>
              <a:lnSpc>
                <a:spcPct val="120000"/>
              </a:lnSpc>
            </a:pPr>
            <a:r>
              <a:rPr kumimoji="1" lang="en-US" altLang="zh-CN" dirty="0"/>
              <a:t>    return i</a:t>
            </a:r>
          </a:p>
        </p:txBody>
      </p:sp>
      <p:sp>
        <p:nvSpPr>
          <p:cNvPr id="4" name="Rectangle 5"/>
          <p:cNvSpPr>
            <a:spLocks noChangeArrowheads="1"/>
          </p:cNvSpPr>
          <p:nvPr/>
        </p:nvSpPr>
        <p:spPr bwMode="auto">
          <a:xfrm>
            <a:off x="7162800" y="758825"/>
            <a:ext cx="4941570" cy="573786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90204" pitchFamily="34" charset="0"/>
                <a:ea typeface="宋体" pitchFamily="2" charset="-122"/>
              </a:defRPr>
            </a:lvl1pPr>
            <a:lvl2pPr marL="742950" indent="-285750">
              <a:defRPr>
                <a:solidFill>
                  <a:schemeClr val="tx1"/>
                </a:solidFill>
                <a:latin typeface="Arial" panose="020B0604020202090204" pitchFamily="34" charset="0"/>
                <a:ea typeface="宋体" pitchFamily="2" charset="-122"/>
              </a:defRPr>
            </a:lvl2pPr>
            <a:lvl3pPr marL="1143000" indent="-228600">
              <a:defRPr>
                <a:solidFill>
                  <a:schemeClr val="tx1"/>
                </a:solidFill>
                <a:latin typeface="Arial" panose="020B0604020202090204" pitchFamily="34" charset="0"/>
                <a:ea typeface="宋体" pitchFamily="2" charset="-122"/>
              </a:defRPr>
            </a:lvl3pPr>
            <a:lvl4pPr marL="1600200" indent="-228600">
              <a:defRPr>
                <a:solidFill>
                  <a:schemeClr val="tx1"/>
                </a:solidFill>
                <a:latin typeface="Arial" panose="020B0604020202090204" pitchFamily="34" charset="0"/>
                <a:ea typeface="宋体" pitchFamily="2" charset="-122"/>
              </a:defRPr>
            </a:lvl4pPr>
            <a:lvl5pPr marL="2057400" indent="-22860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9pPr>
          </a:lstStyle>
          <a:p>
            <a:pPr>
              <a:lnSpc>
                <a:spcPct val="120000"/>
              </a:lnSpc>
            </a:pPr>
            <a:r>
              <a:rPr kumimoji="1" dirty="0"/>
              <a:t>Swap elements less than x to the left region</a:t>
            </a:r>
          </a:p>
          <a:p>
            <a:pPr>
              <a:lnSpc>
                <a:spcPct val="120000"/>
              </a:lnSpc>
            </a:pPr>
            <a:r>
              <a:rPr kumimoji="1" dirty="0"/>
              <a:t>Swap elements greater than x to the right region</a:t>
            </a:r>
            <a:r>
              <a:rPr kumimoji="1" lang="en-US" altLang="zh-CN" dirty="0"/>
              <a:t>quicksort(A, lo, hi)</a:t>
            </a:r>
          </a:p>
          <a:p>
            <a:pPr>
              <a:lnSpc>
                <a:spcPct val="120000"/>
              </a:lnSpc>
            </a:pPr>
            <a:r>
              <a:rPr kumimoji="1" lang="en-US" altLang="zh-CN" dirty="0"/>
              <a:t>  if lo &lt; hi</a:t>
            </a:r>
          </a:p>
          <a:p>
            <a:pPr>
              <a:lnSpc>
                <a:spcPct val="120000"/>
              </a:lnSpc>
            </a:pPr>
            <a:r>
              <a:rPr kumimoji="1" lang="en-US" altLang="zh-CN" dirty="0"/>
              <a:t>    p = partition(A, lo, hi)</a:t>
            </a:r>
          </a:p>
          <a:p>
            <a:pPr>
              <a:lnSpc>
                <a:spcPct val="120000"/>
              </a:lnSpc>
            </a:pPr>
            <a:r>
              <a:rPr kumimoji="1" lang="en-US" altLang="zh-CN" dirty="0"/>
              <a:t>    quicksort(A, lo, p - 1)</a:t>
            </a:r>
          </a:p>
          <a:p>
            <a:pPr>
              <a:lnSpc>
                <a:spcPct val="120000"/>
              </a:lnSpc>
            </a:pPr>
            <a:r>
              <a:rPr kumimoji="1" lang="en-US" altLang="zh-CN" dirty="0"/>
              <a:t>    quicksort(A, p + 1, hi)</a:t>
            </a:r>
          </a:p>
          <a:p>
            <a:pPr>
              <a:lnSpc>
                <a:spcPct val="120000"/>
              </a:lnSpc>
            </a:pPr>
            <a:endParaRPr kumimoji="1" lang="en-US" altLang="zh-CN" dirty="0"/>
          </a:p>
          <a:p>
            <a:pPr>
              <a:lnSpc>
                <a:spcPct val="120000"/>
              </a:lnSpc>
            </a:pPr>
            <a:r>
              <a:rPr kumimoji="1" lang="en-US" altLang="zh-CN" dirty="0"/>
              <a:t>partition(A, lo, hi)</a:t>
            </a:r>
          </a:p>
          <a:p>
            <a:pPr>
              <a:lnSpc>
                <a:spcPct val="120000"/>
              </a:lnSpc>
            </a:pPr>
            <a:r>
              <a:rPr kumimoji="1" lang="en-US" altLang="zh-CN" dirty="0"/>
              <a:t>    pivot = A[hi]</a:t>
            </a:r>
          </a:p>
          <a:p>
            <a:pPr>
              <a:lnSpc>
                <a:spcPct val="120000"/>
              </a:lnSpc>
            </a:pPr>
            <a:r>
              <a:rPr kumimoji="1" lang="en-US" altLang="zh-CN" dirty="0"/>
              <a:t>    i = lo //place for swapping</a:t>
            </a:r>
          </a:p>
          <a:p>
            <a:pPr>
              <a:lnSpc>
                <a:spcPct val="120000"/>
              </a:lnSpc>
            </a:pPr>
            <a:r>
              <a:rPr kumimoji="1" lang="en-US" altLang="zh-CN" dirty="0"/>
              <a:t>    for j = lo to hi - 1</a:t>
            </a:r>
          </a:p>
          <a:p>
            <a:pPr>
              <a:lnSpc>
                <a:spcPct val="120000"/>
              </a:lnSpc>
            </a:pPr>
            <a:r>
              <a:rPr kumimoji="1" lang="en-US" altLang="zh-CN" dirty="0"/>
              <a:t>        if A[j] &lt;= pivot</a:t>
            </a:r>
          </a:p>
          <a:p>
            <a:pPr>
              <a:lnSpc>
                <a:spcPct val="120000"/>
              </a:lnSpc>
            </a:pPr>
            <a:r>
              <a:rPr kumimoji="1" lang="en-US" altLang="zh-CN" dirty="0"/>
              <a:t>            swap A[i] with A[j]</a:t>
            </a:r>
          </a:p>
          <a:p>
            <a:pPr>
              <a:lnSpc>
                <a:spcPct val="120000"/>
              </a:lnSpc>
            </a:pPr>
            <a:r>
              <a:rPr kumimoji="1" lang="en-US" altLang="zh-CN" dirty="0"/>
              <a:t>            i = i + 1</a:t>
            </a:r>
          </a:p>
          <a:p>
            <a:pPr>
              <a:lnSpc>
                <a:spcPct val="120000"/>
              </a:lnSpc>
            </a:pPr>
            <a:r>
              <a:rPr kumimoji="1" lang="en-US" altLang="zh-CN" dirty="0"/>
              <a:t>    swap A[i] with A[hi]</a:t>
            </a:r>
          </a:p>
          <a:p>
            <a:pPr>
              <a:lnSpc>
                <a:spcPct val="120000"/>
              </a:lnSpc>
            </a:pPr>
            <a:r>
              <a:rPr kumimoji="1" lang="en-US" altLang="zh-CN" dirty="0"/>
              <a:t>    return i</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22-08-28 at 5.14.51 PM"/>
          <p:cNvPicPr>
            <a:picLocks noChangeAspect="1"/>
          </p:cNvPicPr>
          <p:nvPr/>
        </p:nvPicPr>
        <p:blipFill>
          <a:blip r:embed="rId2"/>
          <a:stretch>
            <a:fillRect/>
          </a:stretch>
        </p:blipFill>
        <p:spPr>
          <a:xfrm>
            <a:off x="0" y="958850"/>
            <a:ext cx="7162800" cy="4940300"/>
          </a:xfrm>
          <a:prstGeom prst="rect">
            <a:avLst/>
          </a:prstGeom>
        </p:spPr>
      </p:pic>
      <p:sp>
        <p:nvSpPr>
          <p:cNvPr id="5" name="Rectangle 5"/>
          <p:cNvSpPr>
            <a:spLocks noChangeArrowheads="1"/>
          </p:cNvSpPr>
          <p:nvPr/>
        </p:nvSpPr>
        <p:spPr bwMode="auto">
          <a:xfrm>
            <a:off x="7950844" y="830231"/>
            <a:ext cx="3697287" cy="541071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90204" pitchFamily="34" charset="0"/>
                <a:ea typeface="宋体" pitchFamily="2" charset="-122"/>
              </a:defRPr>
            </a:lvl1pPr>
            <a:lvl2pPr marL="742950" indent="-285750">
              <a:defRPr>
                <a:solidFill>
                  <a:schemeClr val="tx1"/>
                </a:solidFill>
                <a:latin typeface="Arial" panose="020B0604020202090204" pitchFamily="34" charset="0"/>
                <a:ea typeface="宋体" pitchFamily="2" charset="-122"/>
              </a:defRPr>
            </a:lvl2pPr>
            <a:lvl3pPr marL="1143000" indent="-228600">
              <a:defRPr>
                <a:solidFill>
                  <a:schemeClr val="tx1"/>
                </a:solidFill>
                <a:latin typeface="Arial" panose="020B0604020202090204" pitchFamily="34" charset="0"/>
                <a:ea typeface="宋体" pitchFamily="2" charset="-122"/>
              </a:defRPr>
            </a:lvl3pPr>
            <a:lvl4pPr marL="1600200" indent="-228600">
              <a:defRPr>
                <a:solidFill>
                  <a:schemeClr val="tx1"/>
                </a:solidFill>
                <a:latin typeface="Arial" panose="020B0604020202090204" pitchFamily="34" charset="0"/>
                <a:ea typeface="宋体" pitchFamily="2" charset="-122"/>
              </a:defRPr>
            </a:lvl4pPr>
            <a:lvl5pPr marL="2057400" indent="-22860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9pPr>
          </a:lstStyle>
          <a:p>
            <a:pPr>
              <a:lnSpc>
                <a:spcPct val="120000"/>
              </a:lnSpc>
            </a:pPr>
            <a:r>
              <a:rPr kumimoji="1" lang="en-US" altLang="zh-CN" sz="1600" dirty="0"/>
              <a:t>template&lt;class Type&gt;</a:t>
            </a:r>
          </a:p>
          <a:p>
            <a:pPr>
              <a:lnSpc>
                <a:spcPct val="120000"/>
              </a:lnSpc>
            </a:pPr>
            <a:r>
              <a:rPr kumimoji="1" lang="en-US" altLang="zh-CN" sz="1600" dirty="0" err="1"/>
              <a:t>int</a:t>
            </a:r>
            <a:r>
              <a:rPr kumimoji="1" lang="en-US" altLang="zh-CN" sz="1600" dirty="0"/>
              <a:t> </a:t>
            </a:r>
            <a:r>
              <a:rPr kumimoji="1" lang="en-US" altLang="zh-CN" sz="1600" b="1" dirty="0"/>
              <a:t>Partition</a:t>
            </a:r>
            <a:r>
              <a:rPr kumimoji="1" lang="en-US" altLang="zh-CN" sz="1600" dirty="0"/>
              <a:t> (Type a[], </a:t>
            </a:r>
            <a:r>
              <a:rPr kumimoji="1" lang="en-US" altLang="zh-CN" sz="1600" dirty="0" err="1"/>
              <a:t>int</a:t>
            </a:r>
            <a:r>
              <a:rPr kumimoji="1" lang="en-US" altLang="zh-CN" sz="1600" dirty="0"/>
              <a:t> p, </a:t>
            </a:r>
            <a:r>
              <a:rPr kumimoji="1" lang="en-US" altLang="zh-CN" sz="1600" dirty="0" err="1"/>
              <a:t>int</a:t>
            </a:r>
            <a:r>
              <a:rPr kumimoji="1" lang="en-US" altLang="zh-CN" sz="1600" dirty="0"/>
              <a:t> r)</a:t>
            </a:r>
          </a:p>
          <a:p>
            <a:pPr>
              <a:lnSpc>
                <a:spcPct val="120000"/>
              </a:lnSpc>
            </a:pPr>
            <a:r>
              <a:rPr kumimoji="1" lang="en-US" altLang="zh-CN" sz="1600" dirty="0"/>
              <a:t>{</a:t>
            </a:r>
          </a:p>
          <a:p>
            <a:pPr>
              <a:lnSpc>
                <a:spcPct val="120000"/>
              </a:lnSpc>
            </a:pPr>
            <a:r>
              <a:rPr kumimoji="1" lang="en-US" altLang="zh-CN" sz="1600" dirty="0"/>
              <a:t>        </a:t>
            </a:r>
            <a:r>
              <a:rPr kumimoji="1" lang="en-US" altLang="zh-CN" sz="1600" dirty="0" err="1"/>
              <a:t>int</a:t>
            </a:r>
            <a:r>
              <a:rPr kumimoji="1" lang="en-US" altLang="zh-CN" sz="1600" dirty="0"/>
              <a:t> </a:t>
            </a:r>
            <a:r>
              <a:rPr kumimoji="1" lang="en-US" altLang="zh-CN" sz="1600" dirty="0" err="1"/>
              <a:t>i</a:t>
            </a:r>
            <a:r>
              <a:rPr kumimoji="1" lang="en-US" altLang="zh-CN" sz="1600" dirty="0"/>
              <a:t> = p, j = r + 1; </a:t>
            </a:r>
          </a:p>
          <a:p>
            <a:pPr>
              <a:lnSpc>
                <a:spcPct val="120000"/>
              </a:lnSpc>
            </a:pPr>
            <a:r>
              <a:rPr kumimoji="1" lang="en-US" altLang="zh-CN" sz="1600" dirty="0"/>
              <a:t>        Type x=a[p];</a:t>
            </a:r>
          </a:p>
          <a:p>
            <a:pPr>
              <a:lnSpc>
                <a:spcPct val="120000"/>
              </a:lnSpc>
            </a:pPr>
            <a:r>
              <a:rPr kumimoji="1" lang="en-US" altLang="zh-CN" sz="1600" dirty="0"/>
              <a:t>        // </a:t>
            </a:r>
            <a:r>
              <a:rPr kumimoji="1" lang="zh-CN" altLang="en-US" sz="1600" dirty="0"/>
              <a:t>将</a:t>
            </a:r>
            <a:r>
              <a:rPr kumimoji="1" lang="en-US" altLang="zh-CN" sz="1600" dirty="0"/>
              <a:t>&lt; x</a:t>
            </a:r>
            <a:r>
              <a:rPr kumimoji="1" lang="zh-CN" altLang="en-US" sz="1600" dirty="0"/>
              <a:t>的元素交换到左边区域</a:t>
            </a:r>
          </a:p>
          <a:p>
            <a:pPr>
              <a:lnSpc>
                <a:spcPct val="120000"/>
              </a:lnSpc>
            </a:pPr>
            <a:r>
              <a:rPr kumimoji="1" lang="zh-CN" altLang="en-US" sz="1600" dirty="0"/>
              <a:t>        </a:t>
            </a:r>
            <a:r>
              <a:rPr kumimoji="1" lang="en-US" altLang="zh-CN" sz="1600" dirty="0"/>
              <a:t>// </a:t>
            </a:r>
            <a:r>
              <a:rPr kumimoji="1" lang="zh-CN" altLang="en-US" sz="1600" dirty="0"/>
              <a:t>将</a:t>
            </a:r>
            <a:r>
              <a:rPr kumimoji="1" lang="en-US" altLang="zh-CN" sz="1600" dirty="0"/>
              <a:t>&gt; x</a:t>
            </a:r>
            <a:r>
              <a:rPr kumimoji="1" lang="zh-CN" altLang="en-US" sz="1600" dirty="0"/>
              <a:t>的元素交换到右边区域</a:t>
            </a:r>
          </a:p>
          <a:p>
            <a:pPr>
              <a:lnSpc>
                <a:spcPct val="120000"/>
              </a:lnSpc>
            </a:pPr>
            <a:r>
              <a:rPr kumimoji="1" lang="zh-CN" altLang="en-US" sz="1600" dirty="0"/>
              <a:t>        </a:t>
            </a:r>
            <a:r>
              <a:rPr kumimoji="1" lang="en-US" altLang="zh-CN" sz="1600" dirty="0"/>
              <a:t>while (true) {</a:t>
            </a:r>
          </a:p>
          <a:p>
            <a:pPr>
              <a:lnSpc>
                <a:spcPct val="120000"/>
              </a:lnSpc>
            </a:pPr>
            <a:r>
              <a:rPr kumimoji="1" lang="en-US" altLang="zh-CN" sz="1600" dirty="0"/>
              <a:t>	while (a[- -j] &gt;x);</a:t>
            </a:r>
          </a:p>
          <a:p>
            <a:pPr>
              <a:lnSpc>
                <a:spcPct val="120000"/>
              </a:lnSpc>
            </a:pPr>
            <a:r>
              <a:rPr kumimoji="1" lang="en-US" altLang="zh-CN" sz="1600" dirty="0"/>
              <a:t>           	if(</a:t>
            </a:r>
            <a:r>
              <a:rPr kumimoji="1" lang="en-US" altLang="zh-CN" sz="1600" dirty="0" err="1"/>
              <a:t>i</a:t>
            </a:r>
            <a:r>
              <a:rPr kumimoji="1" lang="en-US" altLang="zh-CN" sz="1600" dirty="0"/>
              <a:t>&lt;j) Swap(a[</a:t>
            </a:r>
            <a:r>
              <a:rPr kumimoji="1" lang="en-US" altLang="zh-CN" sz="1600" dirty="0" err="1"/>
              <a:t>i</a:t>
            </a:r>
            <a:r>
              <a:rPr kumimoji="1" lang="en-US" altLang="zh-CN" sz="1600" dirty="0"/>
              <a:t>], a[j]);</a:t>
            </a:r>
          </a:p>
          <a:p>
            <a:pPr>
              <a:lnSpc>
                <a:spcPct val="120000"/>
              </a:lnSpc>
            </a:pPr>
            <a:r>
              <a:rPr kumimoji="1" lang="en-US" altLang="zh-CN" sz="1600" dirty="0"/>
              <a:t>	while (a[++</a:t>
            </a:r>
            <a:r>
              <a:rPr kumimoji="1" lang="en-US" altLang="zh-CN" sz="1600" dirty="0" err="1"/>
              <a:t>i</a:t>
            </a:r>
            <a:r>
              <a:rPr kumimoji="1" lang="en-US" altLang="zh-CN" sz="1600" dirty="0"/>
              <a:t>] &lt;x); </a:t>
            </a:r>
          </a:p>
          <a:p>
            <a:pPr>
              <a:lnSpc>
                <a:spcPct val="120000"/>
              </a:lnSpc>
            </a:pPr>
            <a:r>
              <a:rPr kumimoji="1" lang="en-US" altLang="zh-CN" sz="1600" dirty="0"/>
              <a:t>          	if(</a:t>
            </a:r>
            <a:r>
              <a:rPr kumimoji="1" lang="en-US" altLang="zh-CN" sz="1600" dirty="0" err="1"/>
              <a:t>i</a:t>
            </a:r>
            <a:r>
              <a:rPr kumimoji="1" lang="en-US" altLang="zh-CN" sz="1600" dirty="0"/>
              <a:t>&lt;j) Swap(a[</a:t>
            </a:r>
            <a:r>
              <a:rPr kumimoji="1" lang="en-US" altLang="zh-CN" sz="1600" dirty="0" err="1"/>
              <a:t>i</a:t>
            </a:r>
            <a:r>
              <a:rPr kumimoji="1" lang="en-US" altLang="zh-CN" sz="1600" dirty="0"/>
              <a:t>], a[j]);</a:t>
            </a:r>
          </a:p>
          <a:p>
            <a:pPr>
              <a:lnSpc>
                <a:spcPct val="120000"/>
              </a:lnSpc>
            </a:pPr>
            <a:r>
              <a:rPr kumimoji="1" lang="en-US" altLang="zh-CN" sz="1600" dirty="0"/>
              <a:t>	if (</a:t>
            </a:r>
            <a:r>
              <a:rPr kumimoji="1" lang="en-US" altLang="zh-CN" sz="1600" dirty="0" err="1"/>
              <a:t>i</a:t>
            </a:r>
            <a:r>
              <a:rPr kumimoji="1" lang="en-US" altLang="zh-CN" sz="1600" dirty="0"/>
              <a:t> &gt;= j) break; </a:t>
            </a:r>
          </a:p>
          <a:p>
            <a:pPr>
              <a:lnSpc>
                <a:spcPct val="120000"/>
              </a:lnSpc>
            </a:pPr>
            <a:r>
              <a:rPr kumimoji="1" lang="en-US" altLang="zh-CN" sz="1600" dirty="0"/>
              <a:t>}</a:t>
            </a:r>
          </a:p>
          <a:p>
            <a:pPr>
              <a:lnSpc>
                <a:spcPct val="120000"/>
              </a:lnSpc>
            </a:pPr>
            <a:r>
              <a:rPr kumimoji="1" lang="en-US" altLang="zh-CN" sz="1600" dirty="0"/>
              <a:t>       a[p] = a[j];</a:t>
            </a:r>
          </a:p>
          <a:p>
            <a:pPr>
              <a:lnSpc>
                <a:spcPct val="120000"/>
              </a:lnSpc>
            </a:pPr>
            <a:r>
              <a:rPr kumimoji="1" lang="en-US" altLang="zh-CN" sz="1600" dirty="0"/>
              <a:t>       a[j] = x;</a:t>
            </a:r>
          </a:p>
          <a:p>
            <a:pPr>
              <a:lnSpc>
                <a:spcPct val="120000"/>
              </a:lnSpc>
            </a:pPr>
            <a:r>
              <a:rPr kumimoji="1" lang="en-US" altLang="zh-CN" sz="1600" dirty="0"/>
              <a:t>       return j;</a:t>
            </a:r>
          </a:p>
          <a:p>
            <a:pPr>
              <a:lnSpc>
                <a:spcPct val="120000"/>
              </a:lnSpc>
            </a:pPr>
            <a:r>
              <a:rPr kumimoji="1" lang="en-US" altLang="zh-CN" sz="1600" dirty="0"/>
              <a:t>}</a:t>
            </a:r>
          </a:p>
        </p:txBody>
      </p:sp>
      <p:sp>
        <p:nvSpPr>
          <p:cNvPr id="6" name="标题 1"/>
          <p:cNvSpPr>
            <a:spLocks noGrp="1"/>
          </p:cNvSpPr>
          <p:nvPr>
            <p:ph type="title"/>
          </p:nvPr>
        </p:nvSpPr>
        <p:spPr>
          <a:xfrm>
            <a:off x="2598420" y="68580"/>
            <a:ext cx="9593580" cy="470535"/>
          </a:xfrm>
        </p:spPr>
        <p:txBody>
          <a:bodyPr/>
          <a:lstStyle/>
          <a:p>
            <a:r>
              <a:rPr sz="2000" dirty="0">
                <a:latin typeface="黑体" panose="02010609060101010101" pitchFamily="49" charset="-122"/>
                <a:ea typeface="黑体" panose="02010609060101010101" pitchFamily="49" charset="-122"/>
              </a:rPr>
              <a:t>Chapter 2 Recursion and divide-and-conquer strategy - Quicksort</a:t>
            </a:r>
          </a:p>
        </p:txBody>
      </p:sp>
      <p:sp>
        <p:nvSpPr>
          <p:cNvPr id="2" name="Rectangle 5"/>
          <p:cNvSpPr>
            <a:spLocks noChangeArrowheads="1"/>
          </p:cNvSpPr>
          <p:nvPr/>
        </p:nvSpPr>
        <p:spPr bwMode="auto">
          <a:xfrm>
            <a:off x="7162800" y="758825"/>
            <a:ext cx="4941570" cy="573786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90204" pitchFamily="34" charset="0"/>
                <a:ea typeface="宋体" pitchFamily="2" charset="-122"/>
              </a:defRPr>
            </a:lvl1pPr>
            <a:lvl2pPr marL="742950" indent="-285750">
              <a:defRPr>
                <a:solidFill>
                  <a:schemeClr val="tx1"/>
                </a:solidFill>
                <a:latin typeface="Arial" panose="020B0604020202090204" pitchFamily="34" charset="0"/>
                <a:ea typeface="宋体" pitchFamily="2" charset="-122"/>
              </a:defRPr>
            </a:lvl2pPr>
            <a:lvl3pPr marL="1143000" indent="-228600">
              <a:defRPr>
                <a:solidFill>
                  <a:schemeClr val="tx1"/>
                </a:solidFill>
                <a:latin typeface="Arial" panose="020B0604020202090204" pitchFamily="34" charset="0"/>
                <a:ea typeface="宋体" pitchFamily="2" charset="-122"/>
              </a:defRPr>
            </a:lvl3pPr>
            <a:lvl4pPr marL="1600200" indent="-228600">
              <a:defRPr>
                <a:solidFill>
                  <a:schemeClr val="tx1"/>
                </a:solidFill>
                <a:latin typeface="Arial" panose="020B0604020202090204" pitchFamily="34" charset="0"/>
                <a:ea typeface="宋体" pitchFamily="2" charset="-122"/>
              </a:defRPr>
            </a:lvl4pPr>
            <a:lvl5pPr marL="2057400" indent="-22860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9pPr>
          </a:lstStyle>
          <a:p>
            <a:pPr>
              <a:lnSpc>
                <a:spcPct val="120000"/>
              </a:lnSpc>
            </a:pPr>
            <a:r>
              <a:rPr kumimoji="1" dirty="0"/>
              <a:t>Swap elements less than x to the left region</a:t>
            </a:r>
          </a:p>
          <a:p>
            <a:pPr>
              <a:lnSpc>
                <a:spcPct val="120000"/>
              </a:lnSpc>
            </a:pPr>
            <a:r>
              <a:rPr kumimoji="1" dirty="0"/>
              <a:t>Swap elements greater than x to the right region</a:t>
            </a:r>
            <a:r>
              <a:rPr kumimoji="1" lang="en-US" altLang="zh-CN" dirty="0"/>
              <a:t>quicksort(A, lo, hi)</a:t>
            </a:r>
          </a:p>
          <a:p>
            <a:pPr>
              <a:lnSpc>
                <a:spcPct val="120000"/>
              </a:lnSpc>
            </a:pPr>
            <a:r>
              <a:rPr kumimoji="1" lang="en-US" altLang="zh-CN" dirty="0"/>
              <a:t>  if lo &lt; hi</a:t>
            </a:r>
          </a:p>
          <a:p>
            <a:pPr>
              <a:lnSpc>
                <a:spcPct val="120000"/>
              </a:lnSpc>
            </a:pPr>
            <a:r>
              <a:rPr kumimoji="1" lang="en-US" altLang="zh-CN" dirty="0"/>
              <a:t>    p = partition(A, lo, hi)</a:t>
            </a:r>
          </a:p>
          <a:p>
            <a:pPr>
              <a:lnSpc>
                <a:spcPct val="120000"/>
              </a:lnSpc>
            </a:pPr>
            <a:r>
              <a:rPr kumimoji="1" lang="en-US" altLang="zh-CN" dirty="0"/>
              <a:t>    quicksort(A, lo, p - 1)</a:t>
            </a:r>
          </a:p>
          <a:p>
            <a:pPr>
              <a:lnSpc>
                <a:spcPct val="120000"/>
              </a:lnSpc>
            </a:pPr>
            <a:r>
              <a:rPr kumimoji="1" lang="en-US" altLang="zh-CN" dirty="0"/>
              <a:t>    quicksort(A, p + 1, hi)</a:t>
            </a:r>
          </a:p>
          <a:p>
            <a:pPr>
              <a:lnSpc>
                <a:spcPct val="120000"/>
              </a:lnSpc>
            </a:pPr>
            <a:endParaRPr kumimoji="1" lang="en-US" altLang="zh-CN" dirty="0"/>
          </a:p>
          <a:p>
            <a:pPr>
              <a:lnSpc>
                <a:spcPct val="120000"/>
              </a:lnSpc>
            </a:pPr>
            <a:r>
              <a:rPr kumimoji="1" lang="en-US" altLang="zh-CN" dirty="0"/>
              <a:t>partition(A, lo, hi)</a:t>
            </a:r>
          </a:p>
          <a:p>
            <a:pPr>
              <a:lnSpc>
                <a:spcPct val="120000"/>
              </a:lnSpc>
            </a:pPr>
            <a:r>
              <a:rPr kumimoji="1" lang="en-US" altLang="zh-CN" dirty="0"/>
              <a:t>    pivot = A[hi]</a:t>
            </a:r>
          </a:p>
          <a:p>
            <a:pPr>
              <a:lnSpc>
                <a:spcPct val="120000"/>
              </a:lnSpc>
            </a:pPr>
            <a:r>
              <a:rPr kumimoji="1" lang="en-US" altLang="zh-CN" dirty="0"/>
              <a:t>    i = lo //place for swapping</a:t>
            </a:r>
          </a:p>
          <a:p>
            <a:pPr>
              <a:lnSpc>
                <a:spcPct val="120000"/>
              </a:lnSpc>
            </a:pPr>
            <a:r>
              <a:rPr kumimoji="1" lang="en-US" altLang="zh-CN" dirty="0"/>
              <a:t>    for j = lo to hi - 1</a:t>
            </a:r>
          </a:p>
          <a:p>
            <a:pPr>
              <a:lnSpc>
                <a:spcPct val="120000"/>
              </a:lnSpc>
            </a:pPr>
            <a:r>
              <a:rPr kumimoji="1" lang="en-US" altLang="zh-CN" dirty="0"/>
              <a:t>        if A[j] &lt;= pivot</a:t>
            </a:r>
          </a:p>
          <a:p>
            <a:pPr>
              <a:lnSpc>
                <a:spcPct val="120000"/>
              </a:lnSpc>
            </a:pPr>
            <a:r>
              <a:rPr kumimoji="1" lang="en-US" altLang="zh-CN" dirty="0"/>
              <a:t>            swap A[i] with A[j]</a:t>
            </a:r>
          </a:p>
          <a:p>
            <a:pPr>
              <a:lnSpc>
                <a:spcPct val="120000"/>
              </a:lnSpc>
            </a:pPr>
            <a:r>
              <a:rPr kumimoji="1" lang="en-US" altLang="zh-CN" dirty="0"/>
              <a:t>            i = i + 1</a:t>
            </a:r>
          </a:p>
          <a:p>
            <a:pPr>
              <a:lnSpc>
                <a:spcPct val="120000"/>
              </a:lnSpc>
            </a:pPr>
            <a:r>
              <a:rPr kumimoji="1" lang="en-US" altLang="zh-CN" dirty="0"/>
              <a:t>    swap A[i] with A[hi]</a:t>
            </a:r>
          </a:p>
          <a:p>
            <a:pPr>
              <a:lnSpc>
                <a:spcPct val="120000"/>
              </a:lnSpc>
            </a:pPr>
            <a:r>
              <a:rPr kumimoji="1" lang="en-US" altLang="zh-CN" dirty="0"/>
              <a:t>    return i</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23365" y="130175"/>
            <a:ext cx="10798175" cy="470535"/>
          </a:xfrm>
        </p:spPr>
        <p:txBody>
          <a:bodyPr/>
          <a:lstStyle/>
          <a:p>
            <a:r>
              <a:rPr sz="2000" i="1" dirty="0">
                <a:latin typeface="黑体" panose="02010609060101010101" pitchFamily="49" charset="-122"/>
                <a:ea typeface="黑体" panose="02010609060101010101" pitchFamily="49" charset="-122"/>
              </a:rPr>
              <a:t>Chapter 2 Recursion and divide-and-conquer strategy - binary search algorithm</a:t>
            </a:r>
          </a:p>
        </p:txBody>
      </p:sp>
      <p:sp>
        <p:nvSpPr>
          <p:cNvPr id="3" name="内容占位符 2"/>
          <p:cNvSpPr>
            <a:spLocks noGrp="1"/>
          </p:cNvSpPr>
          <p:nvPr>
            <p:ph idx="1"/>
          </p:nvPr>
        </p:nvSpPr>
        <p:spPr>
          <a:xfrm>
            <a:off x="279481" y="754415"/>
            <a:ext cx="11632335" cy="5349166"/>
          </a:xfrm>
        </p:spPr>
        <p:txBody>
          <a:bodyPr>
            <a:noAutofit/>
          </a:bodyPr>
          <a:lstStyle/>
          <a:p>
            <a:pPr marL="0" indent="0" algn="just">
              <a:lnSpc>
                <a:spcPct val="150000"/>
              </a:lnSpc>
              <a:spcBef>
                <a:spcPts val="0"/>
              </a:spcBef>
              <a:buNone/>
            </a:pPr>
            <a:r>
              <a:rPr lang="zh-CN" altLang="en-US" sz="3600" dirty="0"/>
              <a:t>Problem description: Given </a:t>
            </a:r>
            <a:r>
              <a:rPr lang="en-US" altLang="zh-CN" sz="3600" b="1" i="1" dirty="0"/>
              <a:t>n</a:t>
            </a:r>
            <a:r>
              <a:rPr lang="zh-CN" altLang="en-US" sz="3600" dirty="0"/>
              <a:t> sorted elements </a:t>
            </a:r>
            <a:r>
              <a:rPr lang="en-US" altLang="zh-CN" sz="3600" dirty="0"/>
              <a:t>   a</a:t>
            </a:r>
            <a:r>
              <a:rPr lang="zh-CN" altLang="en-US" sz="3600" dirty="0"/>
              <a:t>[0:n-1], </a:t>
            </a:r>
            <a:r>
              <a:rPr lang="en-US" altLang="zh-CN" sz="3600" dirty="0"/>
              <a:t>now want</a:t>
            </a:r>
            <a:r>
              <a:rPr lang="zh-CN" altLang="en-US" sz="3600" dirty="0"/>
              <a:t> to find a specific element </a:t>
            </a:r>
            <a:r>
              <a:rPr lang="zh-CN" altLang="en-US" sz="3600" b="1" i="1" dirty="0"/>
              <a:t>x</a:t>
            </a:r>
            <a:r>
              <a:rPr lang="zh-CN" altLang="en-US" sz="3600" dirty="0"/>
              <a:t> in these </a:t>
            </a:r>
            <a:r>
              <a:rPr lang="en-US" altLang="zh-CN" sz="3600" b="1" i="1" dirty="0"/>
              <a:t>n</a:t>
            </a:r>
            <a:r>
              <a:rPr lang="zh-CN" altLang="en-US" sz="3600" dirty="0"/>
              <a:t> elements.</a:t>
            </a:r>
          </a:p>
          <a:p>
            <a:pPr marL="0" indent="0" algn="just">
              <a:lnSpc>
                <a:spcPct val="150000"/>
              </a:lnSpc>
              <a:spcBef>
                <a:spcPts val="0"/>
              </a:spcBef>
              <a:buNone/>
            </a:pPr>
            <a:r>
              <a:rPr lang="zh-CN" altLang="en-US" sz="3600" dirty="0"/>
              <a:t>Example: Suppose a person asks us to guess a number </a:t>
            </a:r>
            <a:r>
              <a:rPr lang="zh-CN" altLang="en-US" sz="3600" b="1" i="1" dirty="0"/>
              <a:t>x</a:t>
            </a:r>
            <a:r>
              <a:rPr lang="zh-CN" altLang="en-US" sz="3600" dirty="0"/>
              <a:t> between 0 and 99.</a:t>
            </a:r>
          </a:p>
          <a:p>
            <a:pPr marL="0" indent="0" algn="ctr">
              <a:lnSpc>
                <a:spcPct val="150000"/>
              </a:lnSpc>
              <a:spcBef>
                <a:spcPts val="0"/>
              </a:spcBef>
              <a:buNone/>
            </a:pPr>
            <a:r>
              <a:rPr lang="en-US" altLang="zh-CN" sz="3600" dirty="0">
                <a:solidFill>
                  <a:srgbClr val="FF0000"/>
                </a:solidFill>
                <a:sym typeface="+mn-ea"/>
              </a:rPr>
              <a:t>The data set of a binary search operation is an ordered data set.</a:t>
            </a:r>
            <a:endParaRPr lang="en-US" altLang="zh-CN" sz="3600" dirty="0">
              <a:solidFill>
                <a:srgbClr val="FF0000"/>
              </a:solidFill>
            </a:endParaRPr>
          </a:p>
          <a:p>
            <a:pPr marL="0" indent="0" algn="ctr">
              <a:lnSpc>
                <a:spcPct val="150000"/>
              </a:lnSpc>
              <a:spcBef>
                <a:spcPts val="0"/>
              </a:spcBef>
              <a:buNone/>
            </a:pPr>
            <a:endParaRPr lang="en-US" altLang="zh-CN" sz="3600" dirty="0">
              <a:solidFill>
                <a:srgbClr val="FF0000"/>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22-08-28 at 5.16.39 PM"/>
          <p:cNvPicPr>
            <a:picLocks noChangeAspect="1"/>
          </p:cNvPicPr>
          <p:nvPr/>
        </p:nvPicPr>
        <p:blipFill>
          <a:blip r:embed="rId2"/>
          <a:stretch>
            <a:fillRect/>
          </a:stretch>
        </p:blipFill>
        <p:spPr>
          <a:xfrm>
            <a:off x="0" y="958850"/>
            <a:ext cx="7162800" cy="4940300"/>
          </a:xfrm>
          <a:prstGeom prst="rect">
            <a:avLst/>
          </a:prstGeom>
        </p:spPr>
      </p:pic>
      <p:sp>
        <p:nvSpPr>
          <p:cNvPr id="6" name="标题 1"/>
          <p:cNvSpPr>
            <a:spLocks noGrp="1"/>
          </p:cNvSpPr>
          <p:nvPr>
            <p:ph type="title"/>
          </p:nvPr>
        </p:nvSpPr>
        <p:spPr>
          <a:xfrm>
            <a:off x="2598420" y="68580"/>
            <a:ext cx="9593580" cy="470535"/>
          </a:xfrm>
        </p:spPr>
        <p:txBody>
          <a:bodyPr/>
          <a:lstStyle/>
          <a:p>
            <a:r>
              <a:rPr sz="2000" dirty="0">
                <a:latin typeface="黑体" panose="02010609060101010101" pitchFamily="49" charset="-122"/>
                <a:ea typeface="黑体" panose="02010609060101010101" pitchFamily="49" charset="-122"/>
              </a:rPr>
              <a:t>Chapter 2 Recursion and divide-and-conquer strategy - Quicksort</a:t>
            </a:r>
          </a:p>
        </p:txBody>
      </p:sp>
      <p:sp>
        <p:nvSpPr>
          <p:cNvPr id="2" name="Rectangle 5"/>
          <p:cNvSpPr>
            <a:spLocks noChangeArrowheads="1"/>
          </p:cNvSpPr>
          <p:nvPr/>
        </p:nvSpPr>
        <p:spPr bwMode="auto">
          <a:xfrm>
            <a:off x="7914014" y="740317"/>
            <a:ext cx="3697287" cy="573786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90204" pitchFamily="34" charset="0"/>
                <a:ea typeface="宋体" pitchFamily="2" charset="-122"/>
              </a:defRPr>
            </a:lvl1pPr>
            <a:lvl2pPr marL="742950" indent="-285750">
              <a:defRPr>
                <a:solidFill>
                  <a:schemeClr val="tx1"/>
                </a:solidFill>
                <a:latin typeface="Arial" panose="020B0604020202090204" pitchFamily="34" charset="0"/>
                <a:ea typeface="宋体" pitchFamily="2" charset="-122"/>
              </a:defRPr>
            </a:lvl2pPr>
            <a:lvl3pPr marL="1143000" indent="-228600">
              <a:defRPr>
                <a:solidFill>
                  <a:schemeClr val="tx1"/>
                </a:solidFill>
                <a:latin typeface="Arial" panose="020B0604020202090204" pitchFamily="34" charset="0"/>
                <a:ea typeface="宋体" pitchFamily="2" charset="-122"/>
              </a:defRPr>
            </a:lvl3pPr>
            <a:lvl4pPr marL="1600200" indent="-228600">
              <a:defRPr>
                <a:solidFill>
                  <a:schemeClr val="tx1"/>
                </a:solidFill>
                <a:latin typeface="Arial" panose="020B0604020202090204" pitchFamily="34" charset="0"/>
                <a:ea typeface="宋体" pitchFamily="2" charset="-122"/>
              </a:defRPr>
            </a:lvl4pPr>
            <a:lvl5pPr marL="2057400" indent="-22860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9pPr>
          </a:lstStyle>
          <a:p>
            <a:pPr>
              <a:lnSpc>
                <a:spcPct val="120000"/>
              </a:lnSpc>
            </a:pPr>
            <a:r>
              <a:rPr kumimoji="1" lang="zh-CN" altLang="en-US" dirty="0"/>
              <a:t>将</a:t>
            </a:r>
            <a:r>
              <a:rPr kumimoji="1" lang="en-US" altLang="zh-CN" dirty="0"/>
              <a:t>&lt; x</a:t>
            </a:r>
            <a:r>
              <a:rPr kumimoji="1" lang="zh-CN" altLang="en-US" dirty="0"/>
              <a:t>的元素交换到左边区域</a:t>
            </a:r>
          </a:p>
          <a:p>
            <a:pPr>
              <a:lnSpc>
                <a:spcPct val="120000"/>
              </a:lnSpc>
            </a:pPr>
            <a:r>
              <a:rPr kumimoji="1" lang="zh-CN" altLang="en-US" dirty="0"/>
              <a:t>将</a:t>
            </a:r>
            <a:r>
              <a:rPr kumimoji="1" lang="en-US" altLang="zh-CN" dirty="0"/>
              <a:t>&gt; x</a:t>
            </a:r>
            <a:r>
              <a:rPr kumimoji="1" lang="zh-CN" altLang="en-US" dirty="0"/>
              <a:t>的元素交换到右边区域</a:t>
            </a:r>
          </a:p>
          <a:p>
            <a:pPr>
              <a:lnSpc>
                <a:spcPct val="120000"/>
              </a:lnSpc>
            </a:pPr>
            <a:r>
              <a:rPr kumimoji="1" lang="en-US" altLang="zh-CN" dirty="0"/>
              <a:t>quicksort(A, lo, hi)</a:t>
            </a:r>
          </a:p>
          <a:p>
            <a:pPr>
              <a:lnSpc>
                <a:spcPct val="120000"/>
              </a:lnSpc>
            </a:pPr>
            <a:r>
              <a:rPr kumimoji="1" lang="en-US" altLang="zh-CN" dirty="0"/>
              <a:t>  if lo &lt; hi</a:t>
            </a:r>
          </a:p>
          <a:p>
            <a:pPr>
              <a:lnSpc>
                <a:spcPct val="120000"/>
              </a:lnSpc>
            </a:pPr>
            <a:r>
              <a:rPr kumimoji="1" lang="en-US" altLang="zh-CN" dirty="0"/>
              <a:t>    p = partition(A, lo, hi)</a:t>
            </a:r>
          </a:p>
          <a:p>
            <a:pPr>
              <a:lnSpc>
                <a:spcPct val="120000"/>
              </a:lnSpc>
            </a:pPr>
            <a:r>
              <a:rPr kumimoji="1" lang="en-US" altLang="zh-CN" dirty="0"/>
              <a:t>    quicksort(A, lo, p - 1)</a:t>
            </a:r>
          </a:p>
          <a:p>
            <a:pPr>
              <a:lnSpc>
                <a:spcPct val="120000"/>
              </a:lnSpc>
            </a:pPr>
            <a:r>
              <a:rPr kumimoji="1" lang="en-US" altLang="zh-CN" dirty="0"/>
              <a:t>    quicksort(A, p + 1, hi)</a:t>
            </a:r>
          </a:p>
          <a:p>
            <a:pPr>
              <a:lnSpc>
                <a:spcPct val="120000"/>
              </a:lnSpc>
            </a:pPr>
            <a:endParaRPr kumimoji="1" lang="en-US" altLang="zh-CN" dirty="0"/>
          </a:p>
          <a:p>
            <a:pPr>
              <a:lnSpc>
                <a:spcPct val="120000"/>
              </a:lnSpc>
            </a:pPr>
            <a:r>
              <a:rPr kumimoji="1" lang="en-US" altLang="zh-CN" dirty="0"/>
              <a:t>partition(A, lo, hi)</a:t>
            </a:r>
          </a:p>
          <a:p>
            <a:pPr>
              <a:lnSpc>
                <a:spcPct val="120000"/>
              </a:lnSpc>
            </a:pPr>
            <a:r>
              <a:rPr kumimoji="1" lang="en-US" altLang="zh-CN" dirty="0"/>
              <a:t>    pivot = A[hi]</a:t>
            </a:r>
          </a:p>
          <a:p>
            <a:pPr>
              <a:lnSpc>
                <a:spcPct val="120000"/>
              </a:lnSpc>
            </a:pPr>
            <a:r>
              <a:rPr kumimoji="1" lang="en-US" altLang="zh-CN" dirty="0"/>
              <a:t>    i = lo //place for swapping</a:t>
            </a:r>
          </a:p>
          <a:p>
            <a:pPr>
              <a:lnSpc>
                <a:spcPct val="120000"/>
              </a:lnSpc>
            </a:pPr>
            <a:r>
              <a:rPr kumimoji="1" lang="en-US" altLang="zh-CN" dirty="0"/>
              <a:t>    for j = lo to hi - 1</a:t>
            </a:r>
          </a:p>
          <a:p>
            <a:pPr>
              <a:lnSpc>
                <a:spcPct val="120000"/>
              </a:lnSpc>
            </a:pPr>
            <a:r>
              <a:rPr kumimoji="1" lang="en-US" altLang="zh-CN" dirty="0"/>
              <a:t>        if A[j] &lt;= pivot</a:t>
            </a:r>
          </a:p>
          <a:p>
            <a:pPr>
              <a:lnSpc>
                <a:spcPct val="120000"/>
              </a:lnSpc>
            </a:pPr>
            <a:r>
              <a:rPr kumimoji="1" lang="en-US" altLang="zh-CN" dirty="0"/>
              <a:t>            swap A[i] with A[j]</a:t>
            </a:r>
          </a:p>
          <a:p>
            <a:pPr>
              <a:lnSpc>
                <a:spcPct val="120000"/>
              </a:lnSpc>
            </a:pPr>
            <a:r>
              <a:rPr kumimoji="1" lang="en-US" altLang="zh-CN" dirty="0"/>
              <a:t>            i = i + 1</a:t>
            </a:r>
          </a:p>
          <a:p>
            <a:pPr>
              <a:lnSpc>
                <a:spcPct val="120000"/>
              </a:lnSpc>
            </a:pPr>
            <a:r>
              <a:rPr kumimoji="1" lang="en-US" altLang="zh-CN" dirty="0"/>
              <a:t>    swap A[i] with A[hi]</a:t>
            </a:r>
          </a:p>
          <a:p>
            <a:pPr>
              <a:lnSpc>
                <a:spcPct val="120000"/>
              </a:lnSpc>
            </a:pPr>
            <a:r>
              <a:rPr kumimoji="1" lang="en-US" altLang="zh-CN" dirty="0"/>
              <a:t>    return i</a:t>
            </a:r>
          </a:p>
        </p:txBody>
      </p:sp>
      <p:sp>
        <p:nvSpPr>
          <p:cNvPr id="4" name="Rectangle 5"/>
          <p:cNvSpPr>
            <a:spLocks noChangeArrowheads="1"/>
          </p:cNvSpPr>
          <p:nvPr/>
        </p:nvSpPr>
        <p:spPr bwMode="auto">
          <a:xfrm>
            <a:off x="7162800" y="758825"/>
            <a:ext cx="4941570" cy="573786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90204" pitchFamily="34" charset="0"/>
                <a:ea typeface="宋体" pitchFamily="2" charset="-122"/>
              </a:defRPr>
            </a:lvl1pPr>
            <a:lvl2pPr marL="742950" indent="-285750">
              <a:defRPr>
                <a:solidFill>
                  <a:schemeClr val="tx1"/>
                </a:solidFill>
                <a:latin typeface="Arial" panose="020B0604020202090204" pitchFamily="34" charset="0"/>
                <a:ea typeface="宋体" pitchFamily="2" charset="-122"/>
              </a:defRPr>
            </a:lvl2pPr>
            <a:lvl3pPr marL="1143000" indent="-228600">
              <a:defRPr>
                <a:solidFill>
                  <a:schemeClr val="tx1"/>
                </a:solidFill>
                <a:latin typeface="Arial" panose="020B0604020202090204" pitchFamily="34" charset="0"/>
                <a:ea typeface="宋体" pitchFamily="2" charset="-122"/>
              </a:defRPr>
            </a:lvl3pPr>
            <a:lvl4pPr marL="1600200" indent="-228600">
              <a:defRPr>
                <a:solidFill>
                  <a:schemeClr val="tx1"/>
                </a:solidFill>
                <a:latin typeface="Arial" panose="020B0604020202090204" pitchFamily="34" charset="0"/>
                <a:ea typeface="宋体" pitchFamily="2" charset="-122"/>
              </a:defRPr>
            </a:lvl4pPr>
            <a:lvl5pPr marL="2057400" indent="-22860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9pPr>
          </a:lstStyle>
          <a:p>
            <a:pPr>
              <a:lnSpc>
                <a:spcPct val="120000"/>
              </a:lnSpc>
            </a:pPr>
            <a:r>
              <a:rPr kumimoji="1" dirty="0"/>
              <a:t>Swap elements less than x to the left region</a:t>
            </a:r>
          </a:p>
          <a:p>
            <a:pPr>
              <a:lnSpc>
                <a:spcPct val="120000"/>
              </a:lnSpc>
            </a:pPr>
            <a:r>
              <a:rPr kumimoji="1" dirty="0"/>
              <a:t>Swap elements greater than x to the right region</a:t>
            </a:r>
            <a:r>
              <a:rPr kumimoji="1" lang="en-US" altLang="zh-CN" dirty="0"/>
              <a:t>quicksort(A, lo, hi)</a:t>
            </a:r>
          </a:p>
          <a:p>
            <a:pPr>
              <a:lnSpc>
                <a:spcPct val="120000"/>
              </a:lnSpc>
            </a:pPr>
            <a:r>
              <a:rPr kumimoji="1" lang="en-US" altLang="zh-CN" dirty="0"/>
              <a:t>  if lo &lt; hi</a:t>
            </a:r>
          </a:p>
          <a:p>
            <a:pPr>
              <a:lnSpc>
                <a:spcPct val="120000"/>
              </a:lnSpc>
            </a:pPr>
            <a:r>
              <a:rPr kumimoji="1" lang="en-US" altLang="zh-CN" dirty="0"/>
              <a:t>    p = partition(A, lo, hi)</a:t>
            </a:r>
          </a:p>
          <a:p>
            <a:pPr>
              <a:lnSpc>
                <a:spcPct val="120000"/>
              </a:lnSpc>
            </a:pPr>
            <a:r>
              <a:rPr kumimoji="1" lang="en-US" altLang="zh-CN" dirty="0"/>
              <a:t>    quicksort(A, lo, p - 1)</a:t>
            </a:r>
          </a:p>
          <a:p>
            <a:pPr>
              <a:lnSpc>
                <a:spcPct val="120000"/>
              </a:lnSpc>
            </a:pPr>
            <a:r>
              <a:rPr kumimoji="1" lang="en-US" altLang="zh-CN" dirty="0"/>
              <a:t>    quicksort(A, p + 1, hi)</a:t>
            </a:r>
          </a:p>
          <a:p>
            <a:pPr>
              <a:lnSpc>
                <a:spcPct val="120000"/>
              </a:lnSpc>
            </a:pPr>
            <a:endParaRPr kumimoji="1" lang="en-US" altLang="zh-CN" dirty="0"/>
          </a:p>
          <a:p>
            <a:pPr>
              <a:lnSpc>
                <a:spcPct val="120000"/>
              </a:lnSpc>
            </a:pPr>
            <a:r>
              <a:rPr kumimoji="1" lang="en-US" altLang="zh-CN" dirty="0"/>
              <a:t>partition(A, lo, hi)</a:t>
            </a:r>
          </a:p>
          <a:p>
            <a:pPr>
              <a:lnSpc>
                <a:spcPct val="120000"/>
              </a:lnSpc>
            </a:pPr>
            <a:r>
              <a:rPr kumimoji="1" lang="en-US" altLang="zh-CN" dirty="0"/>
              <a:t>    pivot = A[hi]</a:t>
            </a:r>
          </a:p>
          <a:p>
            <a:pPr>
              <a:lnSpc>
                <a:spcPct val="120000"/>
              </a:lnSpc>
            </a:pPr>
            <a:r>
              <a:rPr kumimoji="1" lang="en-US" altLang="zh-CN" dirty="0"/>
              <a:t>    i = lo //place for swapping</a:t>
            </a:r>
          </a:p>
          <a:p>
            <a:pPr>
              <a:lnSpc>
                <a:spcPct val="120000"/>
              </a:lnSpc>
            </a:pPr>
            <a:r>
              <a:rPr kumimoji="1" lang="en-US" altLang="zh-CN" dirty="0"/>
              <a:t>    for j = lo to hi - 1</a:t>
            </a:r>
          </a:p>
          <a:p>
            <a:pPr>
              <a:lnSpc>
                <a:spcPct val="120000"/>
              </a:lnSpc>
            </a:pPr>
            <a:r>
              <a:rPr kumimoji="1" lang="en-US" altLang="zh-CN" dirty="0"/>
              <a:t>        if A[j] &lt;= pivot</a:t>
            </a:r>
          </a:p>
          <a:p>
            <a:pPr>
              <a:lnSpc>
                <a:spcPct val="120000"/>
              </a:lnSpc>
            </a:pPr>
            <a:r>
              <a:rPr kumimoji="1" lang="en-US" altLang="zh-CN" dirty="0"/>
              <a:t>            swap A[i] with A[j]</a:t>
            </a:r>
          </a:p>
          <a:p>
            <a:pPr>
              <a:lnSpc>
                <a:spcPct val="120000"/>
              </a:lnSpc>
            </a:pPr>
            <a:r>
              <a:rPr kumimoji="1" lang="en-US" altLang="zh-CN" dirty="0"/>
              <a:t>            i = i + 1</a:t>
            </a:r>
          </a:p>
          <a:p>
            <a:pPr>
              <a:lnSpc>
                <a:spcPct val="120000"/>
              </a:lnSpc>
            </a:pPr>
            <a:r>
              <a:rPr kumimoji="1" lang="en-US" altLang="zh-CN" dirty="0"/>
              <a:t>    swap A[i] with A[hi]</a:t>
            </a:r>
          </a:p>
          <a:p>
            <a:pPr>
              <a:lnSpc>
                <a:spcPct val="120000"/>
              </a:lnSpc>
            </a:pPr>
            <a:r>
              <a:rPr kumimoji="1" lang="en-US" altLang="zh-CN" dirty="0"/>
              <a:t>    return i</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22-08-28 at 5.16.59 PM"/>
          <p:cNvPicPr>
            <a:picLocks noChangeAspect="1"/>
          </p:cNvPicPr>
          <p:nvPr/>
        </p:nvPicPr>
        <p:blipFill>
          <a:blip r:embed="rId2"/>
          <a:stretch>
            <a:fillRect/>
          </a:stretch>
        </p:blipFill>
        <p:spPr>
          <a:xfrm>
            <a:off x="0" y="958850"/>
            <a:ext cx="7162800" cy="4940300"/>
          </a:xfrm>
          <a:prstGeom prst="rect">
            <a:avLst/>
          </a:prstGeom>
        </p:spPr>
      </p:pic>
      <p:sp>
        <p:nvSpPr>
          <p:cNvPr id="6" name="标题 1"/>
          <p:cNvSpPr>
            <a:spLocks noGrp="1"/>
          </p:cNvSpPr>
          <p:nvPr>
            <p:ph type="title"/>
          </p:nvPr>
        </p:nvSpPr>
        <p:spPr>
          <a:xfrm>
            <a:off x="2598420" y="68580"/>
            <a:ext cx="9593580" cy="470535"/>
          </a:xfrm>
        </p:spPr>
        <p:txBody>
          <a:bodyPr/>
          <a:lstStyle/>
          <a:p>
            <a:r>
              <a:rPr sz="2000" dirty="0">
                <a:latin typeface="黑体" panose="02010609060101010101" pitchFamily="49" charset="-122"/>
                <a:ea typeface="黑体" panose="02010609060101010101" pitchFamily="49" charset="-122"/>
              </a:rPr>
              <a:t>Chapter 2 Recursion and divide-and-conquer strategy - Quicksort</a:t>
            </a:r>
          </a:p>
        </p:txBody>
      </p:sp>
      <p:sp>
        <p:nvSpPr>
          <p:cNvPr id="2" name="Rectangle 5"/>
          <p:cNvSpPr>
            <a:spLocks noChangeArrowheads="1"/>
          </p:cNvSpPr>
          <p:nvPr/>
        </p:nvSpPr>
        <p:spPr bwMode="auto">
          <a:xfrm>
            <a:off x="7914014" y="740317"/>
            <a:ext cx="3697287" cy="573786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90204" pitchFamily="34" charset="0"/>
                <a:ea typeface="宋体" pitchFamily="2" charset="-122"/>
              </a:defRPr>
            </a:lvl1pPr>
            <a:lvl2pPr marL="742950" indent="-285750">
              <a:defRPr>
                <a:solidFill>
                  <a:schemeClr val="tx1"/>
                </a:solidFill>
                <a:latin typeface="Arial" panose="020B0604020202090204" pitchFamily="34" charset="0"/>
                <a:ea typeface="宋体" pitchFamily="2" charset="-122"/>
              </a:defRPr>
            </a:lvl2pPr>
            <a:lvl3pPr marL="1143000" indent="-228600">
              <a:defRPr>
                <a:solidFill>
                  <a:schemeClr val="tx1"/>
                </a:solidFill>
                <a:latin typeface="Arial" panose="020B0604020202090204" pitchFamily="34" charset="0"/>
                <a:ea typeface="宋体" pitchFamily="2" charset="-122"/>
              </a:defRPr>
            </a:lvl3pPr>
            <a:lvl4pPr marL="1600200" indent="-228600">
              <a:defRPr>
                <a:solidFill>
                  <a:schemeClr val="tx1"/>
                </a:solidFill>
                <a:latin typeface="Arial" panose="020B0604020202090204" pitchFamily="34" charset="0"/>
                <a:ea typeface="宋体" pitchFamily="2" charset="-122"/>
              </a:defRPr>
            </a:lvl4pPr>
            <a:lvl5pPr marL="2057400" indent="-22860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9pPr>
          </a:lstStyle>
          <a:p>
            <a:pPr>
              <a:lnSpc>
                <a:spcPct val="120000"/>
              </a:lnSpc>
            </a:pPr>
            <a:r>
              <a:rPr kumimoji="1" lang="zh-CN" altLang="en-US" dirty="0"/>
              <a:t>将</a:t>
            </a:r>
            <a:r>
              <a:rPr kumimoji="1" lang="en-US" altLang="zh-CN" dirty="0"/>
              <a:t>&lt; x</a:t>
            </a:r>
            <a:r>
              <a:rPr kumimoji="1" lang="zh-CN" altLang="en-US" dirty="0"/>
              <a:t>的元素交换到左边区域</a:t>
            </a:r>
          </a:p>
          <a:p>
            <a:pPr>
              <a:lnSpc>
                <a:spcPct val="120000"/>
              </a:lnSpc>
            </a:pPr>
            <a:r>
              <a:rPr kumimoji="1" lang="zh-CN" altLang="en-US" dirty="0"/>
              <a:t>将</a:t>
            </a:r>
            <a:r>
              <a:rPr kumimoji="1" lang="en-US" altLang="zh-CN" dirty="0"/>
              <a:t>&gt; x</a:t>
            </a:r>
            <a:r>
              <a:rPr kumimoji="1" lang="zh-CN" altLang="en-US" dirty="0"/>
              <a:t>的元素交换到右边区域</a:t>
            </a:r>
          </a:p>
          <a:p>
            <a:pPr>
              <a:lnSpc>
                <a:spcPct val="120000"/>
              </a:lnSpc>
            </a:pPr>
            <a:r>
              <a:rPr kumimoji="1" lang="en-US" altLang="zh-CN" dirty="0"/>
              <a:t>quicksort(A, lo, hi)</a:t>
            </a:r>
          </a:p>
          <a:p>
            <a:pPr>
              <a:lnSpc>
                <a:spcPct val="120000"/>
              </a:lnSpc>
            </a:pPr>
            <a:r>
              <a:rPr kumimoji="1" lang="en-US" altLang="zh-CN" dirty="0"/>
              <a:t>  if lo &lt; hi</a:t>
            </a:r>
          </a:p>
          <a:p>
            <a:pPr>
              <a:lnSpc>
                <a:spcPct val="120000"/>
              </a:lnSpc>
            </a:pPr>
            <a:r>
              <a:rPr kumimoji="1" lang="en-US" altLang="zh-CN" dirty="0"/>
              <a:t>    p = partition(A, lo, hi)</a:t>
            </a:r>
          </a:p>
          <a:p>
            <a:pPr>
              <a:lnSpc>
                <a:spcPct val="120000"/>
              </a:lnSpc>
            </a:pPr>
            <a:r>
              <a:rPr kumimoji="1" lang="en-US" altLang="zh-CN" dirty="0"/>
              <a:t>    quicksort(A, lo, p - 1)</a:t>
            </a:r>
          </a:p>
          <a:p>
            <a:pPr>
              <a:lnSpc>
                <a:spcPct val="120000"/>
              </a:lnSpc>
            </a:pPr>
            <a:r>
              <a:rPr kumimoji="1" lang="en-US" altLang="zh-CN" dirty="0"/>
              <a:t>    quicksort(A, p + 1, hi)</a:t>
            </a:r>
          </a:p>
          <a:p>
            <a:pPr>
              <a:lnSpc>
                <a:spcPct val="120000"/>
              </a:lnSpc>
            </a:pPr>
            <a:endParaRPr kumimoji="1" lang="en-US" altLang="zh-CN" dirty="0"/>
          </a:p>
          <a:p>
            <a:pPr>
              <a:lnSpc>
                <a:spcPct val="120000"/>
              </a:lnSpc>
            </a:pPr>
            <a:r>
              <a:rPr kumimoji="1" lang="en-US" altLang="zh-CN" dirty="0"/>
              <a:t>partition(A, lo, hi)</a:t>
            </a:r>
          </a:p>
          <a:p>
            <a:pPr>
              <a:lnSpc>
                <a:spcPct val="120000"/>
              </a:lnSpc>
            </a:pPr>
            <a:r>
              <a:rPr kumimoji="1" lang="en-US" altLang="zh-CN" dirty="0"/>
              <a:t>    pivot = A[hi]</a:t>
            </a:r>
          </a:p>
          <a:p>
            <a:pPr>
              <a:lnSpc>
                <a:spcPct val="120000"/>
              </a:lnSpc>
            </a:pPr>
            <a:r>
              <a:rPr kumimoji="1" lang="en-US" altLang="zh-CN" dirty="0"/>
              <a:t>    i = lo //place for swapping</a:t>
            </a:r>
          </a:p>
          <a:p>
            <a:pPr>
              <a:lnSpc>
                <a:spcPct val="120000"/>
              </a:lnSpc>
            </a:pPr>
            <a:r>
              <a:rPr kumimoji="1" lang="en-US" altLang="zh-CN" dirty="0"/>
              <a:t>    for j = lo to hi - 1</a:t>
            </a:r>
          </a:p>
          <a:p>
            <a:pPr>
              <a:lnSpc>
                <a:spcPct val="120000"/>
              </a:lnSpc>
            </a:pPr>
            <a:r>
              <a:rPr kumimoji="1" lang="en-US" altLang="zh-CN" dirty="0"/>
              <a:t>        if A[j] &lt;= pivot</a:t>
            </a:r>
          </a:p>
          <a:p>
            <a:pPr>
              <a:lnSpc>
                <a:spcPct val="120000"/>
              </a:lnSpc>
            </a:pPr>
            <a:r>
              <a:rPr kumimoji="1" lang="en-US" altLang="zh-CN" dirty="0"/>
              <a:t>            swap A[i] with A[j]</a:t>
            </a:r>
          </a:p>
          <a:p>
            <a:pPr>
              <a:lnSpc>
                <a:spcPct val="120000"/>
              </a:lnSpc>
            </a:pPr>
            <a:r>
              <a:rPr kumimoji="1" lang="en-US" altLang="zh-CN" dirty="0"/>
              <a:t>            i = i + 1</a:t>
            </a:r>
          </a:p>
          <a:p>
            <a:pPr>
              <a:lnSpc>
                <a:spcPct val="120000"/>
              </a:lnSpc>
            </a:pPr>
            <a:r>
              <a:rPr kumimoji="1" lang="en-US" altLang="zh-CN" dirty="0"/>
              <a:t>    swap A[i] with A[hi]</a:t>
            </a:r>
          </a:p>
          <a:p>
            <a:pPr>
              <a:lnSpc>
                <a:spcPct val="120000"/>
              </a:lnSpc>
            </a:pPr>
            <a:r>
              <a:rPr kumimoji="1" lang="en-US" altLang="zh-CN" dirty="0"/>
              <a:t>    return i</a:t>
            </a:r>
          </a:p>
        </p:txBody>
      </p:sp>
      <p:sp>
        <p:nvSpPr>
          <p:cNvPr id="4" name="Rectangle 5"/>
          <p:cNvSpPr>
            <a:spLocks noChangeArrowheads="1"/>
          </p:cNvSpPr>
          <p:nvPr/>
        </p:nvSpPr>
        <p:spPr bwMode="auto">
          <a:xfrm>
            <a:off x="7162800" y="758825"/>
            <a:ext cx="4941570" cy="573786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90204" pitchFamily="34" charset="0"/>
                <a:ea typeface="宋体" pitchFamily="2" charset="-122"/>
              </a:defRPr>
            </a:lvl1pPr>
            <a:lvl2pPr marL="742950" indent="-285750">
              <a:defRPr>
                <a:solidFill>
                  <a:schemeClr val="tx1"/>
                </a:solidFill>
                <a:latin typeface="Arial" panose="020B0604020202090204" pitchFamily="34" charset="0"/>
                <a:ea typeface="宋体" pitchFamily="2" charset="-122"/>
              </a:defRPr>
            </a:lvl2pPr>
            <a:lvl3pPr marL="1143000" indent="-228600">
              <a:defRPr>
                <a:solidFill>
                  <a:schemeClr val="tx1"/>
                </a:solidFill>
                <a:latin typeface="Arial" panose="020B0604020202090204" pitchFamily="34" charset="0"/>
                <a:ea typeface="宋体" pitchFamily="2" charset="-122"/>
              </a:defRPr>
            </a:lvl3pPr>
            <a:lvl4pPr marL="1600200" indent="-228600">
              <a:defRPr>
                <a:solidFill>
                  <a:schemeClr val="tx1"/>
                </a:solidFill>
                <a:latin typeface="Arial" panose="020B0604020202090204" pitchFamily="34" charset="0"/>
                <a:ea typeface="宋体" pitchFamily="2" charset="-122"/>
              </a:defRPr>
            </a:lvl4pPr>
            <a:lvl5pPr marL="2057400" indent="-22860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9pPr>
          </a:lstStyle>
          <a:p>
            <a:pPr>
              <a:lnSpc>
                <a:spcPct val="120000"/>
              </a:lnSpc>
            </a:pPr>
            <a:r>
              <a:rPr kumimoji="1" dirty="0"/>
              <a:t>Swap elements less than x to the left region</a:t>
            </a:r>
          </a:p>
          <a:p>
            <a:pPr>
              <a:lnSpc>
                <a:spcPct val="120000"/>
              </a:lnSpc>
            </a:pPr>
            <a:r>
              <a:rPr kumimoji="1" dirty="0"/>
              <a:t>Swap elements greater than x to the right region</a:t>
            </a:r>
            <a:r>
              <a:rPr kumimoji="1" lang="en-US" altLang="zh-CN" dirty="0"/>
              <a:t>quicksort(A, lo, hi)</a:t>
            </a:r>
          </a:p>
          <a:p>
            <a:pPr>
              <a:lnSpc>
                <a:spcPct val="120000"/>
              </a:lnSpc>
            </a:pPr>
            <a:r>
              <a:rPr kumimoji="1" lang="en-US" altLang="zh-CN" dirty="0"/>
              <a:t>  if lo &lt; hi</a:t>
            </a:r>
          </a:p>
          <a:p>
            <a:pPr>
              <a:lnSpc>
                <a:spcPct val="120000"/>
              </a:lnSpc>
            </a:pPr>
            <a:r>
              <a:rPr kumimoji="1" lang="en-US" altLang="zh-CN" dirty="0"/>
              <a:t>    p = partition(A, lo, hi)</a:t>
            </a:r>
          </a:p>
          <a:p>
            <a:pPr>
              <a:lnSpc>
                <a:spcPct val="120000"/>
              </a:lnSpc>
            </a:pPr>
            <a:r>
              <a:rPr kumimoji="1" lang="en-US" altLang="zh-CN" dirty="0"/>
              <a:t>    quicksort(A, lo, p - 1)</a:t>
            </a:r>
          </a:p>
          <a:p>
            <a:pPr>
              <a:lnSpc>
                <a:spcPct val="120000"/>
              </a:lnSpc>
            </a:pPr>
            <a:r>
              <a:rPr kumimoji="1" lang="en-US" altLang="zh-CN" dirty="0"/>
              <a:t>    quicksort(A, p + 1, hi)</a:t>
            </a:r>
          </a:p>
          <a:p>
            <a:pPr>
              <a:lnSpc>
                <a:spcPct val="120000"/>
              </a:lnSpc>
            </a:pPr>
            <a:endParaRPr kumimoji="1" lang="en-US" altLang="zh-CN" dirty="0"/>
          </a:p>
          <a:p>
            <a:pPr>
              <a:lnSpc>
                <a:spcPct val="120000"/>
              </a:lnSpc>
            </a:pPr>
            <a:r>
              <a:rPr kumimoji="1" lang="en-US" altLang="zh-CN" dirty="0"/>
              <a:t>partition(A, lo, hi)</a:t>
            </a:r>
          </a:p>
          <a:p>
            <a:pPr>
              <a:lnSpc>
                <a:spcPct val="120000"/>
              </a:lnSpc>
            </a:pPr>
            <a:r>
              <a:rPr kumimoji="1" lang="en-US" altLang="zh-CN" dirty="0"/>
              <a:t>    pivot = A[hi]</a:t>
            </a:r>
          </a:p>
          <a:p>
            <a:pPr>
              <a:lnSpc>
                <a:spcPct val="120000"/>
              </a:lnSpc>
            </a:pPr>
            <a:r>
              <a:rPr kumimoji="1" lang="en-US" altLang="zh-CN" dirty="0"/>
              <a:t>    i = lo //place for swapping</a:t>
            </a:r>
          </a:p>
          <a:p>
            <a:pPr>
              <a:lnSpc>
                <a:spcPct val="120000"/>
              </a:lnSpc>
            </a:pPr>
            <a:r>
              <a:rPr kumimoji="1" lang="en-US" altLang="zh-CN" dirty="0"/>
              <a:t>    for j = lo to hi - 1</a:t>
            </a:r>
          </a:p>
          <a:p>
            <a:pPr>
              <a:lnSpc>
                <a:spcPct val="120000"/>
              </a:lnSpc>
            </a:pPr>
            <a:r>
              <a:rPr kumimoji="1" lang="en-US" altLang="zh-CN" dirty="0"/>
              <a:t>        if A[j] &lt;= pivot</a:t>
            </a:r>
          </a:p>
          <a:p>
            <a:pPr>
              <a:lnSpc>
                <a:spcPct val="120000"/>
              </a:lnSpc>
            </a:pPr>
            <a:r>
              <a:rPr kumimoji="1" lang="en-US" altLang="zh-CN" dirty="0"/>
              <a:t>            swap A[i] with A[j]</a:t>
            </a:r>
          </a:p>
          <a:p>
            <a:pPr>
              <a:lnSpc>
                <a:spcPct val="120000"/>
              </a:lnSpc>
            </a:pPr>
            <a:r>
              <a:rPr kumimoji="1" lang="en-US" altLang="zh-CN" dirty="0"/>
              <a:t>            i = i + 1</a:t>
            </a:r>
          </a:p>
          <a:p>
            <a:pPr>
              <a:lnSpc>
                <a:spcPct val="120000"/>
              </a:lnSpc>
            </a:pPr>
            <a:r>
              <a:rPr kumimoji="1" lang="en-US" altLang="zh-CN" dirty="0"/>
              <a:t>    swap A[i] with A[hi]</a:t>
            </a:r>
          </a:p>
          <a:p>
            <a:pPr>
              <a:lnSpc>
                <a:spcPct val="120000"/>
              </a:lnSpc>
            </a:pPr>
            <a:r>
              <a:rPr kumimoji="1" lang="en-US" altLang="zh-CN" dirty="0"/>
              <a:t>    return i</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22-08-28 at 5.17.24 PM"/>
          <p:cNvPicPr>
            <a:picLocks noChangeAspect="1"/>
          </p:cNvPicPr>
          <p:nvPr/>
        </p:nvPicPr>
        <p:blipFill>
          <a:blip r:embed="rId2"/>
          <a:stretch>
            <a:fillRect/>
          </a:stretch>
        </p:blipFill>
        <p:spPr>
          <a:xfrm>
            <a:off x="0" y="958850"/>
            <a:ext cx="7162800" cy="4940300"/>
          </a:xfrm>
          <a:prstGeom prst="rect">
            <a:avLst/>
          </a:prstGeom>
        </p:spPr>
      </p:pic>
      <p:sp>
        <p:nvSpPr>
          <p:cNvPr id="6" name="标题 1"/>
          <p:cNvSpPr>
            <a:spLocks noGrp="1"/>
          </p:cNvSpPr>
          <p:nvPr>
            <p:ph type="title"/>
          </p:nvPr>
        </p:nvSpPr>
        <p:spPr>
          <a:xfrm>
            <a:off x="2598420" y="68580"/>
            <a:ext cx="9593580" cy="470535"/>
          </a:xfrm>
        </p:spPr>
        <p:txBody>
          <a:bodyPr/>
          <a:lstStyle/>
          <a:p>
            <a:r>
              <a:rPr sz="2000" dirty="0">
                <a:latin typeface="黑体" panose="02010609060101010101" pitchFamily="49" charset="-122"/>
                <a:ea typeface="黑体" panose="02010609060101010101" pitchFamily="49" charset="-122"/>
              </a:rPr>
              <a:t>Chapter 2 Recursion and divide-and-conquer strategy - Quicksort</a:t>
            </a:r>
          </a:p>
        </p:txBody>
      </p:sp>
      <p:sp>
        <p:nvSpPr>
          <p:cNvPr id="2" name="Rectangle 5"/>
          <p:cNvSpPr>
            <a:spLocks noChangeArrowheads="1"/>
          </p:cNvSpPr>
          <p:nvPr/>
        </p:nvSpPr>
        <p:spPr bwMode="auto">
          <a:xfrm>
            <a:off x="7914014" y="740317"/>
            <a:ext cx="3697287" cy="573786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90204" pitchFamily="34" charset="0"/>
                <a:ea typeface="宋体" pitchFamily="2" charset="-122"/>
              </a:defRPr>
            </a:lvl1pPr>
            <a:lvl2pPr marL="742950" indent="-285750">
              <a:defRPr>
                <a:solidFill>
                  <a:schemeClr val="tx1"/>
                </a:solidFill>
                <a:latin typeface="Arial" panose="020B0604020202090204" pitchFamily="34" charset="0"/>
                <a:ea typeface="宋体" pitchFamily="2" charset="-122"/>
              </a:defRPr>
            </a:lvl2pPr>
            <a:lvl3pPr marL="1143000" indent="-228600">
              <a:defRPr>
                <a:solidFill>
                  <a:schemeClr val="tx1"/>
                </a:solidFill>
                <a:latin typeface="Arial" panose="020B0604020202090204" pitchFamily="34" charset="0"/>
                <a:ea typeface="宋体" pitchFamily="2" charset="-122"/>
              </a:defRPr>
            </a:lvl3pPr>
            <a:lvl4pPr marL="1600200" indent="-228600">
              <a:defRPr>
                <a:solidFill>
                  <a:schemeClr val="tx1"/>
                </a:solidFill>
                <a:latin typeface="Arial" panose="020B0604020202090204" pitchFamily="34" charset="0"/>
                <a:ea typeface="宋体" pitchFamily="2" charset="-122"/>
              </a:defRPr>
            </a:lvl4pPr>
            <a:lvl5pPr marL="2057400" indent="-22860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9pPr>
          </a:lstStyle>
          <a:p>
            <a:pPr>
              <a:lnSpc>
                <a:spcPct val="120000"/>
              </a:lnSpc>
            </a:pPr>
            <a:r>
              <a:rPr kumimoji="1" lang="zh-CN" altLang="en-US" dirty="0"/>
              <a:t>将</a:t>
            </a:r>
            <a:r>
              <a:rPr kumimoji="1" lang="en-US" altLang="zh-CN" dirty="0"/>
              <a:t>&lt; x</a:t>
            </a:r>
            <a:r>
              <a:rPr kumimoji="1" lang="zh-CN" altLang="en-US" dirty="0"/>
              <a:t>的元素交换到左边区域</a:t>
            </a:r>
          </a:p>
          <a:p>
            <a:pPr>
              <a:lnSpc>
                <a:spcPct val="120000"/>
              </a:lnSpc>
            </a:pPr>
            <a:r>
              <a:rPr kumimoji="1" lang="zh-CN" altLang="en-US" dirty="0"/>
              <a:t>将</a:t>
            </a:r>
            <a:r>
              <a:rPr kumimoji="1" lang="en-US" altLang="zh-CN" dirty="0"/>
              <a:t>&gt; x</a:t>
            </a:r>
            <a:r>
              <a:rPr kumimoji="1" lang="zh-CN" altLang="en-US" dirty="0"/>
              <a:t>的元素交换到右边区域</a:t>
            </a:r>
          </a:p>
          <a:p>
            <a:pPr>
              <a:lnSpc>
                <a:spcPct val="120000"/>
              </a:lnSpc>
            </a:pPr>
            <a:r>
              <a:rPr kumimoji="1" lang="en-US" altLang="zh-CN" dirty="0"/>
              <a:t>quicksort(A, lo, hi)</a:t>
            </a:r>
          </a:p>
          <a:p>
            <a:pPr>
              <a:lnSpc>
                <a:spcPct val="120000"/>
              </a:lnSpc>
            </a:pPr>
            <a:r>
              <a:rPr kumimoji="1" lang="en-US" altLang="zh-CN" dirty="0"/>
              <a:t>  if lo &lt; hi</a:t>
            </a:r>
          </a:p>
          <a:p>
            <a:pPr>
              <a:lnSpc>
                <a:spcPct val="120000"/>
              </a:lnSpc>
            </a:pPr>
            <a:r>
              <a:rPr kumimoji="1" lang="en-US" altLang="zh-CN" dirty="0"/>
              <a:t>    p = partition(A, lo, hi)</a:t>
            </a:r>
          </a:p>
          <a:p>
            <a:pPr>
              <a:lnSpc>
                <a:spcPct val="120000"/>
              </a:lnSpc>
            </a:pPr>
            <a:r>
              <a:rPr kumimoji="1" lang="en-US" altLang="zh-CN" dirty="0"/>
              <a:t>    quicksort(A, lo, p - 1)</a:t>
            </a:r>
          </a:p>
          <a:p>
            <a:pPr>
              <a:lnSpc>
                <a:spcPct val="120000"/>
              </a:lnSpc>
            </a:pPr>
            <a:r>
              <a:rPr kumimoji="1" lang="en-US" altLang="zh-CN" dirty="0"/>
              <a:t>    quicksort(A, p + 1, hi)</a:t>
            </a:r>
          </a:p>
          <a:p>
            <a:pPr>
              <a:lnSpc>
                <a:spcPct val="120000"/>
              </a:lnSpc>
            </a:pPr>
            <a:endParaRPr kumimoji="1" lang="en-US" altLang="zh-CN" dirty="0"/>
          </a:p>
          <a:p>
            <a:pPr>
              <a:lnSpc>
                <a:spcPct val="120000"/>
              </a:lnSpc>
            </a:pPr>
            <a:r>
              <a:rPr kumimoji="1" lang="en-US" altLang="zh-CN" dirty="0"/>
              <a:t>partition(A, lo, hi)</a:t>
            </a:r>
          </a:p>
          <a:p>
            <a:pPr>
              <a:lnSpc>
                <a:spcPct val="120000"/>
              </a:lnSpc>
            </a:pPr>
            <a:r>
              <a:rPr kumimoji="1" lang="en-US" altLang="zh-CN" dirty="0"/>
              <a:t>    pivot = A[hi]</a:t>
            </a:r>
          </a:p>
          <a:p>
            <a:pPr>
              <a:lnSpc>
                <a:spcPct val="120000"/>
              </a:lnSpc>
            </a:pPr>
            <a:r>
              <a:rPr kumimoji="1" lang="en-US" altLang="zh-CN" dirty="0"/>
              <a:t>    i = lo //place for swapping</a:t>
            </a:r>
          </a:p>
          <a:p>
            <a:pPr>
              <a:lnSpc>
                <a:spcPct val="120000"/>
              </a:lnSpc>
            </a:pPr>
            <a:r>
              <a:rPr kumimoji="1" lang="en-US" altLang="zh-CN" dirty="0"/>
              <a:t>    for j = lo to hi - 1</a:t>
            </a:r>
          </a:p>
          <a:p>
            <a:pPr>
              <a:lnSpc>
                <a:spcPct val="120000"/>
              </a:lnSpc>
            </a:pPr>
            <a:r>
              <a:rPr kumimoji="1" lang="en-US" altLang="zh-CN" dirty="0"/>
              <a:t>        if A[j] &lt;= pivot</a:t>
            </a:r>
          </a:p>
          <a:p>
            <a:pPr>
              <a:lnSpc>
                <a:spcPct val="120000"/>
              </a:lnSpc>
            </a:pPr>
            <a:r>
              <a:rPr kumimoji="1" lang="en-US" altLang="zh-CN" dirty="0"/>
              <a:t>            swap A[i] with A[j]</a:t>
            </a:r>
          </a:p>
          <a:p>
            <a:pPr>
              <a:lnSpc>
                <a:spcPct val="120000"/>
              </a:lnSpc>
            </a:pPr>
            <a:r>
              <a:rPr kumimoji="1" lang="en-US" altLang="zh-CN" dirty="0"/>
              <a:t>            i = i + 1</a:t>
            </a:r>
          </a:p>
          <a:p>
            <a:pPr>
              <a:lnSpc>
                <a:spcPct val="120000"/>
              </a:lnSpc>
            </a:pPr>
            <a:r>
              <a:rPr kumimoji="1" lang="en-US" altLang="zh-CN" dirty="0"/>
              <a:t>    swap A[i] with A[hi]</a:t>
            </a:r>
          </a:p>
          <a:p>
            <a:pPr>
              <a:lnSpc>
                <a:spcPct val="120000"/>
              </a:lnSpc>
            </a:pPr>
            <a:r>
              <a:rPr kumimoji="1" lang="en-US" altLang="zh-CN" dirty="0"/>
              <a:t>    return i</a:t>
            </a:r>
          </a:p>
        </p:txBody>
      </p:sp>
      <p:sp>
        <p:nvSpPr>
          <p:cNvPr id="4" name="Rectangle 5"/>
          <p:cNvSpPr>
            <a:spLocks noChangeArrowheads="1"/>
          </p:cNvSpPr>
          <p:nvPr/>
        </p:nvSpPr>
        <p:spPr bwMode="auto">
          <a:xfrm>
            <a:off x="7162800" y="758825"/>
            <a:ext cx="4941570" cy="573786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90204" pitchFamily="34" charset="0"/>
                <a:ea typeface="宋体" pitchFamily="2" charset="-122"/>
              </a:defRPr>
            </a:lvl1pPr>
            <a:lvl2pPr marL="742950" indent="-285750">
              <a:defRPr>
                <a:solidFill>
                  <a:schemeClr val="tx1"/>
                </a:solidFill>
                <a:latin typeface="Arial" panose="020B0604020202090204" pitchFamily="34" charset="0"/>
                <a:ea typeface="宋体" pitchFamily="2" charset="-122"/>
              </a:defRPr>
            </a:lvl2pPr>
            <a:lvl3pPr marL="1143000" indent="-228600">
              <a:defRPr>
                <a:solidFill>
                  <a:schemeClr val="tx1"/>
                </a:solidFill>
                <a:latin typeface="Arial" panose="020B0604020202090204" pitchFamily="34" charset="0"/>
                <a:ea typeface="宋体" pitchFamily="2" charset="-122"/>
              </a:defRPr>
            </a:lvl3pPr>
            <a:lvl4pPr marL="1600200" indent="-228600">
              <a:defRPr>
                <a:solidFill>
                  <a:schemeClr val="tx1"/>
                </a:solidFill>
                <a:latin typeface="Arial" panose="020B0604020202090204" pitchFamily="34" charset="0"/>
                <a:ea typeface="宋体" pitchFamily="2" charset="-122"/>
              </a:defRPr>
            </a:lvl4pPr>
            <a:lvl5pPr marL="2057400" indent="-22860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9pPr>
          </a:lstStyle>
          <a:p>
            <a:pPr>
              <a:lnSpc>
                <a:spcPct val="120000"/>
              </a:lnSpc>
            </a:pPr>
            <a:r>
              <a:rPr kumimoji="1" dirty="0"/>
              <a:t>Swap elements less than x to the left region</a:t>
            </a:r>
          </a:p>
          <a:p>
            <a:pPr>
              <a:lnSpc>
                <a:spcPct val="120000"/>
              </a:lnSpc>
            </a:pPr>
            <a:r>
              <a:rPr kumimoji="1" dirty="0"/>
              <a:t>Swap elements greater than x to the right region</a:t>
            </a:r>
            <a:r>
              <a:rPr kumimoji="1" lang="en-US" altLang="zh-CN" dirty="0"/>
              <a:t>quicksort(A, lo, hi)</a:t>
            </a:r>
          </a:p>
          <a:p>
            <a:pPr>
              <a:lnSpc>
                <a:spcPct val="120000"/>
              </a:lnSpc>
            </a:pPr>
            <a:r>
              <a:rPr kumimoji="1" lang="en-US" altLang="zh-CN" dirty="0"/>
              <a:t>  if lo &lt; hi</a:t>
            </a:r>
          </a:p>
          <a:p>
            <a:pPr>
              <a:lnSpc>
                <a:spcPct val="120000"/>
              </a:lnSpc>
            </a:pPr>
            <a:r>
              <a:rPr kumimoji="1" lang="en-US" altLang="zh-CN" dirty="0"/>
              <a:t>    p = partition(A, lo, hi)</a:t>
            </a:r>
          </a:p>
          <a:p>
            <a:pPr>
              <a:lnSpc>
                <a:spcPct val="120000"/>
              </a:lnSpc>
            </a:pPr>
            <a:r>
              <a:rPr kumimoji="1" lang="en-US" altLang="zh-CN" dirty="0"/>
              <a:t>    quicksort(A, lo, p - 1)</a:t>
            </a:r>
          </a:p>
          <a:p>
            <a:pPr>
              <a:lnSpc>
                <a:spcPct val="120000"/>
              </a:lnSpc>
            </a:pPr>
            <a:r>
              <a:rPr kumimoji="1" lang="en-US" altLang="zh-CN" dirty="0"/>
              <a:t>    quicksort(A, p + 1, hi)</a:t>
            </a:r>
          </a:p>
          <a:p>
            <a:pPr>
              <a:lnSpc>
                <a:spcPct val="120000"/>
              </a:lnSpc>
            </a:pPr>
            <a:endParaRPr kumimoji="1" lang="en-US" altLang="zh-CN" dirty="0"/>
          </a:p>
          <a:p>
            <a:pPr>
              <a:lnSpc>
                <a:spcPct val="120000"/>
              </a:lnSpc>
            </a:pPr>
            <a:r>
              <a:rPr kumimoji="1" lang="en-US" altLang="zh-CN" dirty="0"/>
              <a:t>partition(A, lo, hi)</a:t>
            </a:r>
          </a:p>
          <a:p>
            <a:pPr>
              <a:lnSpc>
                <a:spcPct val="120000"/>
              </a:lnSpc>
            </a:pPr>
            <a:r>
              <a:rPr kumimoji="1" lang="en-US" altLang="zh-CN" dirty="0"/>
              <a:t>    pivot = A[hi]</a:t>
            </a:r>
          </a:p>
          <a:p>
            <a:pPr>
              <a:lnSpc>
                <a:spcPct val="120000"/>
              </a:lnSpc>
            </a:pPr>
            <a:r>
              <a:rPr kumimoji="1" lang="en-US" altLang="zh-CN" dirty="0"/>
              <a:t>    i = lo //place for swapping</a:t>
            </a:r>
          </a:p>
          <a:p>
            <a:pPr>
              <a:lnSpc>
                <a:spcPct val="120000"/>
              </a:lnSpc>
            </a:pPr>
            <a:r>
              <a:rPr kumimoji="1" lang="en-US" altLang="zh-CN" dirty="0"/>
              <a:t>    for j = lo to hi - 1</a:t>
            </a:r>
          </a:p>
          <a:p>
            <a:pPr>
              <a:lnSpc>
                <a:spcPct val="120000"/>
              </a:lnSpc>
            </a:pPr>
            <a:r>
              <a:rPr kumimoji="1" lang="en-US" altLang="zh-CN" dirty="0"/>
              <a:t>        if A[j] &lt;= pivot</a:t>
            </a:r>
          </a:p>
          <a:p>
            <a:pPr>
              <a:lnSpc>
                <a:spcPct val="120000"/>
              </a:lnSpc>
            </a:pPr>
            <a:r>
              <a:rPr kumimoji="1" lang="en-US" altLang="zh-CN" dirty="0"/>
              <a:t>            swap A[i] with A[j]</a:t>
            </a:r>
          </a:p>
          <a:p>
            <a:pPr>
              <a:lnSpc>
                <a:spcPct val="120000"/>
              </a:lnSpc>
            </a:pPr>
            <a:r>
              <a:rPr kumimoji="1" lang="en-US" altLang="zh-CN" dirty="0"/>
              <a:t>            i = i + 1</a:t>
            </a:r>
          </a:p>
          <a:p>
            <a:pPr>
              <a:lnSpc>
                <a:spcPct val="120000"/>
              </a:lnSpc>
            </a:pPr>
            <a:r>
              <a:rPr kumimoji="1" lang="en-US" altLang="zh-CN" dirty="0"/>
              <a:t>    swap A[i] with A[hi]</a:t>
            </a:r>
          </a:p>
          <a:p>
            <a:pPr>
              <a:lnSpc>
                <a:spcPct val="120000"/>
              </a:lnSpc>
            </a:pPr>
            <a:r>
              <a:rPr kumimoji="1" lang="en-US" altLang="zh-CN" dirty="0"/>
              <a:t>    return i</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22-08-28 at 5.17.48 PM"/>
          <p:cNvPicPr>
            <a:picLocks noChangeAspect="1"/>
          </p:cNvPicPr>
          <p:nvPr/>
        </p:nvPicPr>
        <p:blipFill>
          <a:blip r:embed="rId2"/>
          <a:stretch>
            <a:fillRect/>
          </a:stretch>
        </p:blipFill>
        <p:spPr>
          <a:xfrm>
            <a:off x="0" y="958850"/>
            <a:ext cx="7162800" cy="4940300"/>
          </a:xfrm>
          <a:prstGeom prst="rect">
            <a:avLst/>
          </a:prstGeom>
        </p:spPr>
      </p:pic>
      <p:sp>
        <p:nvSpPr>
          <p:cNvPr id="6" name="标题 1"/>
          <p:cNvSpPr>
            <a:spLocks noGrp="1"/>
          </p:cNvSpPr>
          <p:nvPr>
            <p:ph type="title"/>
          </p:nvPr>
        </p:nvSpPr>
        <p:spPr>
          <a:xfrm>
            <a:off x="2598420" y="68580"/>
            <a:ext cx="9593580" cy="470535"/>
          </a:xfrm>
        </p:spPr>
        <p:txBody>
          <a:bodyPr/>
          <a:lstStyle/>
          <a:p>
            <a:r>
              <a:rPr sz="2000" dirty="0">
                <a:latin typeface="黑体" panose="02010609060101010101" pitchFamily="49" charset="-122"/>
                <a:ea typeface="黑体" panose="02010609060101010101" pitchFamily="49" charset="-122"/>
              </a:rPr>
              <a:t>Chapter 2 Recursion and divide-and-conquer strategy - Quicksort</a:t>
            </a:r>
          </a:p>
        </p:txBody>
      </p:sp>
      <p:sp>
        <p:nvSpPr>
          <p:cNvPr id="2" name="Rectangle 5"/>
          <p:cNvSpPr>
            <a:spLocks noChangeArrowheads="1"/>
          </p:cNvSpPr>
          <p:nvPr/>
        </p:nvSpPr>
        <p:spPr bwMode="auto">
          <a:xfrm>
            <a:off x="7914014" y="740317"/>
            <a:ext cx="3697287" cy="573786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90204" pitchFamily="34" charset="0"/>
                <a:ea typeface="宋体" pitchFamily="2" charset="-122"/>
              </a:defRPr>
            </a:lvl1pPr>
            <a:lvl2pPr marL="742950" indent="-285750">
              <a:defRPr>
                <a:solidFill>
                  <a:schemeClr val="tx1"/>
                </a:solidFill>
                <a:latin typeface="Arial" panose="020B0604020202090204" pitchFamily="34" charset="0"/>
                <a:ea typeface="宋体" pitchFamily="2" charset="-122"/>
              </a:defRPr>
            </a:lvl2pPr>
            <a:lvl3pPr marL="1143000" indent="-228600">
              <a:defRPr>
                <a:solidFill>
                  <a:schemeClr val="tx1"/>
                </a:solidFill>
                <a:latin typeface="Arial" panose="020B0604020202090204" pitchFamily="34" charset="0"/>
                <a:ea typeface="宋体" pitchFamily="2" charset="-122"/>
              </a:defRPr>
            </a:lvl3pPr>
            <a:lvl4pPr marL="1600200" indent="-228600">
              <a:defRPr>
                <a:solidFill>
                  <a:schemeClr val="tx1"/>
                </a:solidFill>
                <a:latin typeface="Arial" panose="020B0604020202090204" pitchFamily="34" charset="0"/>
                <a:ea typeface="宋体" pitchFamily="2" charset="-122"/>
              </a:defRPr>
            </a:lvl4pPr>
            <a:lvl5pPr marL="2057400" indent="-22860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9pPr>
          </a:lstStyle>
          <a:p>
            <a:pPr>
              <a:lnSpc>
                <a:spcPct val="120000"/>
              </a:lnSpc>
            </a:pPr>
            <a:r>
              <a:rPr kumimoji="1" lang="zh-CN" altLang="en-US" dirty="0"/>
              <a:t>将</a:t>
            </a:r>
            <a:r>
              <a:rPr kumimoji="1" lang="en-US" altLang="zh-CN" dirty="0"/>
              <a:t>&lt; x</a:t>
            </a:r>
            <a:r>
              <a:rPr kumimoji="1" lang="zh-CN" altLang="en-US" dirty="0"/>
              <a:t>的元素交换到左边区域</a:t>
            </a:r>
          </a:p>
          <a:p>
            <a:pPr>
              <a:lnSpc>
                <a:spcPct val="120000"/>
              </a:lnSpc>
            </a:pPr>
            <a:r>
              <a:rPr kumimoji="1" lang="zh-CN" altLang="en-US" dirty="0"/>
              <a:t>将</a:t>
            </a:r>
            <a:r>
              <a:rPr kumimoji="1" lang="en-US" altLang="zh-CN" dirty="0"/>
              <a:t>&gt; x</a:t>
            </a:r>
            <a:r>
              <a:rPr kumimoji="1" lang="zh-CN" altLang="en-US" dirty="0"/>
              <a:t>的元素交换到右边区域</a:t>
            </a:r>
          </a:p>
          <a:p>
            <a:pPr>
              <a:lnSpc>
                <a:spcPct val="120000"/>
              </a:lnSpc>
            </a:pPr>
            <a:r>
              <a:rPr kumimoji="1" lang="en-US" altLang="zh-CN" dirty="0"/>
              <a:t>quicksort(A, lo, hi)</a:t>
            </a:r>
          </a:p>
          <a:p>
            <a:pPr>
              <a:lnSpc>
                <a:spcPct val="120000"/>
              </a:lnSpc>
            </a:pPr>
            <a:r>
              <a:rPr kumimoji="1" lang="en-US" altLang="zh-CN" dirty="0"/>
              <a:t>  if lo &lt; hi</a:t>
            </a:r>
          </a:p>
          <a:p>
            <a:pPr>
              <a:lnSpc>
                <a:spcPct val="120000"/>
              </a:lnSpc>
            </a:pPr>
            <a:r>
              <a:rPr kumimoji="1" lang="en-US" altLang="zh-CN" dirty="0"/>
              <a:t>    p = partition(A, lo, hi)</a:t>
            </a:r>
          </a:p>
          <a:p>
            <a:pPr>
              <a:lnSpc>
                <a:spcPct val="120000"/>
              </a:lnSpc>
            </a:pPr>
            <a:r>
              <a:rPr kumimoji="1" lang="en-US" altLang="zh-CN" dirty="0"/>
              <a:t>    quicksort(A, lo, p - 1)</a:t>
            </a:r>
          </a:p>
          <a:p>
            <a:pPr>
              <a:lnSpc>
                <a:spcPct val="120000"/>
              </a:lnSpc>
            </a:pPr>
            <a:r>
              <a:rPr kumimoji="1" lang="en-US" altLang="zh-CN" dirty="0"/>
              <a:t>    quicksort(A, p + 1, hi)</a:t>
            </a:r>
          </a:p>
          <a:p>
            <a:pPr>
              <a:lnSpc>
                <a:spcPct val="120000"/>
              </a:lnSpc>
            </a:pPr>
            <a:endParaRPr kumimoji="1" lang="en-US" altLang="zh-CN" dirty="0"/>
          </a:p>
          <a:p>
            <a:pPr>
              <a:lnSpc>
                <a:spcPct val="120000"/>
              </a:lnSpc>
            </a:pPr>
            <a:r>
              <a:rPr kumimoji="1" lang="en-US" altLang="zh-CN" dirty="0"/>
              <a:t>partition(A, lo, hi)</a:t>
            </a:r>
          </a:p>
          <a:p>
            <a:pPr>
              <a:lnSpc>
                <a:spcPct val="120000"/>
              </a:lnSpc>
            </a:pPr>
            <a:r>
              <a:rPr kumimoji="1" lang="en-US" altLang="zh-CN" dirty="0"/>
              <a:t>    pivot = A[hi]</a:t>
            </a:r>
          </a:p>
          <a:p>
            <a:pPr>
              <a:lnSpc>
                <a:spcPct val="120000"/>
              </a:lnSpc>
            </a:pPr>
            <a:r>
              <a:rPr kumimoji="1" lang="en-US" altLang="zh-CN" dirty="0"/>
              <a:t>    i = lo //place for swapping</a:t>
            </a:r>
          </a:p>
          <a:p>
            <a:pPr>
              <a:lnSpc>
                <a:spcPct val="120000"/>
              </a:lnSpc>
            </a:pPr>
            <a:r>
              <a:rPr kumimoji="1" lang="en-US" altLang="zh-CN" dirty="0"/>
              <a:t>    for j = lo to hi - 1</a:t>
            </a:r>
          </a:p>
          <a:p>
            <a:pPr>
              <a:lnSpc>
                <a:spcPct val="120000"/>
              </a:lnSpc>
            </a:pPr>
            <a:r>
              <a:rPr kumimoji="1" lang="en-US" altLang="zh-CN" dirty="0"/>
              <a:t>        if A[j] &lt;= pivot</a:t>
            </a:r>
          </a:p>
          <a:p>
            <a:pPr>
              <a:lnSpc>
                <a:spcPct val="120000"/>
              </a:lnSpc>
            </a:pPr>
            <a:r>
              <a:rPr kumimoji="1" lang="en-US" altLang="zh-CN" dirty="0"/>
              <a:t>            swap A[i] with A[j]</a:t>
            </a:r>
          </a:p>
          <a:p>
            <a:pPr>
              <a:lnSpc>
                <a:spcPct val="120000"/>
              </a:lnSpc>
            </a:pPr>
            <a:r>
              <a:rPr kumimoji="1" lang="en-US" altLang="zh-CN" dirty="0"/>
              <a:t>            i = i + 1</a:t>
            </a:r>
          </a:p>
          <a:p>
            <a:pPr>
              <a:lnSpc>
                <a:spcPct val="120000"/>
              </a:lnSpc>
            </a:pPr>
            <a:r>
              <a:rPr kumimoji="1" lang="en-US" altLang="zh-CN" dirty="0"/>
              <a:t>    swap A[i] with A[hi]</a:t>
            </a:r>
          </a:p>
          <a:p>
            <a:pPr>
              <a:lnSpc>
                <a:spcPct val="120000"/>
              </a:lnSpc>
            </a:pPr>
            <a:r>
              <a:rPr kumimoji="1" lang="en-US" altLang="zh-CN" dirty="0"/>
              <a:t>    return i</a:t>
            </a:r>
          </a:p>
        </p:txBody>
      </p:sp>
      <p:sp>
        <p:nvSpPr>
          <p:cNvPr id="4" name="Rectangle 5"/>
          <p:cNvSpPr>
            <a:spLocks noChangeArrowheads="1"/>
          </p:cNvSpPr>
          <p:nvPr/>
        </p:nvSpPr>
        <p:spPr bwMode="auto">
          <a:xfrm>
            <a:off x="7162800" y="758825"/>
            <a:ext cx="4941570" cy="573786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90204" pitchFamily="34" charset="0"/>
                <a:ea typeface="宋体" pitchFamily="2" charset="-122"/>
              </a:defRPr>
            </a:lvl1pPr>
            <a:lvl2pPr marL="742950" indent="-285750">
              <a:defRPr>
                <a:solidFill>
                  <a:schemeClr val="tx1"/>
                </a:solidFill>
                <a:latin typeface="Arial" panose="020B0604020202090204" pitchFamily="34" charset="0"/>
                <a:ea typeface="宋体" pitchFamily="2" charset="-122"/>
              </a:defRPr>
            </a:lvl2pPr>
            <a:lvl3pPr marL="1143000" indent="-228600">
              <a:defRPr>
                <a:solidFill>
                  <a:schemeClr val="tx1"/>
                </a:solidFill>
                <a:latin typeface="Arial" panose="020B0604020202090204" pitchFamily="34" charset="0"/>
                <a:ea typeface="宋体" pitchFamily="2" charset="-122"/>
              </a:defRPr>
            </a:lvl3pPr>
            <a:lvl4pPr marL="1600200" indent="-228600">
              <a:defRPr>
                <a:solidFill>
                  <a:schemeClr val="tx1"/>
                </a:solidFill>
                <a:latin typeface="Arial" panose="020B0604020202090204" pitchFamily="34" charset="0"/>
                <a:ea typeface="宋体" pitchFamily="2" charset="-122"/>
              </a:defRPr>
            </a:lvl4pPr>
            <a:lvl5pPr marL="2057400" indent="-22860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9pPr>
          </a:lstStyle>
          <a:p>
            <a:pPr>
              <a:lnSpc>
                <a:spcPct val="120000"/>
              </a:lnSpc>
            </a:pPr>
            <a:r>
              <a:rPr kumimoji="1" dirty="0"/>
              <a:t>Swap elements less than x to the left region</a:t>
            </a:r>
          </a:p>
          <a:p>
            <a:pPr>
              <a:lnSpc>
                <a:spcPct val="120000"/>
              </a:lnSpc>
            </a:pPr>
            <a:r>
              <a:rPr kumimoji="1" dirty="0"/>
              <a:t>Swap elements greater than x to the right region</a:t>
            </a:r>
            <a:r>
              <a:rPr kumimoji="1" lang="en-US" altLang="zh-CN" dirty="0"/>
              <a:t>quicksort(A, lo, hi)</a:t>
            </a:r>
          </a:p>
          <a:p>
            <a:pPr>
              <a:lnSpc>
                <a:spcPct val="120000"/>
              </a:lnSpc>
            </a:pPr>
            <a:r>
              <a:rPr kumimoji="1" lang="en-US" altLang="zh-CN" dirty="0"/>
              <a:t>  if lo &lt; hi</a:t>
            </a:r>
          </a:p>
          <a:p>
            <a:pPr>
              <a:lnSpc>
                <a:spcPct val="120000"/>
              </a:lnSpc>
            </a:pPr>
            <a:r>
              <a:rPr kumimoji="1" lang="en-US" altLang="zh-CN" dirty="0"/>
              <a:t>    p = partition(A, lo, hi)</a:t>
            </a:r>
          </a:p>
          <a:p>
            <a:pPr>
              <a:lnSpc>
                <a:spcPct val="120000"/>
              </a:lnSpc>
            </a:pPr>
            <a:r>
              <a:rPr kumimoji="1" lang="en-US" altLang="zh-CN" dirty="0"/>
              <a:t>    quicksort(A, lo, p - 1)</a:t>
            </a:r>
          </a:p>
          <a:p>
            <a:pPr>
              <a:lnSpc>
                <a:spcPct val="120000"/>
              </a:lnSpc>
            </a:pPr>
            <a:r>
              <a:rPr kumimoji="1" lang="en-US" altLang="zh-CN" dirty="0"/>
              <a:t>    quicksort(A, p + 1, hi)</a:t>
            </a:r>
          </a:p>
          <a:p>
            <a:pPr>
              <a:lnSpc>
                <a:spcPct val="120000"/>
              </a:lnSpc>
            </a:pPr>
            <a:endParaRPr kumimoji="1" lang="en-US" altLang="zh-CN" dirty="0"/>
          </a:p>
          <a:p>
            <a:pPr>
              <a:lnSpc>
                <a:spcPct val="120000"/>
              </a:lnSpc>
            </a:pPr>
            <a:r>
              <a:rPr kumimoji="1" lang="en-US" altLang="zh-CN" dirty="0"/>
              <a:t>partition(A, lo, hi)</a:t>
            </a:r>
          </a:p>
          <a:p>
            <a:pPr>
              <a:lnSpc>
                <a:spcPct val="120000"/>
              </a:lnSpc>
            </a:pPr>
            <a:r>
              <a:rPr kumimoji="1" lang="en-US" altLang="zh-CN" dirty="0"/>
              <a:t>    pivot = A[hi]</a:t>
            </a:r>
          </a:p>
          <a:p>
            <a:pPr>
              <a:lnSpc>
                <a:spcPct val="120000"/>
              </a:lnSpc>
            </a:pPr>
            <a:r>
              <a:rPr kumimoji="1" lang="en-US" altLang="zh-CN" dirty="0"/>
              <a:t>    i = lo //place for swapping</a:t>
            </a:r>
          </a:p>
          <a:p>
            <a:pPr>
              <a:lnSpc>
                <a:spcPct val="120000"/>
              </a:lnSpc>
            </a:pPr>
            <a:r>
              <a:rPr kumimoji="1" lang="en-US" altLang="zh-CN" dirty="0"/>
              <a:t>    for j = lo to hi - 1</a:t>
            </a:r>
          </a:p>
          <a:p>
            <a:pPr>
              <a:lnSpc>
                <a:spcPct val="120000"/>
              </a:lnSpc>
            </a:pPr>
            <a:r>
              <a:rPr kumimoji="1" lang="en-US" altLang="zh-CN" dirty="0"/>
              <a:t>        if A[j] &lt;= pivot</a:t>
            </a:r>
          </a:p>
          <a:p>
            <a:pPr>
              <a:lnSpc>
                <a:spcPct val="120000"/>
              </a:lnSpc>
            </a:pPr>
            <a:r>
              <a:rPr kumimoji="1" lang="en-US" altLang="zh-CN" dirty="0"/>
              <a:t>            swap A[i] with A[j]</a:t>
            </a:r>
          </a:p>
          <a:p>
            <a:pPr>
              <a:lnSpc>
                <a:spcPct val="120000"/>
              </a:lnSpc>
            </a:pPr>
            <a:r>
              <a:rPr kumimoji="1" lang="en-US" altLang="zh-CN" dirty="0"/>
              <a:t>            i = i + 1</a:t>
            </a:r>
          </a:p>
          <a:p>
            <a:pPr>
              <a:lnSpc>
                <a:spcPct val="120000"/>
              </a:lnSpc>
            </a:pPr>
            <a:r>
              <a:rPr kumimoji="1" lang="en-US" altLang="zh-CN" dirty="0"/>
              <a:t>    swap A[i] with A[hi]</a:t>
            </a:r>
          </a:p>
          <a:p>
            <a:pPr>
              <a:lnSpc>
                <a:spcPct val="120000"/>
              </a:lnSpc>
            </a:pPr>
            <a:r>
              <a:rPr kumimoji="1" lang="en-US" altLang="zh-CN" dirty="0"/>
              <a:t>    return i</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22-08-28 at 5.18.20 PM"/>
          <p:cNvPicPr>
            <a:picLocks noChangeAspect="1"/>
          </p:cNvPicPr>
          <p:nvPr/>
        </p:nvPicPr>
        <p:blipFill>
          <a:blip r:embed="rId2"/>
          <a:stretch>
            <a:fillRect/>
          </a:stretch>
        </p:blipFill>
        <p:spPr>
          <a:xfrm>
            <a:off x="0" y="958850"/>
            <a:ext cx="7162800" cy="4940300"/>
          </a:xfrm>
          <a:prstGeom prst="rect">
            <a:avLst/>
          </a:prstGeom>
        </p:spPr>
      </p:pic>
      <p:sp>
        <p:nvSpPr>
          <p:cNvPr id="6" name="标题 1"/>
          <p:cNvSpPr>
            <a:spLocks noGrp="1"/>
          </p:cNvSpPr>
          <p:nvPr>
            <p:ph type="title"/>
          </p:nvPr>
        </p:nvSpPr>
        <p:spPr>
          <a:xfrm>
            <a:off x="2598420" y="68580"/>
            <a:ext cx="9593580" cy="470535"/>
          </a:xfrm>
        </p:spPr>
        <p:txBody>
          <a:bodyPr/>
          <a:lstStyle/>
          <a:p>
            <a:r>
              <a:rPr sz="2000" dirty="0">
                <a:latin typeface="黑体" panose="02010609060101010101" pitchFamily="49" charset="-122"/>
                <a:ea typeface="黑体" panose="02010609060101010101" pitchFamily="49" charset="-122"/>
              </a:rPr>
              <a:t>Chapter 2 Recursion and divide-and-conquer strategy - Quicksort</a:t>
            </a:r>
          </a:p>
        </p:txBody>
      </p:sp>
      <p:sp>
        <p:nvSpPr>
          <p:cNvPr id="2" name="Rectangle 5"/>
          <p:cNvSpPr>
            <a:spLocks noChangeArrowheads="1"/>
          </p:cNvSpPr>
          <p:nvPr/>
        </p:nvSpPr>
        <p:spPr bwMode="auto">
          <a:xfrm>
            <a:off x="7914014" y="740317"/>
            <a:ext cx="3697287" cy="573786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90204" pitchFamily="34" charset="0"/>
                <a:ea typeface="宋体" pitchFamily="2" charset="-122"/>
              </a:defRPr>
            </a:lvl1pPr>
            <a:lvl2pPr marL="742950" indent="-285750">
              <a:defRPr>
                <a:solidFill>
                  <a:schemeClr val="tx1"/>
                </a:solidFill>
                <a:latin typeface="Arial" panose="020B0604020202090204" pitchFamily="34" charset="0"/>
                <a:ea typeface="宋体" pitchFamily="2" charset="-122"/>
              </a:defRPr>
            </a:lvl2pPr>
            <a:lvl3pPr marL="1143000" indent="-228600">
              <a:defRPr>
                <a:solidFill>
                  <a:schemeClr val="tx1"/>
                </a:solidFill>
                <a:latin typeface="Arial" panose="020B0604020202090204" pitchFamily="34" charset="0"/>
                <a:ea typeface="宋体" pitchFamily="2" charset="-122"/>
              </a:defRPr>
            </a:lvl3pPr>
            <a:lvl4pPr marL="1600200" indent="-228600">
              <a:defRPr>
                <a:solidFill>
                  <a:schemeClr val="tx1"/>
                </a:solidFill>
                <a:latin typeface="Arial" panose="020B0604020202090204" pitchFamily="34" charset="0"/>
                <a:ea typeface="宋体" pitchFamily="2" charset="-122"/>
              </a:defRPr>
            </a:lvl4pPr>
            <a:lvl5pPr marL="2057400" indent="-22860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9pPr>
          </a:lstStyle>
          <a:p>
            <a:pPr>
              <a:lnSpc>
                <a:spcPct val="120000"/>
              </a:lnSpc>
            </a:pPr>
            <a:r>
              <a:rPr kumimoji="1" lang="zh-CN" altLang="en-US" dirty="0"/>
              <a:t>将</a:t>
            </a:r>
            <a:r>
              <a:rPr kumimoji="1" lang="en-US" altLang="zh-CN" dirty="0"/>
              <a:t>&lt; x</a:t>
            </a:r>
            <a:r>
              <a:rPr kumimoji="1" lang="zh-CN" altLang="en-US" dirty="0"/>
              <a:t>的元素交换到左边区域</a:t>
            </a:r>
          </a:p>
          <a:p>
            <a:pPr>
              <a:lnSpc>
                <a:spcPct val="120000"/>
              </a:lnSpc>
            </a:pPr>
            <a:r>
              <a:rPr kumimoji="1" lang="zh-CN" altLang="en-US" dirty="0"/>
              <a:t>将</a:t>
            </a:r>
            <a:r>
              <a:rPr kumimoji="1" lang="en-US" altLang="zh-CN" dirty="0"/>
              <a:t>&gt; x</a:t>
            </a:r>
            <a:r>
              <a:rPr kumimoji="1" lang="zh-CN" altLang="en-US" dirty="0"/>
              <a:t>的元素交换到右边区域</a:t>
            </a:r>
          </a:p>
          <a:p>
            <a:pPr>
              <a:lnSpc>
                <a:spcPct val="120000"/>
              </a:lnSpc>
            </a:pPr>
            <a:r>
              <a:rPr kumimoji="1" lang="en-US" altLang="zh-CN" dirty="0"/>
              <a:t>quicksort(A, lo, hi)</a:t>
            </a:r>
          </a:p>
          <a:p>
            <a:pPr>
              <a:lnSpc>
                <a:spcPct val="120000"/>
              </a:lnSpc>
            </a:pPr>
            <a:r>
              <a:rPr kumimoji="1" lang="en-US" altLang="zh-CN" dirty="0"/>
              <a:t>  if lo &lt; hi</a:t>
            </a:r>
          </a:p>
          <a:p>
            <a:pPr>
              <a:lnSpc>
                <a:spcPct val="120000"/>
              </a:lnSpc>
            </a:pPr>
            <a:r>
              <a:rPr kumimoji="1" lang="en-US" altLang="zh-CN" dirty="0"/>
              <a:t>    p = partition(A, lo, hi)</a:t>
            </a:r>
          </a:p>
          <a:p>
            <a:pPr>
              <a:lnSpc>
                <a:spcPct val="120000"/>
              </a:lnSpc>
            </a:pPr>
            <a:r>
              <a:rPr kumimoji="1" lang="en-US" altLang="zh-CN" dirty="0"/>
              <a:t>    quicksort(A, lo, p - 1)</a:t>
            </a:r>
          </a:p>
          <a:p>
            <a:pPr>
              <a:lnSpc>
                <a:spcPct val="120000"/>
              </a:lnSpc>
            </a:pPr>
            <a:r>
              <a:rPr kumimoji="1" lang="en-US" altLang="zh-CN" dirty="0"/>
              <a:t>    quicksort(A, p + 1, hi)</a:t>
            </a:r>
          </a:p>
          <a:p>
            <a:pPr>
              <a:lnSpc>
                <a:spcPct val="120000"/>
              </a:lnSpc>
            </a:pPr>
            <a:endParaRPr kumimoji="1" lang="en-US" altLang="zh-CN" dirty="0"/>
          </a:p>
          <a:p>
            <a:pPr>
              <a:lnSpc>
                <a:spcPct val="120000"/>
              </a:lnSpc>
            </a:pPr>
            <a:r>
              <a:rPr kumimoji="1" lang="en-US" altLang="zh-CN" dirty="0"/>
              <a:t>partition(A, lo, hi)</a:t>
            </a:r>
          </a:p>
          <a:p>
            <a:pPr>
              <a:lnSpc>
                <a:spcPct val="120000"/>
              </a:lnSpc>
            </a:pPr>
            <a:r>
              <a:rPr kumimoji="1" lang="en-US" altLang="zh-CN" dirty="0"/>
              <a:t>    pivot = A[hi]</a:t>
            </a:r>
          </a:p>
          <a:p>
            <a:pPr>
              <a:lnSpc>
                <a:spcPct val="120000"/>
              </a:lnSpc>
            </a:pPr>
            <a:r>
              <a:rPr kumimoji="1" lang="en-US" altLang="zh-CN" dirty="0"/>
              <a:t>    i = lo //place for swapping</a:t>
            </a:r>
          </a:p>
          <a:p>
            <a:pPr>
              <a:lnSpc>
                <a:spcPct val="120000"/>
              </a:lnSpc>
            </a:pPr>
            <a:r>
              <a:rPr kumimoji="1" lang="en-US" altLang="zh-CN" dirty="0"/>
              <a:t>    for j = lo to hi - 1</a:t>
            </a:r>
          </a:p>
          <a:p>
            <a:pPr>
              <a:lnSpc>
                <a:spcPct val="120000"/>
              </a:lnSpc>
            </a:pPr>
            <a:r>
              <a:rPr kumimoji="1" lang="en-US" altLang="zh-CN" dirty="0"/>
              <a:t>        if A[j] &lt;= pivot</a:t>
            </a:r>
          </a:p>
          <a:p>
            <a:pPr>
              <a:lnSpc>
                <a:spcPct val="120000"/>
              </a:lnSpc>
            </a:pPr>
            <a:r>
              <a:rPr kumimoji="1" lang="en-US" altLang="zh-CN" dirty="0"/>
              <a:t>            swap A[i] with A[j]</a:t>
            </a:r>
          </a:p>
          <a:p>
            <a:pPr>
              <a:lnSpc>
                <a:spcPct val="120000"/>
              </a:lnSpc>
            </a:pPr>
            <a:r>
              <a:rPr kumimoji="1" lang="en-US" altLang="zh-CN" dirty="0"/>
              <a:t>            i = i + 1</a:t>
            </a:r>
          </a:p>
          <a:p>
            <a:pPr>
              <a:lnSpc>
                <a:spcPct val="120000"/>
              </a:lnSpc>
            </a:pPr>
            <a:r>
              <a:rPr kumimoji="1" lang="en-US" altLang="zh-CN" dirty="0"/>
              <a:t>    swap A[i] with A[hi]</a:t>
            </a:r>
          </a:p>
          <a:p>
            <a:pPr>
              <a:lnSpc>
                <a:spcPct val="120000"/>
              </a:lnSpc>
            </a:pPr>
            <a:r>
              <a:rPr kumimoji="1" lang="en-US" altLang="zh-CN" dirty="0"/>
              <a:t>    return i</a:t>
            </a:r>
          </a:p>
        </p:txBody>
      </p:sp>
      <p:sp>
        <p:nvSpPr>
          <p:cNvPr id="4" name="Rectangle 5"/>
          <p:cNvSpPr>
            <a:spLocks noChangeArrowheads="1"/>
          </p:cNvSpPr>
          <p:nvPr/>
        </p:nvSpPr>
        <p:spPr bwMode="auto">
          <a:xfrm>
            <a:off x="7162800" y="758825"/>
            <a:ext cx="4941570" cy="573786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90204" pitchFamily="34" charset="0"/>
                <a:ea typeface="宋体" pitchFamily="2" charset="-122"/>
              </a:defRPr>
            </a:lvl1pPr>
            <a:lvl2pPr marL="742950" indent="-285750">
              <a:defRPr>
                <a:solidFill>
                  <a:schemeClr val="tx1"/>
                </a:solidFill>
                <a:latin typeface="Arial" panose="020B0604020202090204" pitchFamily="34" charset="0"/>
                <a:ea typeface="宋体" pitchFamily="2" charset="-122"/>
              </a:defRPr>
            </a:lvl2pPr>
            <a:lvl3pPr marL="1143000" indent="-228600">
              <a:defRPr>
                <a:solidFill>
                  <a:schemeClr val="tx1"/>
                </a:solidFill>
                <a:latin typeface="Arial" panose="020B0604020202090204" pitchFamily="34" charset="0"/>
                <a:ea typeface="宋体" pitchFamily="2" charset="-122"/>
              </a:defRPr>
            </a:lvl3pPr>
            <a:lvl4pPr marL="1600200" indent="-228600">
              <a:defRPr>
                <a:solidFill>
                  <a:schemeClr val="tx1"/>
                </a:solidFill>
                <a:latin typeface="Arial" panose="020B0604020202090204" pitchFamily="34" charset="0"/>
                <a:ea typeface="宋体" pitchFamily="2" charset="-122"/>
              </a:defRPr>
            </a:lvl4pPr>
            <a:lvl5pPr marL="2057400" indent="-22860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9pPr>
          </a:lstStyle>
          <a:p>
            <a:pPr>
              <a:lnSpc>
                <a:spcPct val="120000"/>
              </a:lnSpc>
            </a:pPr>
            <a:r>
              <a:rPr kumimoji="1" dirty="0"/>
              <a:t>Swap elements less than x to the left region</a:t>
            </a:r>
          </a:p>
          <a:p>
            <a:pPr>
              <a:lnSpc>
                <a:spcPct val="120000"/>
              </a:lnSpc>
            </a:pPr>
            <a:r>
              <a:rPr kumimoji="1" dirty="0"/>
              <a:t>Swap elements greater than x to the right region</a:t>
            </a:r>
            <a:r>
              <a:rPr kumimoji="1" lang="en-US" altLang="zh-CN" dirty="0"/>
              <a:t>quicksort(A, lo, hi)</a:t>
            </a:r>
          </a:p>
          <a:p>
            <a:pPr>
              <a:lnSpc>
                <a:spcPct val="120000"/>
              </a:lnSpc>
            </a:pPr>
            <a:r>
              <a:rPr kumimoji="1" lang="en-US" altLang="zh-CN" dirty="0"/>
              <a:t>  if lo &lt; hi</a:t>
            </a:r>
          </a:p>
          <a:p>
            <a:pPr>
              <a:lnSpc>
                <a:spcPct val="120000"/>
              </a:lnSpc>
            </a:pPr>
            <a:r>
              <a:rPr kumimoji="1" lang="en-US" altLang="zh-CN" dirty="0"/>
              <a:t>    p = partition(A, lo, hi)</a:t>
            </a:r>
          </a:p>
          <a:p>
            <a:pPr>
              <a:lnSpc>
                <a:spcPct val="120000"/>
              </a:lnSpc>
            </a:pPr>
            <a:r>
              <a:rPr kumimoji="1" lang="en-US" altLang="zh-CN" dirty="0"/>
              <a:t>    quicksort(A, lo, p - 1)</a:t>
            </a:r>
          </a:p>
          <a:p>
            <a:pPr>
              <a:lnSpc>
                <a:spcPct val="120000"/>
              </a:lnSpc>
            </a:pPr>
            <a:r>
              <a:rPr kumimoji="1" lang="en-US" altLang="zh-CN" dirty="0"/>
              <a:t>    quicksort(A, p + 1, hi)</a:t>
            </a:r>
          </a:p>
          <a:p>
            <a:pPr>
              <a:lnSpc>
                <a:spcPct val="120000"/>
              </a:lnSpc>
            </a:pPr>
            <a:endParaRPr kumimoji="1" lang="en-US" altLang="zh-CN" dirty="0"/>
          </a:p>
          <a:p>
            <a:pPr>
              <a:lnSpc>
                <a:spcPct val="120000"/>
              </a:lnSpc>
            </a:pPr>
            <a:r>
              <a:rPr kumimoji="1" lang="en-US" altLang="zh-CN" dirty="0"/>
              <a:t>partition(A, lo, hi)</a:t>
            </a:r>
          </a:p>
          <a:p>
            <a:pPr>
              <a:lnSpc>
                <a:spcPct val="120000"/>
              </a:lnSpc>
            </a:pPr>
            <a:r>
              <a:rPr kumimoji="1" lang="en-US" altLang="zh-CN" dirty="0"/>
              <a:t>    pivot = A[hi]</a:t>
            </a:r>
          </a:p>
          <a:p>
            <a:pPr>
              <a:lnSpc>
                <a:spcPct val="120000"/>
              </a:lnSpc>
            </a:pPr>
            <a:r>
              <a:rPr kumimoji="1" lang="en-US" altLang="zh-CN" dirty="0"/>
              <a:t>    i = lo //place for swapping</a:t>
            </a:r>
          </a:p>
          <a:p>
            <a:pPr>
              <a:lnSpc>
                <a:spcPct val="120000"/>
              </a:lnSpc>
            </a:pPr>
            <a:r>
              <a:rPr kumimoji="1" lang="en-US" altLang="zh-CN" dirty="0"/>
              <a:t>    for j = lo to hi - 1</a:t>
            </a:r>
          </a:p>
          <a:p>
            <a:pPr>
              <a:lnSpc>
                <a:spcPct val="120000"/>
              </a:lnSpc>
            </a:pPr>
            <a:r>
              <a:rPr kumimoji="1" lang="en-US" altLang="zh-CN" dirty="0"/>
              <a:t>        if A[j] &lt;= pivot</a:t>
            </a:r>
          </a:p>
          <a:p>
            <a:pPr>
              <a:lnSpc>
                <a:spcPct val="120000"/>
              </a:lnSpc>
            </a:pPr>
            <a:r>
              <a:rPr kumimoji="1" lang="en-US" altLang="zh-CN" dirty="0"/>
              <a:t>            swap A[i] with A[j]</a:t>
            </a:r>
          </a:p>
          <a:p>
            <a:pPr>
              <a:lnSpc>
                <a:spcPct val="120000"/>
              </a:lnSpc>
            </a:pPr>
            <a:r>
              <a:rPr kumimoji="1" lang="en-US" altLang="zh-CN" dirty="0"/>
              <a:t>            i = i + 1</a:t>
            </a:r>
          </a:p>
          <a:p>
            <a:pPr>
              <a:lnSpc>
                <a:spcPct val="120000"/>
              </a:lnSpc>
            </a:pPr>
            <a:r>
              <a:rPr kumimoji="1" lang="en-US" altLang="zh-CN" dirty="0"/>
              <a:t>    swap A[i] with A[hi]</a:t>
            </a:r>
          </a:p>
          <a:p>
            <a:pPr>
              <a:lnSpc>
                <a:spcPct val="120000"/>
              </a:lnSpc>
            </a:pPr>
            <a:r>
              <a:rPr kumimoji="1" lang="en-US" altLang="zh-CN" dirty="0"/>
              <a:t>    return i</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22-08-28 at 5.19.58 PM"/>
          <p:cNvPicPr>
            <a:picLocks noChangeAspect="1"/>
          </p:cNvPicPr>
          <p:nvPr/>
        </p:nvPicPr>
        <p:blipFill>
          <a:blip r:embed="rId2"/>
          <a:stretch>
            <a:fillRect/>
          </a:stretch>
        </p:blipFill>
        <p:spPr>
          <a:xfrm>
            <a:off x="0" y="958850"/>
            <a:ext cx="7162800" cy="4940300"/>
          </a:xfrm>
          <a:prstGeom prst="rect">
            <a:avLst/>
          </a:prstGeom>
        </p:spPr>
      </p:pic>
      <p:sp>
        <p:nvSpPr>
          <p:cNvPr id="6" name="标题 1"/>
          <p:cNvSpPr>
            <a:spLocks noGrp="1"/>
          </p:cNvSpPr>
          <p:nvPr>
            <p:ph type="title"/>
          </p:nvPr>
        </p:nvSpPr>
        <p:spPr>
          <a:xfrm>
            <a:off x="2598420" y="68580"/>
            <a:ext cx="9593580" cy="470535"/>
          </a:xfrm>
        </p:spPr>
        <p:txBody>
          <a:bodyPr/>
          <a:lstStyle/>
          <a:p>
            <a:r>
              <a:rPr sz="2000" dirty="0">
                <a:latin typeface="黑体" panose="02010609060101010101" pitchFamily="49" charset="-122"/>
                <a:ea typeface="黑体" panose="02010609060101010101" pitchFamily="49" charset="-122"/>
              </a:rPr>
              <a:t>Chapter 2 Recursion and divide-and-conquer strategy - Quicksort</a:t>
            </a:r>
          </a:p>
        </p:txBody>
      </p:sp>
      <p:sp>
        <p:nvSpPr>
          <p:cNvPr id="2" name="Rectangle 5"/>
          <p:cNvSpPr>
            <a:spLocks noChangeArrowheads="1"/>
          </p:cNvSpPr>
          <p:nvPr/>
        </p:nvSpPr>
        <p:spPr bwMode="auto">
          <a:xfrm>
            <a:off x="7914014" y="740317"/>
            <a:ext cx="3697287" cy="573786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90204" pitchFamily="34" charset="0"/>
                <a:ea typeface="宋体" pitchFamily="2" charset="-122"/>
              </a:defRPr>
            </a:lvl1pPr>
            <a:lvl2pPr marL="742950" indent="-285750">
              <a:defRPr>
                <a:solidFill>
                  <a:schemeClr val="tx1"/>
                </a:solidFill>
                <a:latin typeface="Arial" panose="020B0604020202090204" pitchFamily="34" charset="0"/>
                <a:ea typeface="宋体" pitchFamily="2" charset="-122"/>
              </a:defRPr>
            </a:lvl2pPr>
            <a:lvl3pPr marL="1143000" indent="-228600">
              <a:defRPr>
                <a:solidFill>
                  <a:schemeClr val="tx1"/>
                </a:solidFill>
                <a:latin typeface="Arial" panose="020B0604020202090204" pitchFamily="34" charset="0"/>
                <a:ea typeface="宋体" pitchFamily="2" charset="-122"/>
              </a:defRPr>
            </a:lvl3pPr>
            <a:lvl4pPr marL="1600200" indent="-228600">
              <a:defRPr>
                <a:solidFill>
                  <a:schemeClr val="tx1"/>
                </a:solidFill>
                <a:latin typeface="Arial" panose="020B0604020202090204" pitchFamily="34" charset="0"/>
                <a:ea typeface="宋体" pitchFamily="2" charset="-122"/>
              </a:defRPr>
            </a:lvl4pPr>
            <a:lvl5pPr marL="2057400" indent="-22860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9pPr>
          </a:lstStyle>
          <a:p>
            <a:pPr>
              <a:lnSpc>
                <a:spcPct val="120000"/>
              </a:lnSpc>
            </a:pPr>
            <a:r>
              <a:rPr kumimoji="1" lang="zh-CN" altLang="en-US" dirty="0"/>
              <a:t>将</a:t>
            </a:r>
            <a:r>
              <a:rPr kumimoji="1" lang="en-US" altLang="zh-CN" dirty="0"/>
              <a:t>&lt; x</a:t>
            </a:r>
            <a:r>
              <a:rPr kumimoji="1" lang="zh-CN" altLang="en-US" dirty="0"/>
              <a:t>的元素交换到左边区域</a:t>
            </a:r>
          </a:p>
          <a:p>
            <a:pPr>
              <a:lnSpc>
                <a:spcPct val="120000"/>
              </a:lnSpc>
            </a:pPr>
            <a:r>
              <a:rPr kumimoji="1" lang="zh-CN" altLang="en-US" dirty="0"/>
              <a:t>将</a:t>
            </a:r>
            <a:r>
              <a:rPr kumimoji="1" lang="en-US" altLang="zh-CN" dirty="0"/>
              <a:t>&gt; x</a:t>
            </a:r>
            <a:r>
              <a:rPr kumimoji="1" lang="zh-CN" altLang="en-US" dirty="0"/>
              <a:t>的元素交换到右边区域</a:t>
            </a:r>
          </a:p>
          <a:p>
            <a:pPr>
              <a:lnSpc>
                <a:spcPct val="120000"/>
              </a:lnSpc>
            </a:pPr>
            <a:r>
              <a:rPr kumimoji="1" lang="en-US" altLang="zh-CN" dirty="0"/>
              <a:t>quicksort(A, lo, hi)</a:t>
            </a:r>
          </a:p>
          <a:p>
            <a:pPr>
              <a:lnSpc>
                <a:spcPct val="120000"/>
              </a:lnSpc>
            </a:pPr>
            <a:r>
              <a:rPr kumimoji="1" lang="en-US" altLang="zh-CN" dirty="0"/>
              <a:t>  if lo &lt; hi</a:t>
            </a:r>
          </a:p>
          <a:p>
            <a:pPr>
              <a:lnSpc>
                <a:spcPct val="120000"/>
              </a:lnSpc>
            </a:pPr>
            <a:r>
              <a:rPr kumimoji="1" lang="en-US" altLang="zh-CN" dirty="0"/>
              <a:t>    p = partition(A, lo, hi)</a:t>
            </a:r>
          </a:p>
          <a:p>
            <a:pPr>
              <a:lnSpc>
                <a:spcPct val="120000"/>
              </a:lnSpc>
            </a:pPr>
            <a:r>
              <a:rPr kumimoji="1" lang="en-US" altLang="zh-CN" dirty="0"/>
              <a:t>    quicksort(A, lo, p - 1)</a:t>
            </a:r>
          </a:p>
          <a:p>
            <a:pPr>
              <a:lnSpc>
                <a:spcPct val="120000"/>
              </a:lnSpc>
            </a:pPr>
            <a:r>
              <a:rPr kumimoji="1" lang="en-US" altLang="zh-CN" dirty="0"/>
              <a:t>    quicksort(A, p + 1, hi)</a:t>
            </a:r>
          </a:p>
          <a:p>
            <a:pPr>
              <a:lnSpc>
                <a:spcPct val="120000"/>
              </a:lnSpc>
            </a:pPr>
            <a:endParaRPr kumimoji="1" lang="en-US" altLang="zh-CN" dirty="0"/>
          </a:p>
          <a:p>
            <a:pPr>
              <a:lnSpc>
                <a:spcPct val="120000"/>
              </a:lnSpc>
            </a:pPr>
            <a:r>
              <a:rPr kumimoji="1" lang="en-US" altLang="zh-CN" dirty="0"/>
              <a:t>partition(A, lo, hi)</a:t>
            </a:r>
          </a:p>
          <a:p>
            <a:pPr>
              <a:lnSpc>
                <a:spcPct val="120000"/>
              </a:lnSpc>
            </a:pPr>
            <a:r>
              <a:rPr kumimoji="1" lang="en-US" altLang="zh-CN" dirty="0"/>
              <a:t>    pivot = A[hi]</a:t>
            </a:r>
          </a:p>
          <a:p>
            <a:pPr>
              <a:lnSpc>
                <a:spcPct val="120000"/>
              </a:lnSpc>
            </a:pPr>
            <a:r>
              <a:rPr kumimoji="1" lang="en-US" altLang="zh-CN" dirty="0"/>
              <a:t>    i = lo //place for swapping</a:t>
            </a:r>
          </a:p>
          <a:p>
            <a:pPr>
              <a:lnSpc>
                <a:spcPct val="120000"/>
              </a:lnSpc>
            </a:pPr>
            <a:r>
              <a:rPr kumimoji="1" lang="en-US" altLang="zh-CN" dirty="0"/>
              <a:t>    for j = lo to hi - 1</a:t>
            </a:r>
          </a:p>
          <a:p>
            <a:pPr>
              <a:lnSpc>
                <a:spcPct val="120000"/>
              </a:lnSpc>
            </a:pPr>
            <a:r>
              <a:rPr kumimoji="1" lang="en-US" altLang="zh-CN" dirty="0"/>
              <a:t>        if A[j] &lt;= pivot</a:t>
            </a:r>
          </a:p>
          <a:p>
            <a:pPr>
              <a:lnSpc>
                <a:spcPct val="120000"/>
              </a:lnSpc>
            </a:pPr>
            <a:r>
              <a:rPr kumimoji="1" lang="en-US" altLang="zh-CN" dirty="0"/>
              <a:t>            swap A[i] with A[j]</a:t>
            </a:r>
          </a:p>
          <a:p>
            <a:pPr>
              <a:lnSpc>
                <a:spcPct val="120000"/>
              </a:lnSpc>
            </a:pPr>
            <a:r>
              <a:rPr kumimoji="1" lang="en-US" altLang="zh-CN" dirty="0"/>
              <a:t>            i = i + 1</a:t>
            </a:r>
          </a:p>
          <a:p>
            <a:pPr>
              <a:lnSpc>
                <a:spcPct val="120000"/>
              </a:lnSpc>
            </a:pPr>
            <a:r>
              <a:rPr kumimoji="1" lang="en-US" altLang="zh-CN" dirty="0"/>
              <a:t>    swap A[i] with A[hi]</a:t>
            </a:r>
          </a:p>
          <a:p>
            <a:pPr>
              <a:lnSpc>
                <a:spcPct val="120000"/>
              </a:lnSpc>
            </a:pPr>
            <a:r>
              <a:rPr kumimoji="1" lang="en-US" altLang="zh-CN" dirty="0"/>
              <a:t>    return i</a:t>
            </a:r>
          </a:p>
        </p:txBody>
      </p:sp>
      <p:sp>
        <p:nvSpPr>
          <p:cNvPr id="4" name="Rectangle 5"/>
          <p:cNvSpPr>
            <a:spLocks noChangeArrowheads="1"/>
          </p:cNvSpPr>
          <p:nvPr/>
        </p:nvSpPr>
        <p:spPr bwMode="auto">
          <a:xfrm>
            <a:off x="7162800" y="758825"/>
            <a:ext cx="4941570" cy="573786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90204" pitchFamily="34" charset="0"/>
                <a:ea typeface="宋体" pitchFamily="2" charset="-122"/>
              </a:defRPr>
            </a:lvl1pPr>
            <a:lvl2pPr marL="742950" indent="-285750">
              <a:defRPr>
                <a:solidFill>
                  <a:schemeClr val="tx1"/>
                </a:solidFill>
                <a:latin typeface="Arial" panose="020B0604020202090204" pitchFamily="34" charset="0"/>
                <a:ea typeface="宋体" pitchFamily="2" charset="-122"/>
              </a:defRPr>
            </a:lvl2pPr>
            <a:lvl3pPr marL="1143000" indent="-228600">
              <a:defRPr>
                <a:solidFill>
                  <a:schemeClr val="tx1"/>
                </a:solidFill>
                <a:latin typeface="Arial" panose="020B0604020202090204" pitchFamily="34" charset="0"/>
                <a:ea typeface="宋体" pitchFamily="2" charset="-122"/>
              </a:defRPr>
            </a:lvl3pPr>
            <a:lvl4pPr marL="1600200" indent="-228600">
              <a:defRPr>
                <a:solidFill>
                  <a:schemeClr val="tx1"/>
                </a:solidFill>
                <a:latin typeface="Arial" panose="020B0604020202090204" pitchFamily="34" charset="0"/>
                <a:ea typeface="宋体" pitchFamily="2" charset="-122"/>
              </a:defRPr>
            </a:lvl4pPr>
            <a:lvl5pPr marL="2057400" indent="-22860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9pPr>
          </a:lstStyle>
          <a:p>
            <a:pPr>
              <a:lnSpc>
                <a:spcPct val="120000"/>
              </a:lnSpc>
            </a:pPr>
            <a:r>
              <a:rPr kumimoji="1" dirty="0"/>
              <a:t>Swap elements less than x to the left region</a:t>
            </a:r>
          </a:p>
          <a:p>
            <a:pPr>
              <a:lnSpc>
                <a:spcPct val="120000"/>
              </a:lnSpc>
            </a:pPr>
            <a:r>
              <a:rPr kumimoji="1" dirty="0"/>
              <a:t>Swap elements greater than x to the right region</a:t>
            </a:r>
            <a:r>
              <a:rPr kumimoji="1" lang="en-US" altLang="zh-CN" dirty="0"/>
              <a:t>quicksort(A, lo, hi)</a:t>
            </a:r>
          </a:p>
          <a:p>
            <a:pPr>
              <a:lnSpc>
                <a:spcPct val="120000"/>
              </a:lnSpc>
            </a:pPr>
            <a:r>
              <a:rPr kumimoji="1" lang="en-US" altLang="zh-CN" dirty="0"/>
              <a:t>  if lo &lt; hi</a:t>
            </a:r>
          </a:p>
          <a:p>
            <a:pPr>
              <a:lnSpc>
                <a:spcPct val="120000"/>
              </a:lnSpc>
            </a:pPr>
            <a:r>
              <a:rPr kumimoji="1" lang="en-US" altLang="zh-CN" dirty="0"/>
              <a:t>    p = partition(A, lo, hi)</a:t>
            </a:r>
          </a:p>
          <a:p>
            <a:pPr>
              <a:lnSpc>
                <a:spcPct val="120000"/>
              </a:lnSpc>
            </a:pPr>
            <a:r>
              <a:rPr kumimoji="1" lang="en-US" altLang="zh-CN" dirty="0"/>
              <a:t>    quicksort(A, lo, p - 1)</a:t>
            </a:r>
          </a:p>
          <a:p>
            <a:pPr>
              <a:lnSpc>
                <a:spcPct val="120000"/>
              </a:lnSpc>
            </a:pPr>
            <a:r>
              <a:rPr kumimoji="1" lang="en-US" altLang="zh-CN" dirty="0"/>
              <a:t>    quicksort(A, p + 1, hi)</a:t>
            </a:r>
          </a:p>
          <a:p>
            <a:pPr>
              <a:lnSpc>
                <a:spcPct val="120000"/>
              </a:lnSpc>
            </a:pPr>
            <a:endParaRPr kumimoji="1" lang="en-US" altLang="zh-CN" dirty="0"/>
          </a:p>
          <a:p>
            <a:pPr>
              <a:lnSpc>
                <a:spcPct val="120000"/>
              </a:lnSpc>
            </a:pPr>
            <a:r>
              <a:rPr kumimoji="1" lang="en-US" altLang="zh-CN" dirty="0"/>
              <a:t>partition(A, lo, hi)</a:t>
            </a:r>
          </a:p>
          <a:p>
            <a:pPr>
              <a:lnSpc>
                <a:spcPct val="120000"/>
              </a:lnSpc>
            </a:pPr>
            <a:r>
              <a:rPr kumimoji="1" lang="en-US" altLang="zh-CN" dirty="0"/>
              <a:t>    pivot = A[hi]</a:t>
            </a:r>
          </a:p>
          <a:p>
            <a:pPr>
              <a:lnSpc>
                <a:spcPct val="120000"/>
              </a:lnSpc>
            </a:pPr>
            <a:r>
              <a:rPr kumimoji="1" lang="en-US" altLang="zh-CN" dirty="0"/>
              <a:t>    i = lo //place for swapping</a:t>
            </a:r>
          </a:p>
          <a:p>
            <a:pPr>
              <a:lnSpc>
                <a:spcPct val="120000"/>
              </a:lnSpc>
            </a:pPr>
            <a:r>
              <a:rPr kumimoji="1" lang="en-US" altLang="zh-CN" dirty="0"/>
              <a:t>    for j = lo to hi - 1</a:t>
            </a:r>
          </a:p>
          <a:p>
            <a:pPr>
              <a:lnSpc>
                <a:spcPct val="120000"/>
              </a:lnSpc>
            </a:pPr>
            <a:r>
              <a:rPr kumimoji="1" lang="en-US" altLang="zh-CN" dirty="0"/>
              <a:t>        if A[j] &lt;= pivot</a:t>
            </a:r>
          </a:p>
          <a:p>
            <a:pPr>
              <a:lnSpc>
                <a:spcPct val="120000"/>
              </a:lnSpc>
            </a:pPr>
            <a:r>
              <a:rPr kumimoji="1" lang="en-US" altLang="zh-CN" dirty="0"/>
              <a:t>            swap A[i] with A[j]</a:t>
            </a:r>
          </a:p>
          <a:p>
            <a:pPr>
              <a:lnSpc>
                <a:spcPct val="120000"/>
              </a:lnSpc>
            </a:pPr>
            <a:r>
              <a:rPr kumimoji="1" lang="en-US" altLang="zh-CN" dirty="0"/>
              <a:t>            i = i + 1</a:t>
            </a:r>
          </a:p>
          <a:p>
            <a:pPr>
              <a:lnSpc>
                <a:spcPct val="120000"/>
              </a:lnSpc>
            </a:pPr>
            <a:r>
              <a:rPr kumimoji="1" lang="en-US" altLang="zh-CN" dirty="0"/>
              <a:t>    swap A[i] with A[hi]</a:t>
            </a:r>
          </a:p>
          <a:p>
            <a:pPr>
              <a:lnSpc>
                <a:spcPct val="120000"/>
              </a:lnSpc>
            </a:pPr>
            <a:r>
              <a:rPr kumimoji="1" lang="en-US" altLang="zh-CN" dirty="0"/>
              <a:t>    return i</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22-08-28 at 5.20.21 PM"/>
          <p:cNvPicPr>
            <a:picLocks noChangeAspect="1"/>
          </p:cNvPicPr>
          <p:nvPr/>
        </p:nvPicPr>
        <p:blipFill>
          <a:blip r:embed="rId2"/>
          <a:stretch>
            <a:fillRect/>
          </a:stretch>
        </p:blipFill>
        <p:spPr>
          <a:xfrm>
            <a:off x="0" y="958850"/>
            <a:ext cx="7162800" cy="4940300"/>
          </a:xfrm>
          <a:prstGeom prst="rect">
            <a:avLst/>
          </a:prstGeom>
        </p:spPr>
      </p:pic>
      <p:sp>
        <p:nvSpPr>
          <p:cNvPr id="6" name="标题 1"/>
          <p:cNvSpPr>
            <a:spLocks noGrp="1"/>
          </p:cNvSpPr>
          <p:nvPr>
            <p:ph type="title"/>
          </p:nvPr>
        </p:nvSpPr>
        <p:spPr>
          <a:xfrm>
            <a:off x="2598420" y="68580"/>
            <a:ext cx="9593580" cy="470535"/>
          </a:xfrm>
        </p:spPr>
        <p:txBody>
          <a:bodyPr/>
          <a:lstStyle/>
          <a:p>
            <a:r>
              <a:rPr sz="2000" dirty="0">
                <a:latin typeface="黑体" panose="02010609060101010101" pitchFamily="49" charset="-122"/>
                <a:ea typeface="黑体" panose="02010609060101010101" pitchFamily="49" charset="-122"/>
              </a:rPr>
              <a:t>Chapter 2 Recursion and divide-and-conquer strategy - Quicksort</a:t>
            </a:r>
          </a:p>
        </p:txBody>
      </p:sp>
      <p:sp>
        <p:nvSpPr>
          <p:cNvPr id="2" name="Rectangle 5"/>
          <p:cNvSpPr>
            <a:spLocks noChangeArrowheads="1"/>
          </p:cNvSpPr>
          <p:nvPr/>
        </p:nvSpPr>
        <p:spPr bwMode="auto">
          <a:xfrm>
            <a:off x="7914014" y="740317"/>
            <a:ext cx="3697287" cy="573786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90204" pitchFamily="34" charset="0"/>
                <a:ea typeface="宋体" pitchFamily="2" charset="-122"/>
              </a:defRPr>
            </a:lvl1pPr>
            <a:lvl2pPr marL="742950" indent="-285750">
              <a:defRPr>
                <a:solidFill>
                  <a:schemeClr val="tx1"/>
                </a:solidFill>
                <a:latin typeface="Arial" panose="020B0604020202090204" pitchFamily="34" charset="0"/>
                <a:ea typeface="宋体" pitchFamily="2" charset="-122"/>
              </a:defRPr>
            </a:lvl2pPr>
            <a:lvl3pPr marL="1143000" indent="-228600">
              <a:defRPr>
                <a:solidFill>
                  <a:schemeClr val="tx1"/>
                </a:solidFill>
                <a:latin typeface="Arial" panose="020B0604020202090204" pitchFamily="34" charset="0"/>
                <a:ea typeface="宋体" pitchFamily="2" charset="-122"/>
              </a:defRPr>
            </a:lvl3pPr>
            <a:lvl4pPr marL="1600200" indent="-228600">
              <a:defRPr>
                <a:solidFill>
                  <a:schemeClr val="tx1"/>
                </a:solidFill>
                <a:latin typeface="Arial" panose="020B0604020202090204" pitchFamily="34" charset="0"/>
                <a:ea typeface="宋体" pitchFamily="2" charset="-122"/>
              </a:defRPr>
            </a:lvl4pPr>
            <a:lvl5pPr marL="2057400" indent="-22860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9pPr>
          </a:lstStyle>
          <a:p>
            <a:pPr>
              <a:lnSpc>
                <a:spcPct val="120000"/>
              </a:lnSpc>
            </a:pPr>
            <a:r>
              <a:rPr kumimoji="1" lang="zh-CN" altLang="en-US" dirty="0"/>
              <a:t>将</a:t>
            </a:r>
            <a:r>
              <a:rPr kumimoji="1" lang="en-US" altLang="zh-CN" dirty="0"/>
              <a:t>&lt; x</a:t>
            </a:r>
            <a:r>
              <a:rPr kumimoji="1" lang="zh-CN" altLang="en-US" dirty="0"/>
              <a:t>的元素交换到左边区域</a:t>
            </a:r>
          </a:p>
          <a:p>
            <a:pPr>
              <a:lnSpc>
                <a:spcPct val="120000"/>
              </a:lnSpc>
            </a:pPr>
            <a:r>
              <a:rPr kumimoji="1" lang="zh-CN" altLang="en-US" dirty="0"/>
              <a:t>将</a:t>
            </a:r>
            <a:r>
              <a:rPr kumimoji="1" lang="en-US" altLang="zh-CN" dirty="0"/>
              <a:t>&gt; x</a:t>
            </a:r>
            <a:r>
              <a:rPr kumimoji="1" lang="zh-CN" altLang="en-US" dirty="0"/>
              <a:t>的元素交换到右边区域</a:t>
            </a:r>
          </a:p>
          <a:p>
            <a:pPr>
              <a:lnSpc>
                <a:spcPct val="120000"/>
              </a:lnSpc>
            </a:pPr>
            <a:r>
              <a:rPr kumimoji="1" lang="en-US" altLang="zh-CN" dirty="0"/>
              <a:t>quicksort(A, lo, hi)</a:t>
            </a:r>
          </a:p>
          <a:p>
            <a:pPr>
              <a:lnSpc>
                <a:spcPct val="120000"/>
              </a:lnSpc>
            </a:pPr>
            <a:r>
              <a:rPr kumimoji="1" lang="en-US" altLang="zh-CN" dirty="0"/>
              <a:t>  if lo &lt; hi</a:t>
            </a:r>
          </a:p>
          <a:p>
            <a:pPr>
              <a:lnSpc>
                <a:spcPct val="120000"/>
              </a:lnSpc>
            </a:pPr>
            <a:r>
              <a:rPr kumimoji="1" lang="en-US" altLang="zh-CN" dirty="0"/>
              <a:t>    p = partition(A, lo, hi)</a:t>
            </a:r>
          </a:p>
          <a:p>
            <a:pPr>
              <a:lnSpc>
                <a:spcPct val="120000"/>
              </a:lnSpc>
            </a:pPr>
            <a:r>
              <a:rPr kumimoji="1" lang="en-US" altLang="zh-CN" dirty="0"/>
              <a:t>    quicksort(A, lo, p - 1)</a:t>
            </a:r>
          </a:p>
          <a:p>
            <a:pPr>
              <a:lnSpc>
                <a:spcPct val="120000"/>
              </a:lnSpc>
            </a:pPr>
            <a:r>
              <a:rPr kumimoji="1" lang="en-US" altLang="zh-CN" dirty="0"/>
              <a:t>    quicksort(A, p + 1, hi)</a:t>
            </a:r>
          </a:p>
          <a:p>
            <a:pPr>
              <a:lnSpc>
                <a:spcPct val="120000"/>
              </a:lnSpc>
            </a:pPr>
            <a:endParaRPr kumimoji="1" lang="en-US" altLang="zh-CN" dirty="0"/>
          </a:p>
          <a:p>
            <a:pPr>
              <a:lnSpc>
                <a:spcPct val="120000"/>
              </a:lnSpc>
            </a:pPr>
            <a:r>
              <a:rPr kumimoji="1" lang="en-US" altLang="zh-CN" dirty="0"/>
              <a:t>partition(A, lo, hi)</a:t>
            </a:r>
          </a:p>
          <a:p>
            <a:pPr>
              <a:lnSpc>
                <a:spcPct val="120000"/>
              </a:lnSpc>
            </a:pPr>
            <a:r>
              <a:rPr kumimoji="1" lang="en-US" altLang="zh-CN" dirty="0"/>
              <a:t>    pivot = A[hi]</a:t>
            </a:r>
          </a:p>
          <a:p>
            <a:pPr>
              <a:lnSpc>
                <a:spcPct val="120000"/>
              </a:lnSpc>
            </a:pPr>
            <a:r>
              <a:rPr kumimoji="1" lang="en-US" altLang="zh-CN" dirty="0"/>
              <a:t>    i = lo //place for swapping</a:t>
            </a:r>
          </a:p>
          <a:p>
            <a:pPr>
              <a:lnSpc>
                <a:spcPct val="120000"/>
              </a:lnSpc>
            </a:pPr>
            <a:r>
              <a:rPr kumimoji="1" lang="en-US" altLang="zh-CN" dirty="0"/>
              <a:t>    for j = lo to hi - 1</a:t>
            </a:r>
          </a:p>
          <a:p>
            <a:pPr>
              <a:lnSpc>
                <a:spcPct val="120000"/>
              </a:lnSpc>
            </a:pPr>
            <a:r>
              <a:rPr kumimoji="1" lang="en-US" altLang="zh-CN" dirty="0"/>
              <a:t>        if A[j] &lt;= pivot</a:t>
            </a:r>
          </a:p>
          <a:p>
            <a:pPr>
              <a:lnSpc>
                <a:spcPct val="120000"/>
              </a:lnSpc>
            </a:pPr>
            <a:r>
              <a:rPr kumimoji="1" lang="en-US" altLang="zh-CN" dirty="0"/>
              <a:t>            swap A[i] with A[j]</a:t>
            </a:r>
          </a:p>
          <a:p>
            <a:pPr>
              <a:lnSpc>
                <a:spcPct val="120000"/>
              </a:lnSpc>
            </a:pPr>
            <a:r>
              <a:rPr kumimoji="1" lang="en-US" altLang="zh-CN" dirty="0"/>
              <a:t>            i = i + 1</a:t>
            </a:r>
          </a:p>
          <a:p>
            <a:pPr>
              <a:lnSpc>
                <a:spcPct val="120000"/>
              </a:lnSpc>
            </a:pPr>
            <a:r>
              <a:rPr kumimoji="1" lang="en-US" altLang="zh-CN" dirty="0"/>
              <a:t>    swap A[i] with A[hi]</a:t>
            </a:r>
          </a:p>
          <a:p>
            <a:pPr>
              <a:lnSpc>
                <a:spcPct val="120000"/>
              </a:lnSpc>
            </a:pPr>
            <a:r>
              <a:rPr kumimoji="1" lang="en-US" altLang="zh-CN" dirty="0"/>
              <a:t>    return i</a:t>
            </a:r>
          </a:p>
        </p:txBody>
      </p:sp>
      <p:sp>
        <p:nvSpPr>
          <p:cNvPr id="4" name="Rectangle 5"/>
          <p:cNvSpPr>
            <a:spLocks noChangeArrowheads="1"/>
          </p:cNvSpPr>
          <p:nvPr/>
        </p:nvSpPr>
        <p:spPr bwMode="auto">
          <a:xfrm>
            <a:off x="7162800" y="758825"/>
            <a:ext cx="4941570" cy="573786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90204" pitchFamily="34" charset="0"/>
                <a:ea typeface="宋体" pitchFamily="2" charset="-122"/>
              </a:defRPr>
            </a:lvl1pPr>
            <a:lvl2pPr marL="742950" indent="-285750">
              <a:defRPr>
                <a:solidFill>
                  <a:schemeClr val="tx1"/>
                </a:solidFill>
                <a:latin typeface="Arial" panose="020B0604020202090204" pitchFamily="34" charset="0"/>
                <a:ea typeface="宋体" pitchFamily="2" charset="-122"/>
              </a:defRPr>
            </a:lvl2pPr>
            <a:lvl3pPr marL="1143000" indent="-228600">
              <a:defRPr>
                <a:solidFill>
                  <a:schemeClr val="tx1"/>
                </a:solidFill>
                <a:latin typeface="Arial" panose="020B0604020202090204" pitchFamily="34" charset="0"/>
                <a:ea typeface="宋体" pitchFamily="2" charset="-122"/>
              </a:defRPr>
            </a:lvl3pPr>
            <a:lvl4pPr marL="1600200" indent="-228600">
              <a:defRPr>
                <a:solidFill>
                  <a:schemeClr val="tx1"/>
                </a:solidFill>
                <a:latin typeface="Arial" panose="020B0604020202090204" pitchFamily="34" charset="0"/>
                <a:ea typeface="宋体" pitchFamily="2" charset="-122"/>
              </a:defRPr>
            </a:lvl4pPr>
            <a:lvl5pPr marL="2057400" indent="-22860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9pPr>
          </a:lstStyle>
          <a:p>
            <a:pPr>
              <a:lnSpc>
                <a:spcPct val="120000"/>
              </a:lnSpc>
            </a:pPr>
            <a:r>
              <a:rPr kumimoji="1" dirty="0"/>
              <a:t>Swap elements less than x to the left region</a:t>
            </a:r>
          </a:p>
          <a:p>
            <a:pPr>
              <a:lnSpc>
                <a:spcPct val="120000"/>
              </a:lnSpc>
            </a:pPr>
            <a:r>
              <a:rPr kumimoji="1" dirty="0"/>
              <a:t>Swap elements greater than x to the right region</a:t>
            </a:r>
            <a:r>
              <a:rPr kumimoji="1" lang="en-US" altLang="zh-CN" dirty="0"/>
              <a:t>quicksort(A, lo, hi)</a:t>
            </a:r>
          </a:p>
          <a:p>
            <a:pPr>
              <a:lnSpc>
                <a:spcPct val="120000"/>
              </a:lnSpc>
            </a:pPr>
            <a:r>
              <a:rPr kumimoji="1" lang="en-US" altLang="zh-CN" dirty="0"/>
              <a:t>  if lo &lt; hi</a:t>
            </a:r>
          </a:p>
          <a:p>
            <a:pPr>
              <a:lnSpc>
                <a:spcPct val="120000"/>
              </a:lnSpc>
            </a:pPr>
            <a:r>
              <a:rPr kumimoji="1" lang="en-US" altLang="zh-CN" dirty="0"/>
              <a:t>    p = partition(A, lo, hi)</a:t>
            </a:r>
          </a:p>
          <a:p>
            <a:pPr>
              <a:lnSpc>
                <a:spcPct val="120000"/>
              </a:lnSpc>
            </a:pPr>
            <a:r>
              <a:rPr kumimoji="1" lang="en-US" altLang="zh-CN" dirty="0"/>
              <a:t>    quicksort(A, lo, p - 1)</a:t>
            </a:r>
          </a:p>
          <a:p>
            <a:pPr>
              <a:lnSpc>
                <a:spcPct val="120000"/>
              </a:lnSpc>
            </a:pPr>
            <a:r>
              <a:rPr kumimoji="1" lang="en-US" altLang="zh-CN" dirty="0"/>
              <a:t>    quicksort(A, p + 1, hi)</a:t>
            </a:r>
          </a:p>
          <a:p>
            <a:pPr>
              <a:lnSpc>
                <a:spcPct val="120000"/>
              </a:lnSpc>
            </a:pPr>
            <a:endParaRPr kumimoji="1" lang="en-US" altLang="zh-CN" dirty="0"/>
          </a:p>
          <a:p>
            <a:pPr>
              <a:lnSpc>
                <a:spcPct val="120000"/>
              </a:lnSpc>
            </a:pPr>
            <a:r>
              <a:rPr kumimoji="1" lang="en-US" altLang="zh-CN" dirty="0"/>
              <a:t>partition(A, lo, hi)</a:t>
            </a:r>
          </a:p>
          <a:p>
            <a:pPr>
              <a:lnSpc>
                <a:spcPct val="120000"/>
              </a:lnSpc>
            </a:pPr>
            <a:r>
              <a:rPr kumimoji="1" lang="en-US" altLang="zh-CN" dirty="0"/>
              <a:t>    pivot = A[hi]</a:t>
            </a:r>
          </a:p>
          <a:p>
            <a:pPr>
              <a:lnSpc>
                <a:spcPct val="120000"/>
              </a:lnSpc>
            </a:pPr>
            <a:r>
              <a:rPr kumimoji="1" lang="en-US" altLang="zh-CN" dirty="0"/>
              <a:t>    i = lo //place for swapping</a:t>
            </a:r>
          </a:p>
          <a:p>
            <a:pPr>
              <a:lnSpc>
                <a:spcPct val="120000"/>
              </a:lnSpc>
            </a:pPr>
            <a:r>
              <a:rPr kumimoji="1" lang="en-US" altLang="zh-CN" dirty="0"/>
              <a:t>    for j = lo to hi - 1</a:t>
            </a:r>
          </a:p>
          <a:p>
            <a:pPr>
              <a:lnSpc>
                <a:spcPct val="120000"/>
              </a:lnSpc>
            </a:pPr>
            <a:r>
              <a:rPr kumimoji="1" lang="en-US" altLang="zh-CN" dirty="0"/>
              <a:t>        if A[j] &lt;= pivot</a:t>
            </a:r>
          </a:p>
          <a:p>
            <a:pPr>
              <a:lnSpc>
                <a:spcPct val="120000"/>
              </a:lnSpc>
            </a:pPr>
            <a:r>
              <a:rPr kumimoji="1" lang="en-US" altLang="zh-CN" dirty="0"/>
              <a:t>            swap A[i] with A[j]</a:t>
            </a:r>
          </a:p>
          <a:p>
            <a:pPr>
              <a:lnSpc>
                <a:spcPct val="120000"/>
              </a:lnSpc>
            </a:pPr>
            <a:r>
              <a:rPr kumimoji="1" lang="en-US" altLang="zh-CN" dirty="0"/>
              <a:t>            i = i + 1</a:t>
            </a:r>
          </a:p>
          <a:p>
            <a:pPr>
              <a:lnSpc>
                <a:spcPct val="120000"/>
              </a:lnSpc>
            </a:pPr>
            <a:r>
              <a:rPr kumimoji="1" lang="en-US" altLang="zh-CN" dirty="0"/>
              <a:t>    swap A[i] with A[hi]</a:t>
            </a:r>
          </a:p>
          <a:p>
            <a:pPr>
              <a:lnSpc>
                <a:spcPct val="120000"/>
              </a:lnSpc>
            </a:pPr>
            <a:r>
              <a:rPr kumimoji="1" lang="en-US" altLang="zh-CN" dirty="0"/>
              <a:t>    return i</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22-08-28 at 5.20.51 PM"/>
          <p:cNvPicPr>
            <a:picLocks noChangeAspect="1"/>
          </p:cNvPicPr>
          <p:nvPr/>
        </p:nvPicPr>
        <p:blipFill>
          <a:blip r:embed="rId2"/>
          <a:stretch>
            <a:fillRect/>
          </a:stretch>
        </p:blipFill>
        <p:spPr>
          <a:xfrm>
            <a:off x="0" y="958850"/>
            <a:ext cx="7162800" cy="4940300"/>
          </a:xfrm>
          <a:prstGeom prst="rect">
            <a:avLst/>
          </a:prstGeom>
        </p:spPr>
      </p:pic>
      <p:sp>
        <p:nvSpPr>
          <p:cNvPr id="6" name="标题 1"/>
          <p:cNvSpPr>
            <a:spLocks noGrp="1"/>
          </p:cNvSpPr>
          <p:nvPr>
            <p:ph type="title"/>
          </p:nvPr>
        </p:nvSpPr>
        <p:spPr>
          <a:xfrm>
            <a:off x="2598420" y="68580"/>
            <a:ext cx="9593580" cy="470535"/>
          </a:xfrm>
        </p:spPr>
        <p:txBody>
          <a:bodyPr/>
          <a:lstStyle/>
          <a:p>
            <a:r>
              <a:rPr sz="2000" dirty="0">
                <a:latin typeface="黑体" panose="02010609060101010101" pitchFamily="49" charset="-122"/>
                <a:ea typeface="黑体" panose="02010609060101010101" pitchFamily="49" charset="-122"/>
              </a:rPr>
              <a:t>Chapter 2 Recursion and divide-and-conquer strategy - Quicksort</a:t>
            </a:r>
          </a:p>
        </p:txBody>
      </p:sp>
      <p:sp>
        <p:nvSpPr>
          <p:cNvPr id="2" name="Rectangle 5"/>
          <p:cNvSpPr>
            <a:spLocks noChangeArrowheads="1"/>
          </p:cNvSpPr>
          <p:nvPr/>
        </p:nvSpPr>
        <p:spPr bwMode="auto">
          <a:xfrm>
            <a:off x="7914014" y="740317"/>
            <a:ext cx="3697287" cy="573786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90204" pitchFamily="34" charset="0"/>
                <a:ea typeface="宋体" pitchFamily="2" charset="-122"/>
              </a:defRPr>
            </a:lvl1pPr>
            <a:lvl2pPr marL="742950" indent="-285750">
              <a:defRPr>
                <a:solidFill>
                  <a:schemeClr val="tx1"/>
                </a:solidFill>
                <a:latin typeface="Arial" panose="020B0604020202090204" pitchFamily="34" charset="0"/>
                <a:ea typeface="宋体" pitchFamily="2" charset="-122"/>
              </a:defRPr>
            </a:lvl2pPr>
            <a:lvl3pPr marL="1143000" indent="-228600">
              <a:defRPr>
                <a:solidFill>
                  <a:schemeClr val="tx1"/>
                </a:solidFill>
                <a:latin typeface="Arial" panose="020B0604020202090204" pitchFamily="34" charset="0"/>
                <a:ea typeface="宋体" pitchFamily="2" charset="-122"/>
              </a:defRPr>
            </a:lvl3pPr>
            <a:lvl4pPr marL="1600200" indent="-228600">
              <a:defRPr>
                <a:solidFill>
                  <a:schemeClr val="tx1"/>
                </a:solidFill>
                <a:latin typeface="Arial" panose="020B0604020202090204" pitchFamily="34" charset="0"/>
                <a:ea typeface="宋体" pitchFamily="2" charset="-122"/>
              </a:defRPr>
            </a:lvl4pPr>
            <a:lvl5pPr marL="2057400" indent="-22860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9pPr>
          </a:lstStyle>
          <a:p>
            <a:pPr>
              <a:lnSpc>
                <a:spcPct val="120000"/>
              </a:lnSpc>
            </a:pPr>
            <a:r>
              <a:rPr kumimoji="1" lang="zh-CN" altLang="en-US" dirty="0"/>
              <a:t>将</a:t>
            </a:r>
            <a:r>
              <a:rPr kumimoji="1" lang="en-US" altLang="zh-CN" dirty="0"/>
              <a:t>&lt; x</a:t>
            </a:r>
            <a:r>
              <a:rPr kumimoji="1" lang="zh-CN" altLang="en-US" dirty="0"/>
              <a:t>的元素交换到左边区域</a:t>
            </a:r>
          </a:p>
          <a:p>
            <a:pPr>
              <a:lnSpc>
                <a:spcPct val="120000"/>
              </a:lnSpc>
            </a:pPr>
            <a:r>
              <a:rPr kumimoji="1" lang="zh-CN" altLang="en-US" dirty="0"/>
              <a:t>将</a:t>
            </a:r>
            <a:r>
              <a:rPr kumimoji="1" lang="en-US" altLang="zh-CN" dirty="0"/>
              <a:t>&gt; x</a:t>
            </a:r>
            <a:r>
              <a:rPr kumimoji="1" lang="zh-CN" altLang="en-US" dirty="0"/>
              <a:t>的元素交换到右边区域</a:t>
            </a:r>
          </a:p>
          <a:p>
            <a:pPr>
              <a:lnSpc>
                <a:spcPct val="120000"/>
              </a:lnSpc>
            </a:pPr>
            <a:r>
              <a:rPr kumimoji="1" lang="en-US" altLang="zh-CN" dirty="0"/>
              <a:t>quicksort(A, lo, hi)</a:t>
            </a:r>
          </a:p>
          <a:p>
            <a:pPr>
              <a:lnSpc>
                <a:spcPct val="120000"/>
              </a:lnSpc>
            </a:pPr>
            <a:r>
              <a:rPr kumimoji="1" lang="en-US" altLang="zh-CN" dirty="0"/>
              <a:t>  if lo &lt; hi</a:t>
            </a:r>
          </a:p>
          <a:p>
            <a:pPr>
              <a:lnSpc>
                <a:spcPct val="120000"/>
              </a:lnSpc>
            </a:pPr>
            <a:r>
              <a:rPr kumimoji="1" lang="en-US" altLang="zh-CN" dirty="0"/>
              <a:t>    p = partition(A, lo, hi)</a:t>
            </a:r>
          </a:p>
          <a:p>
            <a:pPr>
              <a:lnSpc>
                <a:spcPct val="120000"/>
              </a:lnSpc>
            </a:pPr>
            <a:r>
              <a:rPr kumimoji="1" lang="en-US" altLang="zh-CN" dirty="0"/>
              <a:t>    quicksort(A, lo, p - 1)</a:t>
            </a:r>
          </a:p>
          <a:p>
            <a:pPr>
              <a:lnSpc>
                <a:spcPct val="120000"/>
              </a:lnSpc>
            </a:pPr>
            <a:r>
              <a:rPr kumimoji="1" lang="en-US" altLang="zh-CN" dirty="0"/>
              <a:t>    quicksort(A, p + 1, hi)</a:t>
            </a:r>
          </a:p>
          <a:p>
            <a:pPr>
              <a:lnSpc>
                <a:spcPct val="120000"/>
              </a:lnSpc>
            </a:pPr>
            <a:endParaRPr kumimoji="1" lang="en-US" altLang="zh-CN" dirty="0"/>
          </a:p>
          <a:p>
            <a:pPr>
              <a:lnSpc>
                <a:spcPct val="120000"/>
              </a:lnSpc>
            </a:pPr>
            <a:r>
              <a:rPr kumimoji="1" lang="en-US" altLang="zh-CN" dirty="0"/>
              <a:t>partition(A, lo, hi)</a:t>
            </a:r>
          </a:p>
          <a:p>
            <a:pPr>
              <a:lnSpc>
                <a:spcPct val="120000"/>
              </a:lnSpc>
            </a:pPr>
            <a:r>
              <a:rPr kumimoji="1" lang="en-US" altLang="zh-CN" dirty="0"/>
              <a:t>    pivot = A[hi]</a:t>
            </a:r>
          </a:p>
          <a:p>
            <a:pPr>
              <a:lnSpc>
                <a:spcPct val="120000"/>
              </a:lnSpc>
            </a:pPr>
            <a:r>
              <a:rPr kumimoji="1" lang="en-US" altLang="zh-CN" dirty="0"/>
              <a:t>    i = lo //place for swapping</a:t>
            </a:r>
          </a:p>
          <a:p>
            <a:pPr>
              <a:lnSpc>
                <a:spcPct val="120000"/>
              </a:lnSpc>
            </a:pPr>
            <a:r>
              <a:rPr kumimoji="1" lang="en-US" altLang="zh-CN" dirty="0"/>
              <a:t>    for j = lo to hi - 1</a:t>
            </a:r>
          </a:p>
          <a:p>
            <a:pPr>
              <a:lnSpc>
                <a:spcPct val="120000"/>
              </a:lnSpc>
            </a:pPr>
            <a:r>
              <a:rPr kumimoji="1" lang="en-US" altLang="zh-CN" dirty="0"/>
              <a:t>        if A[j] &lt;= pivot</a:t>
            </a:r>
          </a:p>
          <a:p>
            <a:pPr>
              <a:lnSpc>
                <a:spcPct val="120000"/>
              </a:lnSpc>
            </a:pPr>
            <a:r>
              <a:rPr kumimoji="1" lang="en-US" altLang="zh-CN" dirty="0"/>
              <a:t>            swap A[i] with A[j]</a:t>
            </a:r>
          </a:p>
          <a:p>
            <a:pPr>
              <a:lnSpc>
                <a:spcPct val="120000"/>
              </a:lnSpc>
            </a:pPr>
            <a:r>
              <a:rPr kumimoji="1" lang="en-US" altLang="zh-CN" dirty="0"/>
              <a:t>            i = i + 1</a:t>
            </a:r>
          </a:p>
          <a:p>
            <a:pPr>
              <a:lnSpc>
                <a:spcPct val="120000"/>
              </a:lnSpc>
            </a:pPr>
            <a:r>
              <a:rPr kumimoji="1" lang="en-US" altLang="zh-CN" dirty="0"/>
              <a:t>    swap A[i] with A[hi]</a:t>
            </a:r>
          </a:p>
          <a:p>
            <a:pPr>
              <a:lnSpc>
                <a:spcPct val="120000"/>
              </a:lnSpc>
            </a:pPr>
            <a:r>
              <a:rPr kumimoji="1" lang="en-US" altLang="zh-CN" dirty="0"/>
              <a:t>    return i</a:t>
            </a:r>
          </a:p>
        </p:txBody>
      </p:sp>
      <p:sp>
        <p:nvSpPr>
          <p:cNvPr id="4" name="Rectangle 5"/>
          <p:cNvSpPr>
            <a:spLocks noChangeArrowheads="1"/>
          </p:cNvSpPr>
          <p:nvPr/>
        </p:nvSpPr>
        <p:spPr bwMode="auto">
          <a:xfrm>
            <a:off x="7162800" y="758825"/>
            <a:ext cx="4941570" cy="573786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90204" pitchFamily="34" charset="0"/>
                <a:ea typeface="宋体" pitchFamily="2" charset="-122"/>
              </a:defRPr>
            </a:lvl1pPr>
            <a:lvl2pPr marL="742950" indent="-285750">
              <a:defRPr>
                <a:solidFill>
                  <a:schemeClr val="tx1"/>
                </a:solidFill>
                <a:latin typeface="Arial" panose="020B0604020202090204" pitchFamily="34" charset="0"/>
                <a:ea typeface="宋体" pitchFamily="2" charset="-122"/>
              </a:defRPr>
            </a:lvl2pPr>
            <a:lvl3pPr marL="1143000" indent="-228600">
              <a:defRPr>
                <a:solidFill>
                  <a:schemeClr val="tx1"/>
                </a:solidFill>
                <a:latin typeface="Arial" panose="020B0604020202090204" pitchFamily="34" charset="0"/>
                <a:ea typeface="宋体" pitchFamily="2" charset="-122"/>
              </a:defRPr>
            </a:lvl3pPr>
            <a:lvl4pPr marL="1600200" indent="-228600">
              <a:defRPr>
                <a:solidFill>
                  <a:schemeClr val="tx1"/>
                </a:solidFill>
                <a:latin typeface="Arial" panose="020B0604020202090204" pitchFamily="34" charset="0"/>
                <a:ea typeface="宋体" pitchFamily="2" charset="-122"/>
              </a:defRPr>
            </a:lvl4pPr>
            <a:lvl5pPr marL="2057400" indent="-22860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9pPr>
          </a:lstStyle>
          <a:p>
            <a:pPr>
              <a:lnSpc>
                <a:spcPct val="120000"/>
              </a:lnSpc>
            </a:pPr>
            <a:r>
              <a:rPr kumimoji="1" dirty="0"/>
              <a:t>Swap elements less than x to the left region</a:t>
            </a:r>
          </a:p>
          <a:p>
            <a:pPr>
              <a:lnSpc>
                <a:spcPct val="120000"/>
              </a:lnSpc>
            </a:pPr>
            <a:r>
              <a:rPr kumimoji="1" dirty="0"/>
              <a:t>Swap elements greater than x to the right region</a:t>
            </a:r>
            <a:r>
              <a:rPr kumimoji="1" lang="en-US" altLang="zh-CN" dirty="0"/>
              <a:t>quicksort(A, lo, hi)</a:t>
            </a:r>
          </a:p>
          <a:p>
            <a:pPr>
              <a:lnSpc>
                <a:spcPct val="120000"/>
              </a:lnSpc>
            </a:pPr>
            <a:r>
              <a:rPr kumimoji="1" lang="en-US" altLang="zh-CN" dirty="0"/>
              <a:t>  if lo &lt; hi</a:t>
            </a:r>
          </a:p>
          <a:p>
            <a:pPr>
              <a:lnSpc>
                <a:spcPct val="120000"/>
              </a:lnSpc>
            </a:pPr>
            <a:r>
              <a:rPr kumimoji="1" lang="en-US" altLang="zh-CN" dirty="0"/>
              <a:t>    p = partition(A, lo, hi)</a:t>
            </a:r>
          </a:p>
          <a:p>
            <a:pPr>
              <a:lnSpc>
                <a:spcPct val="120000"/>
              </a:lnSpc>
            </a:pPr>
            <a:r>
              <a:rPr kumimoji="1" lang="en-US" altLang="zh-CN" dirty="0"/>
              <a:t>    quicksort(A, lo, p - 1)</a:t>
            </a:r>
          </a:p>
          <a:p>
            <a:pPr>
              <a:lnSpc>
                <a:spcPct val="120000"/>
              </a:lnSpc>
            </a:pPr>
            <a:r>
              <a:rPr kumimoji="1" lang="en-US" altLang="zh-CN" dirty="0"/>
              <a:t>    quicksort(A, p + 1, hi)</a:t>
            </a:r>
          </a:p>
          <a:p>
            <a:pPr>
              <a:lnSpc>
                <a:spcPct val="120000"/>
              </a:lnSpc>
            </a:pPr>
            <a:endParaRPr kumimoji="1" lang="en-US" altLang="zh-CN" dirty="0"/>
          </a:p>
          <a:p>
            <a:pPr>
              <a:lnSpc>
                <a:spcPct val="120000"/>
              </a:lnSpc>
            </a:pPr>
            <a:r>
              <a:rPr kumimoji="1" lang="en-US" altLang="zh-CN" dirty="0"/>
              <a:t>partition(A, lo, hi)</a:t>
            </a:r>
          </a:p>
          <a:p>
            <a:pPr>
              <a:lnSpc>
                <a:spcPct val="120000"/>
              </a:lnSpc>
            </a:pPr>
            <a:r>
              <a:rPr kumimoji="1" lang="en-US" altLang="zh-CN" dirty="0"/>
              <a:t>    pivot = A[hi]</a:t>
            </a:r>
          </a:p>
          <a:p>
            <a:pPr>
              <a:lnSpc>
                <a:spcPct val="120000"/>
              </a:lnSpc>
            </a:pPr>
            <a:r>
              <a:rPr kumimoji="1" lang="en-US" altLang="zh-CN" dirty="0"/>
              <a:t>    i = lo //place for swapping</a:t>
            </a:r>
          </a:p>
          <a:p>
            <a:pPr>
              <a:lnSpc>
                <a:spcPct val="120000"/>
              </a:lnSpc>
            </a:pPr>
            <a:r>
              <a:rPr kumimoji="1" lang="en-US" altLang="zh-CN" dirty="0"/>
              <a:t>    for j = lo to hi - 1</a:t>
            </a:r>
          </a:p>
          <a:p>
            <a:pPr>
              <a:lnSpc>
                <a:spcPct val="120000"/>
              </a:lnSpc>
            </a:pPr>
            <a:r>
              <a:rPr kumimoji="1" lang="en-US" altLang="zh-CN" dirty="0"/>
              <a:t>        if A[j] &lt;= pivot</a:t>
            </a:r>
          </a:p>
          <a:p>
            <a:pPr>
              <a:lnSpc>
                <a:spcPct val="120000"/>
              </a:lnSpc>
            </a:pPr>
            <a:r>
              <a:rPr kumimoji="1" lang="en-US" altLang="zh-CN" dirty="0"/>
              <a:t>            swap A[i] with A[j]</a:t>
            </a:r>
          </a:p>
          <a:p>
            <a:pPr>
              <a:lnSpc>
                <a:spcPct val="120000"/>
              </a:lnSpc>
            </a:pPr>
            <a:r>
              <a:rPr kumimoji="1" lang="en-US" altLang="zh-CN" dirty="0"/>
              <a:t>            i = i + 1</a:t>
            </a:r>
          </a:p>
          <a:p>
            <a:pPr>
              <a:lnSpc>
                <a:spcPct val="120000"/>
              </a:lnSpc>
            </a:pPr>
            <a:r>
              <a:rPr kumimoji="1" lang="en-US" altLang="zh-CN" dirty="0"/>
              <a:t>    swap A[i] with A[hi]</a:t>
            </a:r>
          </a:p>
          <a:p>
            <a:pPr>
              <a:lnSpc>
                <a:spcPct val="120000"/>
              </a:lnSpc>
            </a:pPr>
            <a:r>
              <a:rPr kumimoji="1" lang="en-US" altLang="zh-CN" dirty="0"/>
              <a:t>    return i</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22-08-28 at 5.21.43 PM"/>
          <p:cNvPicPr>
            <a:picLocks noChangeAspect="1"/>
          </p:cNvPicPr>
          <p:nvPr/>
        </p:nvPicPr>
        <p:blipFill>
          <a:blip r:embed="rId2"/>
          <a:stretch>
            <a:fillRect/>
          </a:stretch>
        </p:blipFill>
        <p:spPr>
          <a:xfrm>
            <a:off x="0" y="958850"/>
            <a:ext cx="7162800" cy="4940300"/>
          </a:xfrm>
          <a:prstGeom prst="rect">
            <a:avLst/>
          </a:prstGeom>
        </p:spPr>
      </p:pic>
      <p:sp>
        <p:nvSpPr>
          <p:cNvPr id="6" name="标题 1"/>
          <p:cNvSpPr>
            <a:spLocks noGrp="1"/>
          </p:cNvSpPr>
          <p:nvPr>
            <p:ph type="title"/>
          </p:nvPr>
        </p:nvSpPr>
        <p:spPr>
          <a:xfrm>
            <a:off x="2598420" y="68580"/>
            <a:ext cx="9593580" cy="470535"/>
          </a:xfrm>
        </p:spPr>
        <p:txBody>
          <a:bodyPr/>
          <a:lstStyle/>
          <a:p>
            <a:r>
              <a:rPr sz="2000" dirty="0">
                <a:latin typeface="黑体" panose="02010609060101010101" pitchFamily="49" charset="-122"/>
                <a:ea typeface="黑体" panose="02010609060101010101" pitchFamily="49" charset="-122"/>
              </a:rPr>
              <a:t>Chapter 2 Recursion and divide-and-conquer strategy - Quicksort</a:t>
            </a:r>
          </a:p>
        </p:txBody>
      </p:sp>
      <p:sp>
        <p:nvSpPr>
          <p:cNvPr id="2" name="Rectangle 5"/>
          <p:cNvSpPr>
            <a:spLocks noChangeArrowheads="1"/>
          </p:cNvSpPr>
          <p:nvPr/>
        </p:nvSpPr>
        <p:spPr bwMode="auto">
          <a:xfrm>
            <a:off x="7914014" y="740317"/>
            <a:ext cx="3697287" cy="573786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90204" pitchFamily="34" charset="0"/>
                <a:ea typeface="宋体" pitchFamily="2" charset="-122"/>
              </a:defRPr>
            </a:lvl1pPr>
            <a:lvl2pPr marL="742950" indent="-285750">
              <a:defRPr>
                <a:solidFill>
                  <a:schemeClr val="tx1"/>
                </a:solidFill>
                <a:latin typeface="Arial" panose="020B0604020202090204" pitchFamily="34" charset="0"/>
                <a:ea typeface="宋体" pitchFamily="2" charset="-122"/>
              </a:defRPr>
            </a:lvl2pPr>
            <a:lvl3pPr marL="1143000" indent="-228600">
              <a:defRPr>
                <a:solidFill>
                  <a:schemeClr val="tx1"/>
                </a:solidFill>
                <a:latin typeface="Arial" panose="020B0604020202090204" pitchFamily="34" charset="0"/>
                <a:ea typeface="宋体" pitchFamily="2" charset="-122"/>
              </a:defRPr>
            </a:lvl3pPr>
            <a:lvl4pPr marL="1600200" indent="-228600">
              <a:defRPr>
                <a:solidFill>
                  <a:schemeClr val="tx1"/>
                </a:solidFill>
                <a:latin typeface="Arial" panose="020B0604020202090204" pitchFamily="34" charset="0"/>
                <a:ea typeface="宋体" pitchFamily="2" charset="-122"/>
              </a:defRPr>
            </a:lvl4pPr>
            <a:lvl5pPr marL="2057400" indent="-22860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9pPr>
          </a:lstStyle>
          <a:p>
            <a:pPr>
              <a:lnSpc>
                <a:spcPct val="120000"/>
              </a:lnSpc>
            </a:pPr>
            <a:r>
              <a:rPr kumimoji="1" lang="zh-CN" altLang="en-US" dirty="0"/>
              <a:t>将</a:t>
            </a:r>
            <a:r>
              <a:rPr kumimoji="1" lang="en-US" altLang="zh-CN" dirty="0"/>
              <a:t>&lt; x</a:t>
            </a:r>
            <a:r>
              <a:rPr kumimoji="1" lang="zh-CN" altLang="en-US" dirty="0"/>
              <a:t>的元素交换到左边区域</a:t>
            </a:r>
          </a:p>
          <a:p>
            <a:pPr>
              <a:lnSpc>
                <a:spcPct val="120000"/>
              </a:lnSpc>
            </a:pPr>
            <a:r>
              <a:rPr kumimoji="1" lang="zh-CN" altLang="en-US" dirty="0"/>
              <a:t>将</a:t>
            </a:r>
            <a:r>
              <a:rPr kumimoji="1" lang="en-US" altLang="zh-CN" dirty="0"/>
              <a:t>&gt; x</a:t>
            </a:r>
            <a:r>
              <a:rPr kumimoji="1" lang="zh-CN" altLang="en-US" dirty="0"/>
              <a:t>的元素交换到右边区域</a:t>
            </a:r>
          </a:p>
          <a:p>
            <a:pPr>
              <a:lnSpc>
                <a:spcPct val="120000"/>
              </a:lnSpc>
            </a:pPr>
            <a:r>
              <a:rPr kumimoji="1" lang="en-US" altLang="zh-CN" dirty="0"/>
              <a:t>quicksort(A, lo, hi)</a:t>
            </a:r>
          </a:p>
          <a:p>
            <a:pPr>
              <a:lnSpc>
                <a:spcPct val="120000"/>
              </a:lnSpc>
            </a:pPr>
            <a:r>
              <a:rPr kumimoji="1" lang="en-US" altLang="zh-CN" dirty="0"/>
              <a:t>  if lo &lt; hi</a:t>
            </a:r>
          </a:p>
          <a:p>
            <a:pPr>
              <a:lnSpc>
                <a:spcPct val="120000"/>
              </a:lnSpc>
            </a:pPr>
            <a:r>
              <a:rPr kumimoji="1" lang="en-US" altLang="zh-CN" dirty="0"/>
              <a:t>    p = partition(A, lo, hi)</a:t>
            </a:r>
          </a:p>
          <a:p>
            <a:pPr>
              <a:lnSpc>
                <a:spcPct val="120000"/>
              </a:lnSpc>
            </a:pPr>
            <a:r>
              <a:rPr kumimoji="1" lang="en-US" altLang="zh-CN" dirty="0"/>
              <a:t>    quicksort(A, lo, p - 1)</a:t>
            </a:r>
          </a:p>
          <a:p>
            <a:pPr>
              <a:lnSpc>
                <a:spcPct val="120000"/>
              </a:lnSpc>
            </a:pPr>
            <a:r>
              <a:rPr kumimoji="1" lang="en-US" altLang="zh-CN" dirty="0"/>
              <a:t>    quicksort(A, p + 1, hi)</a:t>
            </a:r>
          </a:p>
          <a:p>
            <a:pPr>
              <a:lnSpc>
                <a:spcPct val="120000"/>
              </a:lnSpc>
            </a:pPr>
            <a:endParaRPr kumimoji="1" lang="en-US" altLang="zh-CN" dirty="0"/>
          </a:p>
          <a:p>
            <a:pPr>
              <a:lnSpc>
                <a:spcPct val="120000"/>
              </a:lnSpc>
            </a:pPr>
            <a:r>
              <a:rPr kumimoji="1" lang="en-US" altLang="zh-CN" dirty="0"/>
              <a:t>partition(A, lo, hi)</a:t>
            </a:r>
          </a:p>
          <a:p>
            <a:pPr>
              <a:lnSpc>
                <a:spcPct val="120000"/>
              </a:lnSpc>
            </a:pPr>
            <a:r>
              <a:rPr kumimoji="1" lang="en-US" altLang="zh-CN" dirty="0"/>
              <a:t>    pivot = A[hi]</a:t>
            </a:r>
          </a:p>
          <a:p>
            <a:pPr>
              <a:lnSpc>
                <a:spcPct val="120000"/>
              </a:lnSpc>
            </a:pPr>
            <a:r>
              <a:rPr kumimoji="1" lang="en-US" altLang="zh-CN" dirty="0"/>
              <a:t>    i = lo //place for swapping</a:t>
            </a:r>
          </a:p>
          <a:p>
            <a:pPr>
              <a:lnSpc>
                <a:spcPct val="120000"/>
              </a:lnSpc>
            </a:pPr>
            <a:r>
              <a:rPr kumimoji="1" lang="en-US" altLang="zh-CN" dirty="0"/>
              <a:t>    for j = lo to hi - 1</a:t>
            </a:r>
          </a:p>
          <a:p>
            <a:pPr>
              <a:lnSpc>
                <a:spcPct val="120000"/>
              </a:lnSpc>
            </a:pPr>
            <a:r>
              <a:rPr kumimoji="1" lang="en-US" altLang="zh-CN" dirty="0"/>
              <a:t>        if A[j] &lt;= pivot</a:t>
            </a:r>
          </a:p>
          <a:p>
            <a:pPr>
              <a:lnSpc>
                <a:spcPct val="120000"/>
              </a:lnSpc>
            </a:pPr>
            <a:r>
              <a:rPr kumimoji="1" lang="en-US" altLang="zh-CN" dirty="0"/>
              <a:t>            swap A[i] with A[j]</a:t>
            </a:r>
          </a:p>
          <a:p>
            <a:pPr>
              <a:lnSpc>
                <a:spcPct val="120000"/>
              </a:lnSpc>
            </a:pPr>
            <a:r>
              <a:rPr kumimoji="1" lang="en-US" altLang="zh-CN" dirty="0"/>
              <a:t>            i = i + 1</a:t>
            </a:r>
          </a:p>
          <a:p>
            <a:pPr>
              <a:lnSpc>
                <a:spcPct val="120000"/>
              </a:lnSpc>
            </a:pPr>
            <a:r>
              <a:rPr kumimoji="1" lang="en-US" altLang="zh-CN" dirty="0"/>
              <a:t>    swap A[i] with A[hi]</a:t>
            </a:r>
          </a:p>
          <a:p>
            <a:pPr>
              <a:lnSpc>
                <a:spcPct val="120000"/>
              </a:lnSpc>
            </a:pPr>
            <a:r>
              <a:rPr kumimoji="1" lang="en-US" altLang="zh-CN" dirty="0"/>
              <a:t>    return i</a:t>
            </a:r>
          </a:p>
        </p:txBody>
      </p:sp>
      <p:sp>
        <p:nvSpPr>
          <p:cNvPr id="4" name="Rectangle 5"/>
          <p:cNvSpPr>
            <a:spLocks noChangeArrowheads="1"/>
          </p:cNvSpPr>
          <p:nvPr/>
        </p:nvSpPr>
        <p:spPr bwMode="auto">
          <a:xfrm>
            <a:off x="7162800" y="758825"/>
            <a:ext cx="4941570" cy="573786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90204" pitchFamily="34" charset="0"/>
                <a:ea typeface="宋体" pitchFamily="2" charset="-122"/>
              </a:defRPr>
            </a:lvl1pPr>
            <a:lvl2pPr marL="742950" indent="-285750">
              <a:defRPr>
                <a:solidFill>
                  <a:schemeClr val="tx1"/>
                </a:solidFill>
                <a:latin typeface="Arial" panose="020B0604020202090204" pitchFamily="34" charset="0"/>
                <a:ea typeface="宋体" pitchFamily="2" charset="-122"/>
              </a:defRPr>
            </a:lvl2pPr>
            <a:lvl3pPr marL="1143000" indent="-228600">
              <a:defRPr>
                <a:solidFill>
                  <a:schemeClr val="tx1"/>
                </a:solidFill>
                <a:latin typeface="Arial" panose="020B0604020202090204" pitchFamily="34" charset="0"/>
                <a:ea typeface="宋体" pitchFamily="2" charset="-122"/>
              </a:defRPr>
            </a:lvl3pPr>
            <a:lvl4pPr marL="1600200" indent="-228600">
              <a:defRPr>
                <a:solidFill>
                  <a:schemeClr val="tx1"/>
                </a:solidFill>
                <a:latin typeface="Arial" panose="020B0604020202090204" pitchFamily="34" charset="0"/>
                <a:ea typeface="宋体" pitchFamily="2" charset="-122"/>
              </a:defRPr>
            </a:lvl4pPr>
            <a:lvl5pPr marL="2057400" indent="-22860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9pPr>
          </a:lstStyle>
          <a:p>
            <a:pPr>
              <a:lnSpc>
                <a:spcPct val="120000"/>
              </a:lnSpc>
            </a:pPr>
            <a:r>
              <a:rPr kumimoji="1" dirty="0"/>
              <a:t>Swap elements less than x to the left region</a:t>
            </a:r>
          </a:p>
          <a:p>
            <a:pPr>
              <a:lnSpc>
                <a:spcPct val="120000"/>
              </a:lnSpc>
            </a:pPr>
            <a:r>
              <a:rPr kumimoji="1" dirty="0"/>
              <a:t>Swap elements greater than x to the right region</a:t>
            </a:r>
            <a:r>
              <a:rPr kumimoji="1" lang="en-US" altLang="zh-CN" dirty="0"/>
              <a:t>quicksort(A, lo, hi)</a:t>
            </a:r>
          </a:p>
          <a:p>
            <a:pPr>
              <a:lnSpc>
                <a:spcPct val="120000"/>
              </a:lnSpc>
            </a:pPr>
            <a:r>
              <a:rPr kumimoji="1" lang="en-US" altLang="zh-CN" dirty="0"/>
              <a:t>  if lo &lt; hi</a:t>
            </a:r>
          </a:p>
          <a:p>
            <a:pPr>
              <a:lnSpc>
                <a:spcPct val="120000"/>
              </a:lnSpc>
            </a:pPr>
            <a:r>
              <a:rPr kumimoji="1" lang="en-US" altLang="zh-CN" dirty="0"/>
              <a:t>    p = partition(A, lo, hi)</a:t>
            </a:r>
          </a:p>
          <a:p>
            <a:pPr>
              <a:lnSpc>
                <a:spcPct val="120000"/>
              </a:lnSpc>
            </a:pPr>
            <a:r>
              <a:rPr kumimoji="1" lang="en-US" altLang="zh-CN" dirty="0"/>
              <a:t>    quicksort(A, lo, p - 1)</a:t>
            </a:r>
          </a:p>
          <a:p>
            <a:pPr>
              <a:lnSpc>
                <a:spcPct val="120000"/>
              </a:lnSpc>
            </a:pPr>
            <a:r>
              <a:rPr kumimoji="1" lang="en-US" altLang="zh-CN" dirty="0"/>
              <a:t>    quicksort(A, p + 1, hi)</a:t>
            </a:r>
          </a:p>
          <a:p>
            <a:pPr>
              <a:lnSpc>
                <a:spcPct val="120000"/>
              </a:lnSpc>
            </a:pPr>
            <a:endParaRPr kumimoji="1" lang="en-US" altLang="zh-CN" dirty="0"/>
          </a:p>
          <a:p>
            <a:pPr>
              <a:lnSpc>
                <a:spcPct val="120000"/>
              </a:lnSpc>
            </a:pPr>
            <a:r>
              <a:rPr kumimoji="1" lang="en-US" altLang="zh-CN" dirty="0"/>
              <a:t>partition(A, lo, hi)</a:t>
            </a:r>
          </a:p>
          <a:p>
            <a:pPr>
              <a:lnSpc>
                <a:spcPct val="120000"/>
              </a:lnSpc>
            </a:pPr>
            <a:r>
              <a:rPr kumimoji="1" lang="en-US" altLang="zh-CN" dirty="0"/>
              <a:t>    pivot = A[hi]</a:t>
            </a:r>
          </a:p>
          <a:p>
            <a:pPr>
              <a:lnSpc>
                <a:spcPct val="120000"/>
              </a:lnSpc>
            </a:pPr>
            <a:r>
              <a:rPr kumimoji="1" lang="en-US" altLang="zh-CN" dirty="0"/>
              <a:t>    i = lo //place for swapping</a:t>
            </a:r>
          </a:p>
          <a:p>
            <a:pPr>
              <a:lnSpc>
                <a:spcPct val="120000"/>
              </a:lnSpc>
            </a:pPr>
            <a:r>
              <a:rPr kumimoji="1" lang="en-US" altLang="zh-CN" dirty="0"/>
              <a:t>    for j = lo to hi - 1</a:t>
            </a:r>
          </a:p>
          <a:p>
            <a:pPr>
              <a:lnSpc>
                <a:spcPct val="120000"/>
              </a:lnSpc>
            </a:pPr>
            <a:r>
              <a:rPr kumimoji="1" lang="en-US" altLang="zh-CN" dirty="0"/>
              <a:t>        if A[j] &lt;= pivot</a:t>
            </a:r>
          </a:p>
          <a:p>
            <a:pPr>
              <a:lnSpc>
                <a:spcPct val="120000"/>
              </a:lnSpc>
            </a:pPr>
            <a:r>
              <a:rPr kumimoji="1" lang="en-US" altLang="zh-CN" dirty="0"/>
              <a:t>            swap A[i] with A[j]</a:t>
            </a:r>
          </a:p>
          <a:p>
            <a:pPr>
              <a:lnSpc>
                <a:spcPct val="120000"/>
              </a:lnSpc>
            </a:pPr>
            <a:r>
              <a:rPr kumimoji="1" lang="en-US" altLang="zh-CN" dirty="0"/>
              <a:t>            i = i + 1</a:t>
            </a:r>
          </a:p>
          <a:p>
            <a:pPr>
              <a:lnSpc>
                <a:spcPct val="120000"/>
              </a:lnSpc>
            </a:pPr>
            <a:r>
              <a:rPr kumimoji="1" lang="en-US" altLang="zh-CN" dirty="0"/>
              <a:t>    swap A[i] with A[hi]</a:t>
            </a:r>
          </a:p>
          <a:p>
            <a:pPr>
              <a:lnSpc>
                <a:spcPct val="120000"/>
              </a:lnSpc>
            </a:pPr>
            <a:r>
              <a:rPr kumimoji="1" lang="en-US" altLang="zh-CN" dirty="0"/>
              <a:t>    return i</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22-08-28 at 5.22.50 PM"/>
          <p:cNvPicPr>
            <a:picLocks noChangeAspect="1"/>
          </p:cNvPicPr>
          <p:nvPr/>
        </p:nvPicPr>
        <p:blipFill>
          <a:blip r:embed="rId2"/>
          <a:stretch>
            <a:fillRect/>
          </a:stretch>
        </p:blipFill>
        <p:spPr>
          <a:xfrm>
            <a:off x="0" y="958850"/>
            <a:ext cx="7162800" cy="4940300"/>
          </a:xfrm>
          <a:prstGeom prst="rect">
            <a:avLst/>
          </a:prstGeom>
        </p:spPr>
      </p:pic>
      <p:sp>
        <p:nvSpPr>
          <p:cNvPr id="6" name="标题 1"/>
          <p:cNvSpPr>
            <a:spLocks noGrp="1"/>
          </p:cNvSpPr>
          <p:nvPr>
            <p:ph type="title"/>
          </p:nvPr>
        </p:nvSpPr>
        <p:spPr>
          <a:xfrm>
            <a:off x="2598420" y="68580"/>
            <a:ext cx="9593580" cy="470535"/>
          </a:xfrm>
        </p:spPr>
        <p:txBody>
          <a:bodyPr/>
          <a:lstStyle/>
          <a:p>
            <a:r>
              <a:rPr sz="2000" dirty="0">
                <a:latin typeface="黑体" panose="02010609060101010101" pitchFamily="49" charset="-122"/>
                <a:ea typeface="黑体" panose="02010609060101010101" pitchFamily="49" charset="-122"/>
              </a:rPr>
              <a:t>Chapter 2 Recursion and divide-and-conquer strategy - Quicksort</a:t>
            </a:r>
          </a:p>
        </p:txBody>
      </p:sp>
      <p:sp>
        <p:nvSpPr>
          <p:cNvPr id="2" name="Rectangle 5"/>
          <p:cNvSpPr>
            <a:spLocks noChangeArrowheads="1"/>
          </p:cNvSpPr>
          <p:nvPr/>
        </p:nvSpPr>
        <p:spPr bwMode="auto">
          <a:xfrm>
            <a:off x="7914014" y="740317"/>
            <a:ext cx="3697287" cy="573786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90204" pitchFamily="34" charset="0"/>
                <a:ea typeface="宋体" pitchFamily="2" charset="-122"/>
              </a:defRPr>
            </a:lvl1pPr>
            <a:lvl2pPr marL="742950" indent="-285750">
              <a:defRPr>
                <a:solidFill>
                  <a:schemeClr val="tx1"/>
                </a:solidFill>
                <a:latin typeface="Arial" panose="020B0604020202090204" pitchFamily="34" charset="0"/>
                <a:ea typeface="宋体" pitchFamily="2" charset="-122"/>
              </a:defRPr>
            </a:lvl2pPr>
            <a:lvl3pPr marL="1143000" indent="-228600">
              <a:defRPr>
                <a:solidFill>
                  <a:schemeClr val="tx1"/>
                </a:solidFill>
                <a:latin typeface="Arial" panose="020B0604020202090204" pitchFamily="34" charset="0"/>
                <a:ea typeface="宋体" pitchFamily="2" charset="-122"/>
              </a:defRPr>
            </a:lvl3pPr>
            <a:lvl4pPr marL="1600200" indent="-228600">
              <a:defRPr>
                <a:solidFill>
                  <a:schemeClr val="tx1"/>
                </a:solidFill>
                <a:latin typeface="Arial" panose="020B0604020202090204" pitchFamily="34" charset="0"/>
                <a:ea typeface="宋体" pitchFamily="2" charset="-122"/>
              </a:defRPr>
            </a:lvl4pPr>
            <a:lvl5pPr marL="2057400" indent="-22860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9pPr>
          </a:lstStyle>
          <a:p>
            <a:pPr>
              <a:lnSpc>
                <a:spcPct val="120000"/>
              </a:lnSpc>
            </a:pPr>
            <a:r>
              <a:rPr kumimoji="1" lang="zh-CN" altLang="en-US" dirty="0"/>
              <a:t>将</a:t>
            </a:r>
            <a:r>
              <a:rPr kumimoji="1" lang="en-US" altLang="zh-CN" dirty="0"/>
              <a:t>&lt; x</a:t>
            </a:r>
            <a:r>
              <a:rPr kumimoji="1" lang="zh-CN" altLang="en-US" dirty="0"/>
              <a:t>的元素交换到左边区域</a:t>
            </a:r>
          </a:p>
          <a:p>
            <a:pPr>
              <a:lnSpc>
                <a:spcPct val="120000"/>
              </a:lnSpc>
            </a:pPr>
            <a:r>
              <a:rPr kumimoji="1" lang="zh-CN" altLang="en-US" dirty="0"/>
              <a:t>将</a:t>
            </a:r>
            <a:r>
              <a:rPr kumimoji="1" lang="en-US" altLang="zh-CN" dirty="0"/>
              <a:t>&gt; x</a:t>
            </a:r>
            <a:r>
              <a:rPr kumimoji="1" lang="zh-CN" altLang="en-US" dirty="0"/>
              <a:t>的元素交换到右边区域</a:t>
            </a:r>
          </a:p>
          <a:p>
            <a:pPr>
              <a:lnSpc>
                <a:spcPct val="120000"/>
              </a:lnSpc>
            </a:pPr>
            <a:r>
              <a:rPr kumimoji="1" lang="en-US" altLang="zh-CN" dirty="0"/>
              <a:t>quicksort(A, lo, hi)</a:t>
            </a:r>
          </a:p>
          <a:p>
            <a:pPr>
              <a:lnSpc>
                <a:spcPct val="120000"/>
              </a:lnSpc>
            </a:pPr>
            <a:r>
              <a:rPr kumimoji="1" lang="en-US" altLang="zh-CN" dirty="0"/>
              <a:t>  if lo &lt; hi</a:t>
            </a:r>
          </a:p>
          <a:p>
            <a:pPr>
              <a:lnSpc>
                <a:spcPct val="120000"/>
              </a:lnSpc>
            </a:pPr>
            <a:r>
              <a:rPr kumimoji="1" lang="en-US" altLang="zh-CN" dirty="0"/>
              <a:t>    p = partition(A, lo, hi)</a:t>
            </a:r>
          </a:p>
          <a:p>
            <a:pPr>
              <a:lnSpc>
                <a:spcPct val="120000"/>
              </a:lnSpc>
            </a:pPr>
            <a:r>
              <a:rPr kumimoji="1" lang="en-US" altLang="zh-CN" dirty="0"/>
              <a:t>    quicksort(A, lo, p - 1)</a:t>
            </a:r>
          </a:p>
          <a:p>
            <a:pPr>
              <a:lnSpc>
                <a:spcPct val="120000"/>
              </a:lnSpc>
            </a:pPr>
            <a:r>
              <a:rPr kumimoji="1" lang="en-US" altLang="zh-CN" dirty="0"/>
              <a:t>    quicksort(A, p + 1, hi)</a:t>
            </a:r>
          </a:p>
          <a:p>
            <a:pPr>
              <a:lnSpc>
                <a:spcPct val="120000"/>
              </a:lnSpc>
            </a:pPr>
            <a:endParaRPr kumimoji="1" lang="en-US" altLang="zh-CN" dirty="0"/>
          </a:p>
          <a:p>
            <a:pPr>
              <a:lnSpc>
                <a:spcPct val="120000"/>
              </a:lnSpc>
            </a:pPr>
            <a:r>
              <a:rPr kumimoji="1" lang="en-US" altLang="zh-CN" dirty="0"/>
              <a:t>partition(A, lo, hi)</a:t>
            </a:r>
          </a:p>
          <a:p>
            <a:pPr>
              <a:lnSpc>
                <a:spcPct val="120000"/>
              </a:lnSpc>
            </a:pPr>
            <a:r>
              <a:rPr kumimoji="1" lang="en-US" altLang="zh-CN" dirty="0"/>
              <a:t>    pivot = A[hi]</a:t>
            </a:r>
          </a:p>
          <a:p>
            <a:pPr>
              <a:lnSpc>
                <a:spcPct val="120000"/>
              </a:lnSpc>
            </a:pPr>
            <a:r>
              <a:rPr kumimoji="1" lang="en-US" altLang="zh-CN" dirty="0"/>
              <a:t>    i = lo //place for swapping</a:t>
            </a:r>
          </a:p>
          <a:p>
            <a:pPr>
              <a:lnSpc>
                <a:spcPct val="120000"/>
              </a:lnSpc>
            </a:pPr>
            <a:r>
              <a:rPr kumimoji="1" lang="en-US" altLang="zh-CN" dirty="0"/>
              <a:t>    for j = lo to hi - 1</a:t>
            </a:r>
          </a:p>
          <a:p>
            <a:pPr>
              <a:lnSpc>
                <a:spcPct val="120000"/>
              </a:lnSpc>
            </a:pPr>
            <a:r>
              <a:rPr kumimoji="1" lang="en-US" altLang="zh-CN" dirty="0"/>
              <a:t>        if A[j] &lt;= pivot</a:t>
            </a:r>
          </a:p>
          <a:p>
            <a:pPr>
              <a:lnSpc>
                <a:spcPct val="120000"/>
              </a:lnSpc>
            </a:pPr>
            <a:r>
              <a:rPr kumimoji="1" lang="en-US" altLang="zh-CN" dirty="0"/>
              <a:t>            swap A[i] with A[j]</a:t>
            </a:r>
          </a:p>
          <a:p>
            <a:pPr>
              <a:lnSpc>
                <a:spcPct val="120000"/>
              </a:lnSpc>
            </a:pPr>
            <a:r>
              <a:rPr kumimoji="1" lang="en-US" altLang="zh-CN" dirty="0"/>
              <a:t>            i = i + 1</a:t>
            </a:r>
          </a:p>
          <a:p>
            <a:pPr>
              <a:lnSpc>
                <a:spcPct val="120000"/>
              </a:lnSpc>
            </a:pPr>
            <a:r>
              <a:rPr kumimoji="1" lang="en-US" altLang="zh-CN" dirty="0"/>
              <a:t>    swap A[i] with A[hi]</a:t>
            </a:r>
          </a:p>
          <a:p>
            <a:pPr>
              <a:lnSpc>
                <a:spcPct val="120000"/>
              </a:lnSpc>
            </a:pPr>
            <a:r>
              <a:rPr kumimoji="1" lang="en-US" altLang="zh-CN" dirty="0"/>
              <a:t>    return i</a:t>
            </a:r>
          </a:p>
        </p:txBody>
      </p:sp>
      <p:sp>
        <p:nvSpPr>
          <p:cNvPr id="3" name="Rectangle 5"/>
          <p:cNvSpPr>
            <a:spLocks noChangeArrowheads="1"/>
          </p:cNvSpPr>
          <p:nvPr/>
        </p:nvSpPr>
        <p:spPr bwMode="auto">
          <a:xfrm>
            <a:off x="7162800" y="758825"/>
            <a:ext cx="4941570" cy="573786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90204" pitchFamily="34" charset="0"/>
                <a:ea typeface="宋体" pitchFamily="2" charset="-122"/>
              </a:defRPr>
            </a:lvl1pPr>
            <a:lvl2pPr marL="742950" indent="-285750">
              <a:defRPr>
                <a:solidFill>
                  <a:schemeClr val="tx1"/>
                </a:solidFill>
                <a:latin typeface="Arial" panose="020B0604020202090204" pitchFamily="34" charset="0"/>
                <a:ea typeface="宋体" pitchFamily="2" charset="-122"/>
              </a:defRPr>
            </a:lvl2pPr>
            <a:lvl3pPr marL="1143000" indent="-228600">
              <a:defRPr>
                <a:solidFill>
                  <a:schemeClr val="tx1"/>
                </a:solidFill>
                <a:latin typeface="Arial" panose="020B0604020202090204" pitchFamily="34" charset="0"/>
                <a:ea typeface="宋体" pitchFamily="2" charset="-122"/>
              </a:defRPr>
            </a:lvl3pPr>
            <a:lvl4pPr marL="1600200" indent="-228600">
              <a:defRPr>
                <a:solidFill>
                  <a:schemeClr val="tx1"/>
                </a:solidFill>
                <a:latin typeface="Arial" panose="020B0604020202090204" pitchFamily="34" charset="0"/>
                <a:ea typeface="宋体" pitchFamily="2" charset="-122"/>
              </a:defRPr>
            </a:lvl4pPr>
            <a:lvl5pPr marL="2057400" indent="-22860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9pPr>
          </a:lstStyle>
          <a:p>
            <a:pPr>
              <a:lnSpc>
                <a:spcPct val="120000"/>
              </a:lnSpc>
            </a:pPr>
            <a:r>
              <a:rPr kumimoji="1" dirty="0"/>
              <a:t>Swap elements less than x to the left region</a:t>
            </a:r>
          </a:p>
          <a:p>
            <a:pPr>
              <a:lnSpc>
                <a:spcPct val="120000"/>
              </a:lnSpc>
            </a:pPr>
            <a:r>
              <a:rPr kumimoji="1" dirty="0"/>
              <a:t>Swap elements greater than x to the right region</a:t>
            </a:r>
            <a:r>
              <a:rPr kumimoji="1" lang="en-US" altLang="zh-CN" dirty="0"/>
              <a:t>quicksort(A, lo, hi)</a:t>
            </a:r>
          </a:p>
          <a:p>
            <a:pPr>
              <a:lnSpc>
                <a:spcPct val="120000"/>
              </a:lnSpc>
            </a:pPr>
            <a:r>
              <a:rPr kumimoji="1" lang="en-US" altLang="zh-CN" dirty="0"/>
              <a:t>  if lo &lt; hi</a:t>
            </a:r>
          </a:p>
          <a:p>
            <a:pPr>
              <a:lnSpc>
                <a:spcPct val="120000"/>
              </a:lnSpc>
            </a:pPr>
            <a:r>
              <a:rPr kumimoji="1" lang="en-US" altLang="zh-CN" dirty="0"/>
              <a:t>    p = partition(A, lo, hi)</a:t>
            </a:r>
          </a:p>
          <a:p>
            <a:pPr>
              <a:lnSpc>
                <a:spcPct val="120000"/>
              </a:lnSpc>
            </a:pPr>
            <a:r>
              <a:rPr kumimoji="1" lang="en-US" altLang="zh-CN" dirty="0"/>
              <a:t>    quicksort(A, lo, p - 1)</a:t>
            </a:r>
          </a:p>
          <a:p>
            <a:pPr>
              <a:lnSpc>
                <a:spcPct val="120000"/>
              </a:lnSpc>
            </a:pPr>
            <a:r>
              <a:rPr kumimoji="1" lang="en-US" altLang="zh-CN" dirty="0"/>
              <a:t>    quicksort(A, p + 1, hi)</a:t>
            </a:r>
          </a:p>
          <a:p>
            <a:pPr>
              <a:lnSpc>
                <a:spcPct val="120000"/>
              </a:lnSpc>
            </a:pPr>
            <a:endParaRPr kumimoji="1" lang="en-US" altLang="zh-CN" dirty="0"/>
          </a:p>
          <a:p>
            <a:pPr>
              <a:lnSpc>
                <a:spcPct val="120000"/>
              </a:lnSpc>
            </a:pPr>
            <a:r>
              <a:rPr kumimoji="1" lang="en-US" altLang="zh-CN" dirty="0"/>
              <a:t>partition(A, lo, hi)</a:t>
            </a:r>
          </a:p>
          <a:p>
            <a:pPr>
              <a:lnSpc>
                <a:spcPct val="120000"/>
              </a:lnSpc>
            </a:pPr>
            <a:r>
              <a:rPr kumimoji="1" lang="en-US" altLang="zh-CN" dirty="0"/>
              <a:t>    pivot = A[hi]</a:t>
            </a:r>
          </a:p>
          <a:p>
            <a:pPr>
              <a:lnSpc>
                <a:spcPct val="120000"/>
              </a:lnSpc>
            </a:pPr>
            <a:r>
              <a:rPr kumimoji="1" lang="en-US" altLang="zh-CN" dirty="0"/>
              <a:t>    i = lo //place for swapping</a:t>
            </a:r>
          </a:p>
          <a:p>
            <a:pPr>
              <a:lnSpc>
                <a:spcPct val="120000"/>
              </a:lnSpc>
            </a:pPr>
            <a:r>
              <a:rPr kumimoji="1" lang="en-US" altLang="zh-CN" dirty="0"/>
              <a:t>    for j = lo to hi - 1</a:t>
            </a:r>
          </a:p>
          <a:p>
            <a:pPr>
              <a:lnSpc>
                <a:spcPct val="120000"/>
              </a:lnSpc>
            </a:pPr>
            <a:r>
              <a:rPr kumimoji="1" lang="en-US" altLang="zh-CN" dirty="0"/>
              <a:t>        if A[j] &lt;= pivot</a:t>
            </a:r>
          </a:p>
          <a:p>
            <a:pPr>
              <a:lnSpc>
                <a:spcPct val="120000"/>
              </a:lnSpc>
            </a:pPr>
            <a:r>
              <a:rPr kumimoji="1" lang="en-US" altLang="zh-CN" dirty="0"/>
              <a:t>            swap A[i] with A[j]</a:t>
            </a:r>
          </a:p>
          <a:p>
            <a:pPr>
              <a:lnSpc>
                <a:spcPct val="120000"/>
              </a:lnSpc>
            </a:pPr>
            <a:r>
              <a:rPr kumimoji="1" lang="en-US" altLang="zh-CN" dirty="0"/>
              <a:t>            i = i + 1</a:t>
            </a:r>
          </a:p>
          <a:p>
            <a:pPr>
              <a:lnSpc>
                <a:spcPct val="120000"/>
              </a:lnSpc>
            </a:pPr>
            <a:r>
              <a:rPr kumimoji="1" lang="en-US" altLang="zh-CN" dirty="0"/>
              <a:t>    swap A[i] with A[hi]</a:t>
            </a:r>
          </a:p>
          <a:p>
            <a:pPr>
              <a:lnSpc>
                <a:spcPct val="120000"/>
              </a:lnSpc>
            </a:pPr>
            <a:r>
              <a:rPr kumimoji="1" lang="en-US" altLang="zh-CN" dirty="0"/>
              <a:t>    return i</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79481" y="754415"/>
            <a:ext cx="11632335" cy="5349166"/>
          </a:xfrm>
        </p:spPr>
        <p:txBody>
          <a:bodyPr>
            <a:noAutofit/>
          </a:bodyPr>
          <a:lstStyle/>
          <a:p>
            <a:pPr marL="0" indent="0">
              <a:lnSpc>
                <a:spcPct val="100000"/>
              </a:lnSpc>
              <a:buClr>
                <a:srgbClr val="FF0000"/>
              </a:buClr>
              <a:buNone/>
              <a:defRPr/>
            </a:pPr>
            <a:r>
              <a:rPr lang="zh-CN" altLang="en-US" sz="2800" b="1" dirty="0">
                <a:solidFill>
                  <a:schemeClr val="tx1"/>
                </a:solidFill>
                <a:sym typeface="+mn-ea"/>
              </a:rPr>
              <a:t>Properties of divide and conquer</a:t>
            </a:r>
            <a:r>
              <a:rPr lang="zh-CN" altLang="en-US" sz="2800" b="1" dirty="0">
                <a:solidFill>
                  <a:schemeClr val="tx1"/>
                </a:solidFill>
              </a:rPr>
              <a:t>：</a:t>
            </a:r>
            <a:endParaRPr lang="en-US" altLang="zh-CN" sz="2800" b="1" dirty="0">
              <a:solidFill>
                <a:schemeClr val="tx1"/>
              </a:solidFill>
            </a:endParaRPr>
          </a:p>
          <a:p>
            <a:pPr>
              <a:lnSpc>
                <a:spcPct val="100000"/>
              </a:lnSpc>
              <a:buClr>
                <a:srgbClr val="FF0000"/>
              </a:buClr>
              <a:buFont typeface="Wingdings" panose="05000000000000000000" pitchFamily="2" charset="2"/>
              <a:buChar char="ü"/>
              <a:defRPr/>
            </a:pPr>
            <a:r>
              <a:rPr lang="zh-CN" altLang="en-US" sz="2800" b="1" dirty="0">
                <a:solidFill>
                  <a:schemeClr val="tx1"/>
                </a:solidFill>
                <a:sym typeface="+mn-ea"/>
              </a:rPr>
              <a:t>The problem can be easily solved if it is scaled down to a certain extent</a:t>
            </a:r>
            <a:r>
              <a:rPr lang="zh-CN" altLang="en-US" sz="2800" b="1" dirty="0">
                <a:solidFill>
                  <a:schemeClr val="tx1"/>
                </a:solidFill>
              </a:rPr>
              <a:t>；</a:t>
            </a:r>
            <a:endParaRPr lang="zh-CN" altLang="en-US" sz="2800" dirty="0">
              <a:solidFill>
                <a:schemeClr val="tx1"/>
              </a:solidFill>
            </a:endParaRPr>
          </a:p>
          <a:p>
            <a:pPr>
              <a:lnSpc>
                <a:spcPct val="100000"/>
              </a:lnSpc>
              <a:buClr>
                <a:srgbClr val="FF0000"/>
              </a:buClr>
              <a:buFont typeface="Wingdings" panose="05000000000000000000" pitchFamily="2" charset="2"/>
              <a:buChar char="ü"/>
              <a:defRPr/>
            </a:pPr>
            <a:r>
              <a:rPr lang="zh-CN" altLang="en-US" sz="2800" b="1" dirty="0">
                <a:solidFill>
                  <a:schemeClr val="tx1"/>
                </a:solidFill>
                <a:sym typeface="+mn-ea"/>
              </a:rPr>
              <a:t>The problem can be broken down into several smaller identical problems</a:t>
            </a:r>
            <a:r>
              <a:rPr lang="en-US" altLang="zh-CN" sz="2800" b="1" dirty="0">
                <a:solidFill>
                  <a:schemeClr val="tx1"/>
                </a:solidFill>
              </a:rPr>
              <a:t>;</a:t>
            </a:r>
          </a:p>
          <a:p>
            <a:pPr>
              <a:lnSpc>
                <a:spcPct val="100000"/>
              </a:lnSpc>
              <a:buClr>
                <a:srgbClr val="FF0000"/>
              </a:buClr>
              <a:buFont typeface="Wingdings" panose="05000000000000000000" pitchFamily="2" charset="2"/>
              <a:buChar char="ü"/>
              <a:defRPr/>
            </a:pPr>
            <a:r>
              <a:rPr lang="zh-CN" altLang="en-US" sz="2800" b="1" dirty="0">
                <a:solidFill>
                  <a:schemeClr val="tx1"/>
                </a:solidFill>
                <a:sym typeface="+mn-ea"/>
              </a:rPr>
              <a:t>The solution of the decomposed subproblem can be merged into the solution of the original problem</a:t>
            </a:r>
            <a:r>
              <a:rPr lang="zh-CN" altLang="en-US" sz="2800" b="1" dirty="0">
                <a:solidFill>
                  <a:schemeClr val="tx1"/>
                </a:solidFill>
              </a:rPr>
              <a:t>；</a:t>
            </a:r>
          </a:p>
          <a:p>
            <a:pPr>
              <a:lnSpc>
                <a:spcPct val="100000"/>
              </a:lnSpc>
              <a:buClr>
                <a:srgbClr val="FF0000"/>
              </a:buClr>
              <a:buFont typeface="Wingdings" panose="05000000000000000000" pitchFamily="2" charset="2"/>
              <a:buChar char="ü"/>
              <a:defRPr/>
            </a:pPr>
            <a:r>
              <a:rPr lang="zh-CN" altLang="en-US" sz="2800" b="1" dirty="0">
                <a:solidFill>
                  <a:schemeClr val="tx1"/>
                </a:solidFill>
                <a:sym typeface="+mn-ea"/>
              </a:rPr>
              <a:t>The decomposed subproblems are independent of each other.</a:t>
            </a:r>
            <a:endParaRPr lang="zh-CN" altLang="en-US" sz="2800" b="1" dirty="0">
              <a:solidFill>
                <a:schemeClr val="tx1"/>
              </a:solidFill>
            </a:endParaRPr>
          </a:p>
          <a:p>
            <a:pPr marL="0" indent="0">
              <a:lnSpc>
                <a:spcPct val="100000"/>
              </a:lnSpc>
              <a:buClr>
                <a:srgbClr val="FF0000"/>
              </a:buClr>
              <a:buFont typeface="Wingdings" panose="05000000000000000000" pitchFamily="2" charset="2"/>
              <a:buNone/>
              <a:defRPr/>
            </a:pPr>
            <a:r>
              <a:rPr lang="en-US" altLang="zh-CN" sz="2800" b="1" dirty="0">
                <a:solidFill>
                  <a:srgbClr val="0000FF"/>
                </a:solidFill>
              </a:rPr>
              <a:t>A</a:t>
            </a:r>
            <a:r>
              <a:rPr lang="zh-CN" altLang="en-US" sz="2800" b="1" dirty="0">
                <a:solidFill>
                  <a:srgbClr val="0000FF"/>
                </a:solidFill>
              </a:rPr>
              <a:t>nalysis: It is obvious that the subproblems decomposed by this problem are independent of each other, that is, finding </a:t>
            </a:r>
            <a:r>
              <a:rPr lang="zh-CN" altLang="en-US" sz="2800" b="1" i="1" dirty="0">
                <a:solidFill>
                  <a:srgbClr val="0000FF"/>
                </a:solidFill>
              </a:rPr>
              <a:t>x</a:t>
            </a:r>
            <a:r>
              <a:rPr lang="zh-CN" altLang="en-US" sz="2800" b="1" dirty="0">
                <a:solidFill>
                  <a:srgbClr val="0000FF"/>
                </a:solidFill>
              </a:rPr>
              <a:t> before or after </a:t>
            </a:r>
            <a:r>
              <a:rPr lang="en-US" altLang="zh-CN" sz="2800" b="1" i="1" dirty="0">
                <a:solidFill>
                  <a:srgbClr val="0000FF"/>
                </a:solidFill>
              </a:rPr>
              <a:t>a</a:t>
            </a:r>
            <a:r>
              <a:rPr lang="zh-CN" altLang="en-US" sz="2800" b="1" i="1" dirty="0">
                <a:solidFill>
                  <a:srgbClr val="0000FF"/>
                </a:solidFill>
              </a:rPr>
              <a:t>[</a:t>
            </a:r>
            <a:r>
              <a:rPr lang="en-US" altLang="zh-CN" sz="2800" b="1" i="1" dirty="0">
                <a:solidFill>
                  <a:srgbClr val="0000FF"/>
                </a:solidFill>
              </a:rPr>
              <a:t>i</a:t>
            </a:r>
            <a:r>
              <a:rPr lang="zh-CN" altLang="en-US" sz="2800" b="1" i="1" dirty="0">
                <a:solidFill>
                  <a:srgbClr val="0000FF"/>
                </a:solidFill>
              </a:rPr>
              <a:t>]</a:t>
            </a:r>
            <a:r>
              <a:rPr lang="zh-CN" altLang="en-US" sz="2800" b="1" dirty="0">
                <a:solidFill>
                  <a:srgbClr val="0000FF"/>
                </a:solidFill>
              </a:rPr>
              <a:t> is an independent subproblem, so the fourth applicable condition of divide-and-conquer method is satisfied.</a:t>
            </a:r>
          </a:p>
        </p:txBody>
      </p:sp>
      <p:sp>
        <p:nvSpPr>
          <p:cNvPr id="5" name="标题 1"/>
          <p:cNvSpPr>
            <a:spLocks noGrp="1"/>
          </p:cNvSpPr>
          <p:nvPr>
            <p:ph type="title"/>
          </p:nvPr>
        </p:nvSpPr>
        <p:spPr>
          <a:xfrm>
            <a:off x="1523365" y="130175"/>
            <a:ext cx="10798175" cy="470535"/>
          </a:xfrm>
        </p:spPr>
        <p:txBody>
          <a:bodyPr/>
          <a:lstStyle/>
          <a:p>
            <a:r>
              <a:rPr sz="2000" i="1" dirty="0">
                <a:latin typeface="黑体" panose="02010609060101010101" pitchFamily="49" charset="-122"/>
                <a:ea typeface="黑体" panose="02010609060101010101" pitchFamily="49" charset="-122"/>
              </a:rPr>
              <a:t>Chapter 2 Recursion and divide-and-conquer strategy - binary search algorithm</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22-08-28 at 5.23.33 PM"/>
          <p:cNvPicPr>
            <a:picLocks noChangeAspect="1"/>
          </p:cNvPicPr>
          <p:nvPr/>
        </p:nvPicPr>
        <p:blipFill>
          <a:blip r:embed="rId2"/>
          <a:stretch>
            <a:fillRect/>
          </a:stretch>
        </p:blipFill>
        <p:spPr>
          <a:xfrm>
            <a:off x="0" y="958850"/>
            <a:ext cx="7162800" cy="4940300"/>
          </a:xfrm>
          <a:prstGeom prst="rect">
            <a:avLst/>
          </a:prstGeom>
        </p:spPr>
      </p:pic>
      <p:sp>
        <p:nvSpPr>
          <p:cNvPr id="6" name="标题 1"/>
          <p:cNvSpPr>
            <a:spLocks noGrp="1"/>
          </p:cNvSpPr>
          <p:nvPr>
            <p:ph type="title"/>
          </p:nvPr>
        </p:nvSpPr>
        <p:spPr>
          <a:xfrm>
            <a:off x="2598420" y="68580"/>
            <a:ext cx="9593580" cy="470535"/>
          </a:xfrm>
        </p:spPr>
        <p:txBody>
          <a:bodyPr/>
          <a:lstStyle/>
          <a:p>
            <a:r>
              <a:rPr sz="2000" dirty="0">
                <a:latin typeface="黑体" panose="02010609060101010101" pitchFamily="49" charset="-122"/>
                <a:ea typeface="黑体" panose="02010609060101010101" pitchFamily="49" charset="-122"/>
              </a:rPr>
              <a:t>Chapter 2 Recursion and divide-and-conquer strategy - Quicksort</a:t>
            </a:r>
          </a:p>
        </p:txBody>
      </p:sp>
      <p:sp>
        <p:nvSpPr>
          <p:cNvPr id="2" name="Rectangle 5"/>
          <p:cNvSpPr>
            <a:spLocks noChangeArrowheads="1"/>
          </p:cNvSpPr>
          <p:nvPr/>
        </p:nvSpPr>
        <p:spPr bwMode="auto">
          <a:xfrm>
            <a:off x="7914014" y="740317"/>
            <a:ext cx="3697287" cy="573786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90204" pitchFamily="34" charset="0"/>
                <a:ea typeface="宋体" pitchFamily="2" charset="-122"/>
              </a:defRPr>
            </a:lvl1pPr>
            <a:lvl2pPr marL="742950" indent="-285750">
              <a:defRPr>
                <a:solidFill>
                  <a:schemeClr val="tx1"/>
                </a:solidFill>
                <a:latin typeface="Arial" panose="020B0604020202090204" pitchFamily="34" charset="0"/>
                <a:ea typeface="宋体" pitchFamily="2" charset="-122"/>
              </a:defRPr>
            </a:lvl2pPr>
            <a:lvl3pPr marL="1143000" indent="-228600">
              <a:defRPr>
                <a:solidFill>
                  <a:schemeClr val="tx1"/>
                </a:solidFill>
                <a:latin typeface="Arial" panose="020B0604020202090204" pitchFamily="34" charset="0"/>
                <a:ea typeface="宋体" pitchFamily="2" charset="-122"/>
              </a:defRPr>
            </a:lvl3pPr>
            <a:lvl4pPr marL="1600200" indent="-228600">
              <a:defRPr>
                <a:solidFill>
                  <a:schemeClr val="tx1"/>
                </a:solidFill>
                <a:latin typeface="Arial" panose="020B0604020202090204" pitchFamily="34" charset="0"/>
                <a:ea typeface="宋体" pitchFamily="2" charset="-122"/>
              </a:defRPr>
            </a:lvl4pPr>
            <a:lvl5pPr marL="2057400" indent="-22860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9pPr>
          </a:lstStyle>
          <a:p>
            <a:pPr>
              <a:lnSpc>
                <a:spcPct val="120000"/>
              </a:lnSpc>
            </a:pPr>
            <a:r>
              <a:rPr kumimoji="1" lang="zh-CN" altLang="en-US" dirty="0"/>
              <a:t>将</a:t>
            </a:r>
            <a:r>
              <a:rPr kumimoji="1" lang="en-US" altLang="zh-CN" dirty="0"/>
              <a:t>&lt; x</a:t>
            </a:r>
            <a:r>
              <a:rPr kumimoji="1" lang="zh-CN" altLang="en-US" dirty="0"/>
              <a:t>的元素交换到左边区域</a:t>
            </a:r>
          </a:p>
          <a:p>
            <a:pPr>
              <a:lnSpc>
                <a:spcPct val="120000"/>
              </a:lnSpc>
            </a:pPr>
            <a:r>
              <a:rPr kumimoji="1" lang="zh-CN" altLang="en-US" dirty="0"/>
              <a:t>将</a:t>
            </a:r>
            <a:r>
              <a:rPr kumimoji="1" lang="en-US" altLang="zh-CN" dirty="0"/>
              <a:t>&gt; x</a:t>
            </a:r>
            <a:r>
              <a:rPr kumimoji="1" lang="zh-CN" altLang="en-US" dirty="0"/>
              <a:t>的元素交换到右边区域</a:t>
            </a:r>
          </a:p>
          <a:p>
            <a:pPr>
              <a:lnSpc>
                <a:spcPct val="120000"/>
              </a:lnSpc>
            </a:pPr>
            <a:r>
              <a:rPr kumimoji="1" lang="en-US" altLang="zh-CN" dirty="0"/>
              <a:t>quicksort(A, lo, hi)</a:t>
            </a:r>
          </a:p>
          <a:p>
            <a:pPr>
              <a:lnSpc>
                <a:spcPct val="120000"/>
              </a:lnSpc>
            </a:pPr>
            <a:r>
              <a:rPr kumimoji="1" lang="en-US" altLang="zh-CN" dirty="0"/>
              <a:t>  if lo &lt; hi</a:t>
            </a:r>
          </a:p>
          <a:p>
            <a:pPr>
              <a:lnSpc>
                <a:spcPct val="120000"/>
              </a:lnSpc>
            </a:pPr>
            <a:r>
              <a:rPr kumimoji="1" lang="en-US" altLang="zh-CN" dirty="0"/>
              <a:t>    p = partition(A, lo, hi)</a:t>
            </a:r>
          </a:p>
          <a:p>
            <a:pPr>
              <a:lnSpc>
                <a:spcPct val="120000"/>
              </a:lnSpc>
            </a:pPr>
            <a:r>
              <a:rPr kumimoji="1" lang="en-US" altLang="zh-CN" dirty="0"/>
              <a:t>    quicksort(A, lo, p - 1)</a:t>
            </a:r>
          </a:p>
          <a:p>
            <a:pPr>
              <a:lnSpc>
                <a:spcPct val="120000"/>
              </a:lnSpc>
            </a:pPr>
            <a:r>
              <a:rPr kumimoji="1" lang="en-US" altLang="zh-CN" dirty="0"/>
              <a:t>    quicksort(A, p + 1, hi)</a:t>
            </a:r>
          </a:p>
          <a:p>
            <a:pPr>
              <a:lnSpc>
                <a:spcPct val="120000"/>
              </a:lnSpc>
            </a:pPr>
            <a:endParaRPr kumimoji="1" lang="en-US" altLang="zh-CN" dirty="0"/>
          </a:p>
          <a:p>
            <a:pPr>
              <a:lnSpc>
                <a:spcPct val="120000"/>
              </a:lnSpc>
            </a:pPr>
            <a:r>
              <a:rPr kumimoji="1" lang="en-US" altLang="zh-CN" dirty="0"/>
              <a:t>partition(A, lo, hi)</a:t>
            </a:r>
          </a:p>
          <a:p>
            <a:pPr>
              <a:lnSpc>
                <a:spcPct val="120000"/>
              </a:lnSpc>
            </a:pPr>
            <a:r>
              <a:rPr kumimoji="1" lang="en-US" altLang="zh-CN" dirty="0"/>
              <a:t>    pivot = A[hi]</a:t>
            </a:r>
          </a:p>
          <a:p>
            <a:pPr>
              <a:lnSpc>
                <a:spcPct val="120000"/>
              </a:lnSpc>
            </a:pPr>
            <a:r>
              <a:rPr kumimoji="1" lang="en-US" altLang="zh-CN" dirty="0"/>
              <a:t>    i = lo //place for swapping</a:t>
            </a:r>
          </a:p>
          <a:p>
            <a:pPr>
              <a:lnSpc>
                <a:spcPct val="120000"/>
              </a:lnSpc>
            </a:pPr>
            <a:r>
              <a:rPr kumimoji="1" lang="en-US" altLang="zh-CN" dirty="0"/>
              <a:t>    for j = lo to hi - 1</a:t>
            </a:r>
          </a:p>
          <a:p>
            <a:pPr>
              <a:lnSpc>
                <a:spcPct val="120000"/>
              </a:lnSpc>
            </a:pPr>
            <a:r>
              <a:rPr kumimoji="1" lang="en-US" altLang="zh-CN" dirty="0"/>
              <a:t>        if A[j] &lt;= pivot</a:t>
            </a:r>
          </a:p>
          <a:p>
            <a:pPr>
              <a:lnSpc>
                <a:spcPct val="120000"/>
              </a:lnSpc>
            </a:pPr>
            <a:r>
              <a:rPr kumimoji="1" lang="en-US" altLang="zh-CN" dirty="0"/>
              <a:t>            swap A[i] with A[j]</a:t>
            </a:r>
          </a:p>
          <a:p>
            <a:pPr>
              <a:lnSpc>
                <a:spcPct val="120000"/>
              </a:lnSpc>
            </a:pPr>
            <a:r>
              <a:rPr kumimoji="1" lang="en-US" altLang="zh-CN" dirty="0"/>
              <a:t>            i = i + 1</a:t>
            </a:r>
          </a:p>
          <a:p>
            <a:pPr>
              <a:lnSpc>
                <a:spcPct val="120000"/>
              </a:lnSpc>
            </a:pPr>
            <a:r>
              <a:rPr kumimoji="1" lang="en-US" altLang="zh-CN" dirty="0"/>
              <a:t>    swap A[i] with A[hi]</a:t>
            </a:r>
          </a:p>
          <a:p>
            <a:pPr>
              <a:lnSpc>
                <a:spcPct val="120000"/>
              </a:lnSpc>
            </a:pPr>
            <a:r>
              <a:rPr kumimoji="1" lang="en-US" altLang="zh-CN" dirty="0"/>
              <a:t>    return i</a:t>
            </a:r>
          </a:p>
        </p:txBody>
      </p:sp>
      <p:sp>
        <p:nvSpPr>
          <p:cNvPr id="4" name="Rectangle 5"/>
          <p:cNvSpPr>
            <a:spLocks noChangeArrowheads="1"/>
          </p:cNvSpPr>
          <p:nvPr/>
        </p:nvSpPr>
        <p:spPr bwMode="auto">
          <a:xfrm>
            <a:off x="7162800" y="758825"/>
            <a:ext cx="4941570" cy="573786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90204" pitchFamily="34" charset="0"/>
                <a:ea typeface="宋体" pitchFamily="2" charset="-122"/>
              </a:defRPr>
            </a:lvl1pPr>
            <a:lvl2pPr marL="742950" indent="-285750">
              <a:defRPr>
                <a:solidFill>
                  <a:schemeClr val="tx1"/>
                </a:solidFill>
                <a:latin typeface="Arial" panose="020B0604020202090204" pitchFamily="34" charset="0"/>
                <a:ea typeface="宋体" pitchFamily="2" charset="-122"/>
              </a:defRPr>
            </a:lvl2pPr>
            <a:lvl3pPr marL="1143000" indent="-228600">
              <a:defRPr>
                <a:solidFill>
                  <a:schemeClr val="tx1"/>
                </a:solidFill>
                <a:latin typeface="Arial" panose="020B0604020202090204" pitchFamily="34" charset="0"/>
                <a:ea typeface="宋体" pitchFamily="2" charset="-122"/>
              </a:defRPr>
            </a:lvl3pPr>
            <a:lvl4pPr marL="1600200" indent="-228600">
              <a:defRPr>
                <a:solidFill>
                  <a:schemeClr val="tx1"/>
                </a:solidFill>
                <a:latin typeface="Arial" panose="020B0604020202090204" pitchFamily="34" charset="0"/>
                <a:ea typeface="宋体" pitchFamily="2" charset="-122"/>
              </a:defRPr>
            </a:lvl4pPr>
            <a:lvl5pPr marL="2057400" indent="-22860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9pPr>
          </a:lstStyle>
          <a:p>
            <a:pPr>
              <a:lnSpc>
                <a:spcPct val="120000"/>
              </a:lnSpc>
            </a:pPr>
            <a:r>
              <a:rPr kumimoji="1" dirty="0"/>
              <a:t>Swap elements less than x to the left region</a:t>
            </a:r>
          </a:p>
          <a:p>
            <a:pPr>
              <a:lnSpc>
                <a:spcPct val="120000"/>
              </a:lnSpc>
            </a:pPr>
            <a:r>
              <a:rPr kumimoji="1" dirty="0"/>
              <a:t>Swap elements greater than x to the right region</a:t>
            </a:r>
            <a:r>
              <a:rPr kumimoji="1" lang="en-US" altLang="zh-CN" dirty="0"/>
              <a:t>quicksort(A, lo, hi)</a:t>
            </a:r>
          </a:p>
          <a:p>
            <a:pPr>
              <a:lnSpc>
                <a:spcPct val="120000"/>
              </a:lnSpc>
            </a:pPr>
            <a:r>
              <a:rPr kumimoji="1" lang="en-US" altLang="zh-CN" dirty="0"/>
              <a:t>  if lo &lt; hi</a:t>
            </a:r>
          </a:p>
          <a:p>
            <a:pPr>
              <a:lnSpc>
                <a:spcPct val="120000"/>
              </a:lnSpc>
            </a:pPr>
            <a:r>
              <a:rPr kumimoji="1" lang="en-US" altLang="zh-CN" dirty="0"/>
              <a:t>    p = partition(A, lo, hi)</a:t>
            </a:r>
          </a:p>
          <a:p>
            <a:pPr>
              <a:lnSpc>
                <a:spcPct val="120000"/>
              </a:lnSpc>
            </a:pPr>
            <a:r>
              <a:rPr kumimoji="1" lang="en-US" altLang="zh-CN" dirty="0"/>
              <a:t>    quicksort(A, lo, p - 1)</a:t>
            </a:r>
          </a:p>
          <a:p>
            <a:pPr>
              <a:lnSpc>
                <a:spcPct val="120000"/>
              </a:lnSpc>
            </a:pPr>
            <a:r>
              <a:rPr kumimoji="1" lang="en-US" altLang="zh-CN" dirty="0"/>
              <a:t>    quicksort(A, p + 1, hi)</a:t>
            </a:r>
          </a:p>
          <a:p>
            <a:pPr>
              <a:lnSpc>
                <a:spcPct val="120000"/>
              </a:lnSpc>
            </a:pPr>
            <a:endParaRPr kumimoji="1" lang="en-US" altLang="zh-CN" dirty="0"/>
          </a:p>
          <a:p>
            <a:pPr>
              <a:lnSpc>
                <a:spcPct val="120000"/>
              </a:lnSpc>
            </a:pPr>
            <a:r>
              <a:rPr kumimoji="1" lang="en-US" altLang="zh-CN" dirty="0"/>
              <a:t>partition(A, lo, hi)</a:t>
            </a:r>
          </a:p>
          <a:p>
            <a:pPr>
              <a:lnSpc>
                <a:spcPct val="120000"/>
              </a:lnSpc>
            </a:pPr>
            <a:r>
              <a:rPr kumimoji="1" lang="en-US" altLang="zh-CN" dirty="0"/>
              <a:t>    pivot = A[hi]</a:t>
            </a:r>
          </a:p>
          <a:p>
            <a:pPr>
              <a:lnSpc>
                <a:spcPct val="120000"/>
              </a:lnSpc>
            </a:pPr>
            <a:r>
              <a:rPr kumimoji="1" lang="en-US" altLang="zh-CN" dirty="0"/>
              <a:t>    i = lo //place for swapping</a:t>
            </a:r>
          </a:p>
          <a:p>
            <a:pPr>
              <a:lnSpc>
                <a:spcPct val="120000"/>
              </a:lnSpc>
            </a:pPr>
            <a:r>
              <a:rPr kumimoji="1" lang="en-US" altLang="zh-CN" dirty="0"/>
              <a:t>    for j = lo to hi - 1</a:t>
            </a:r>
          </a:p>
          <a:p>
            <a:pPr>
              <a:lnSpc>
                <a:spcPct val="120000"/>
              </a:lnSpc>
            </a:pPr>
            <a:r>
              <a:rPr kumimoji="1" lang="en-US" altLang="zh-CN" dirty="0"/>
              <a:t>        if A[j] &lt;= pivot</a:t>
            </a:r>
          </a:p>
          <a:p>
            <a:pPr>
              <a:lnSpc>
                <a:spcPct val="120000"/>
              </a:lnSpc>
            </a:pPr>
            <a:r>
              <a:rPr kumimoji="1" lang="en-US" altLang="zh-CN" dirty="0"/>
              <a:t>            swap A[i] with A[j]</a:t>
            </a:r>
          </a:p>
          <a:p>
            <a:pPr>
              <a:lnSpc>
                <a:spcPct val="120000"/>
              </a:lnSpc>
            </a:pPr>
            <a:r>
              <a:rPr kumimoji="1" lang="en-US" altLang="zh-CN" dirty="0"/>
              <a:t>            i = i + 1</a:t>
            </a:r>
          </a:p>
          <a:p>
            <a:pPr>
              <a:lnSpc>
                <a:spcPct val="120000"/>
              </a:lnSpc>
            </a:pPr>
            <a:r>
              <a:rPr kumimoji="1" lang="en-US" altLang="zh-CN" dirty="0"/>
              <a:t>    swap A[i] with A[hi]</a:t>
            </a:r>
          </a:p>
          <a:p>
            <a:pPr>
              <a:lnSpc>
                <a:spcPct val="120000"/>
              </a:lnSpc>
            </a:pPr>
            <a:r>
              <a:rPr kumimoji="1" lang="en-US" altLang="zh-CN" dirty="0"/>
              <a:t>    return i</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22-08-28 at 5.25.06 PM"/>
          <p:cNvPicPr>
            <a:picLocks noChangeAspect="1"/>
          </p:cNvPicPr>
          <p:nvPr/>
        </p:nvPicPr>
        <p:blipFill>
          <a:blip r:embed="rId2"/>
          <a:stretch>
            <a:fillRect/>
          </a:stretch>
        </p:blipFill>
        <p:spPr>
          <a:xfrm>
            <a:off x="0" y="958850"/>
            <a:ext cx="7162800" cy="4940300"/>
          </a:xfrm>
          <a:prstGeom prst="rect">
            <a:avLst/>
          </a:prstGeom>
        </p:spPr>
      </p:pic>
      <p:sp>
        <p:nvSpPr>
          <p:cNvPr id="6" name="标题 1"/>
          <p:cNvSpPr>
            <a:spLocks noGrp="1"/>
          </p:cNvSpPr>
          <p:nvPr>
            <p:ph type="title"/>
          </p:nvPr>
        </p:nvSpPr>
        <p:spPr>
          <a:xfrm>
            <a:off x="2598420" y="68580"/>
            <a:ext cx="9593580" cy="470535"/>
          </a:xfrm>
        </p:spPr>
        <p:txBody>
          <a:bodyPr/>
          <a:lstStyle/>
          <a:p>
            <a:r>
              <a:rPr sz="2000" dirty="0">
                <a:latin typeface="黑体" panose="02010609060101010101" pitchFamily="49" charset="-122"/>
                <a:ea typeface="黑体" panose="02010609060101010101" pitchFamily="49" charset="-122"/>
              </a:rPr>
              <a:t>Chapter 2 Recursion and divide-and-conquer strategy - Quicksort</a:t>
            </a:r>
          </a:p>
        </p:txBody>
      </p:sp>
      <p:sp>
        <p:nvSpPr>
          <p:cNvPr id="2" name="Rectangle 5"/>
          <p:cNvSpPr>
            <a:spLocks noChangeArrowheads="1"/>
          </p:cNvSpPr>
          <p:nvPr/>
        </p:nvSpPr>
        <p:spPr bwMode="auto">
          <a:xfrm>
            <a:off x="7914014" y="740317"/>
            <a:ext cx="3697287" cy="573786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90204" pitchFamily="34" charset="0"/>
                <a:ea typeface="宋体" pitchFamily="2" charset="-122"/>
              </a:defRPr>
            </a:lvl1pPr>
            <a:lvl2pPr marL="742950" indent="-285750">
              <a:defRPr>
                <a:solidFill>
                  <a:schemeClr val="tx1"/>
                </a:solidFill>
                <a:latin typeface="Arial" panose="020B0604020202090204" pitchFamily="34" charset="0"/>
                <a:ea typeface="宋体" pitchFamily="2" charset="-122"/>
              </a:defRPr>
            </a:lvl2pPr>
            <a:lvl3pPr marL="1143000" indent="-228600">
              <a:defRPr>
                <a:solidFill>
                  <a:schemeClr val="tx1"/>
                </a:solidFill>
                <a:latin typeface="Arial" panose="020B0604020202090204" pitchFamily="34" charset="0"/>
                <a:ea typeface="宋体" pitchFamily="2" charset="-122"/>
              </a:defRPr>
            </a:lvl3pPr>
            <a:lvl4pPr marL="1600200" indent="-228600">
              <a:defRPr>
                <a:solidFill>
                  <a:schemeClr val="tx1"/>
                </a:solidFill>
                <a:latin typeface="Arial" panose="020B0604020202090204" pitchFamily="34" charset="0"/>
                <a:ea typeface="宋体" pitchFamily="2" charset="-122"/>
              </a:defRPr>
            </a:lvl4pPr>
            <a:lvl5pPr marL="2057400" indent="-22860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9pPr>
          </a:lstStyle>
          <a:p>
            <a:pPr>
              <a:lnSpc>
                <a:spcPct val="120000"/>
              </a:lnSpc>
            </a:pPr>
            <a:r>
              <a:rPr kumimoji="1" lang="zh-CN" altLang="en-US" dirty="0"/>
              <a:t>将</a:t>
            </a:r>
            <a:r>
              <a:rPr kumimoji="1" lang="en-US" altLang="zh-CN" dirty="0"/>
              <a:t>&lt; x</a:t>
            </a:r>
            <a:r>
              <a:rPr kumimoji="1" lang="zh-CN" altLang="en-US" dirty="0"/>
              <a:t>的元素交换到左边区域</a:t>
            </a:r>
          </a:p>
          <a:p>
            <a:pPr>
              <a:lnSpc>
                <a:spcPct val="120000"/>
              </a:lnSpc>
            </a:pPr>
            <a:r>
              <a:rPr kumimoji="1" lang="zh-CN" altLang="en-US" dirty="0"/>
              <a:t>将</a:t>
            </a:r>
            <a:r>
              <a:rPr kumimoji="1" lang="en-US" altLang="zh-CN" dirty="0"/>
              <a:t>&gt; x</a:t>
            </a:r>
            <a:r>
              <a:rPr kumimoji="1" lang="zh-CN" altLang="en-US" dirty="0"/>
              <a:t>的元素交换到右边区域</a:t>
            </a:r>
          </a:p>
          <a:p>
            <a:pPr>
              <a:lnSpc>
                <a:spcPct val="120000"/>
              </a:lnSpc>
            </a:pPr>
            <a:r>
              <a:rPr kumimoji="1" lang="en-US" altLang="zh-CN" dirty="0"/>
              <a:t>quicksort(A, lo, hi)</a:t>
            </a:r>
          </a:p>
          <a:p>
            <a:pPr>
              <a:lnSpc>
                <a:spcPct val="120000"/>
              </a:lnSpc>
            </a:pPr>
            <a:r>
              <a:rPr kumimoji="1" lang="en-US" altLang="zh-CN" dirty="0"/>
              <a:t>  if lo &lt; hi</a:t>
            </a:r>
          </a:p>
          <a:p>
            <a:pPr>
              <a:lnSpc>
                <a:spcPct val="120000"/>
              </a:lnSpc>
            </a:pPr>
            <a:r>
              <a:rPr kumimoji="1" lang="en-US" altLang="zh-CN" dirty="0"/>
              <a:t>    p = partition(A, lo, hi)</a:t>
            </a:r>
          </a:p>
          <a:p>
            <a:pPr>
              <a:lnSpc>
                <a:spcPct val="120000"/>
              </a:lnSpc>
            </a:pPr>
            <a:r>
              <a:rPr kumimoji="1" lang="en-US" altLang="zh-CN" dirty="0"/>
              <a:t>    quicksort(A, lo, p - 1)</a:t>
            </a:r>
          </a:p>
          <a:p>
            <a:pPr>
              <a:lnSpc>
                <a:spcPct val="120000"/>
              </a:lnSpc>
            </a:pPr>
            <a:r>
              <a:rPr kumimoji="1" lang="en-US" altLang="zh-CN" dirty="0"/>
              <a:t>    quicksort(A, p + 1, hi)</a:t>
            </a:r>
          </a:p>
          <a:p>
            <a:pPr>
              <a:lnSpc>
                <a:spcPct val="120000"/>
              </a:lnSpc>
            </a:pPr>
            <a:endParaRPr kumimoji="1" lang="en-US" altLang="zh-CN" dirty="0"/>
          </a:p>
          <a:p>
            <a:pPr>
              <a:lnSpc>
                <a:spcPct val="120000"/>
              </a:lnSpc>
            </a:pPr>
            <a:r>
              <a:rPr kumimoji="1" lang="en-US" altLang="zh-CN" dirty="0"/>
              <a:t>partition(A, lo, hi)</a:t>
            </a:r>
          </a:p>
          <a:p>
            <a:pPr>
              <a:lnSpc>
                <a:spcPct val="120000"/>
              </a:lnSpc>
            </a:pPr>
            <a:r>
              <a:rPr kumimoji="1" lang="en-US" altLang="zh-CN" dirty="0"/>
              <a:t>    pivot = A[hi]</a:t>
            </a:r>
          </a:p>
          <a:p>
            <a:pPr>
              <a:lnSpc>
                <a:spcPct val="120000"/>
              </a:lnSpc>
            </a:pPr>
            <a:r>
              <a:rPr kumimoji="1" lang="en-US" altLang="zh-CN" dirty="0"/>
              <a:t>    i = lo //place for swapping</a:t>
            </a:r>
          </a:p>
          <a:p>
            <a:pPr>
              <a:lnSpc>
                <a:spcPct val="120000"/>
              </a:lnSpc>
            </a:pPr>
            <a:r>
              <a:rPr kumimoji="1" lang="en-US" altLang="zh-CN" dirty="0"/>
              <a:t>    for j = lo to hi - 1</a:t>
            </a:r>
          </a:p>
          <a:p>
            <a:pPr>
              <a:lnSpc>
                <a:spcPct val="120000"/>
              </a:lnSpc>
            </a:pPr>
            <a:r>
              <a:rPr kumimoji="1" lang="en-US" altLang="zh-CN" dirty="0"/>
              <a:t>        if A[j] &lt;= pivot</a:t>
            </a:r>
          </a:p>
          <a:p>
            <a:pPr>
              <a:lnSpc>
                <a:spcPct val="120000"/>
              </a:lnSpc>
            </a:pPr>
            <a:r>
              <a:rPr kumimoji="1" lang="en-US" altLang="zh-CN" dirty="0"/>
              <a:t>            swap A[i] with A[j]</a:t>
            </a:r>
          </a:p>
          <a:p>
            <a:pPr>
              <a:lnSpc>
                <a:spcPct val="120000"/>
              </a:lnSpc>
            </a:pPr>
            <a:r>
              <a:rPr kumimoji="1" lang="en-US" altLang="zh-CN" dirty="0"/>
              <a:t>            i = i + 1</a:t>
            </a:r>
          </a:p>
          <a:p>
            <a:pPr>
              <a:lnSpc>
                <a:spcPct val="120000"/>
              </a:lnSpc>
            </a:pPr>
            <a:r>
              <a:rPr kumimoji="1" lang="en-US" altLang="zh-CN" dirty="0"/>
              <a:t>    swap A[i] with A[hi]</a:t>
            </a:r>
          </a:p>
          <a:p>
            <a:pPr>
              <a:lnSpc>
                <a:spcPct val="120000"/>
              </a:lnSpc>
            </a:pPr>
            <a:r>
              <a:rPr kumimoji="1" lang="en-US" altLang="zh-CN" dirty="0"/>
              <a:t>    return i</a:t>
            </a:r>
          </a:p>
        </p:txBody>
      </p:sp>
      <p:sp>
        <p:nvSpPr>
          <p:cNvPr id="4" name="Rectangle 5"/>
          <p:cNvSpPr>
            <a:spLocks noChangeArrowheads="1"/>
          </p:cNvSpPr>
          <p:nvPr/>
        </p:nvSpPr>
        <p:spPr bwMode="auto">
          <a:xfrm>
            <a:off x="7162800" y="758825"/>
            <a:ext cx="4941570" cy="573786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90204" pitchFamily="34" charset="0"/>
                <a:ea typeface="宋体" pitchFamily="2" charset="-122"/>
              </a:defRPr>
            </a:lvl1pPr>
            <a:lvl2pPr marL="742950" indent="-285750">
              <a:defRPr>
                <a:solidFill>
                  <a:schemeClr val="tx1"/>
                </a:solidFill>
                <a:latin typeface="Arial" panose="020B0604020202090204" pitchFamily="34" charset="0"/>
                <a:ea typeface="宋体" pitchFamily="2" charset="-122"/>
              </a:defRPr>
            </a:lvl2pPr>
            <a:lvl3pPr marL="1143000" indent="-228600">
              <a:defRPr>
                <a:solidFill>
                  <a:schemeClr val="tx1"/>
                </a:solidFill>
                <a:latin typeface="Arial" panose="020B0604020202090204" pitchFamily="34" charset="0"/>
                <a:ea typeface="宋体" pitchFamily="2" charset="-122"/>
              </a:defRPr>
            </a:lvl3pPr>
            <a:lvl4pPr marL="1600200" indent="-228600">
              <a:defRPr>
                <a:solidFill>
                  <a:schemeClr val="tx1"/>
                </a:solidFill>
                <a:latin typeface="Arial" panose="020B0604020202090204" pitchFamily="34" charset="0"/>
                <a:ea typeface="宋体" pitchFamily="2" charset="-122"/>
              </a:defRPr>
            </a:lvl4pPr>
            <a:lvl5pPr marL="2057400" indent="-22860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9pPr>
          </a:lstStyle>
          <a:p>
            <a:pPr>
              <a:lnSpc>
                <a:spcPct val="120000"/>
              </a:lnSpc>
            </a:pPr>
            <a:r>
              <a:rPr kumimoji="1" dirty="0"/>
              <a:t>Swap elements less than x to the left region</a:t>
            </a:r>
          </a:p>
          <a:p>
            <a:pPr>
              <a:lnSpc>
                <a:spcPct val="120000"/>
              </a:lnSpc>
            </a:pPr>
            <a:r>
              <a:rPr kumimoji="1" dirty="0"/>
              <a:t>Swap elements greater than x to the right region</a:t>
            </a:r>
            <a:r>
              <a:rPr kumimoji="1" lang="en-US" altLang="zh-CN" dirty="0"/>
              <a:t>quicksort(A, lo, hi)</a:t>
            </a:r>
          </a:p>
          <a:p>
            <a:pPr>
              <a:lnSpc>
                <a:spcPct val="120000"/>
              </a:lnSpc>
            </a:pPr>
            <a:r>
              <a:rPr kumimoji="1" lang="en-US" altLang="zh-CN" dirty="0"/>
              <a:t>  if lo &lt; hi</a:t>
            </a:r>
          </a:p>
          <a:p>
            <a:pPr>
              <a:lnSpc>
                <a:spcPct val="120000"/>
              </a:lnSpc>
            </a:pPr>
            <a:r>
              <a:rPr kumimoji="1" lang="en-US" altLang="zh-CN" dirty="0"/>
              <a:t>    p = partition(A, lo, hi)</a:t>
            </a:r>
          </a:p>
          <a:p>
            <a:pPr>
              <a:lnSpc>
                <a:spcPct val="120000"/>
              </a:lnSpc>
            </a:pPr>
            <a:r>
              <a:rPr kumimoji="1" lang="en-US" altLang="zh-CN" dirty="0"/>
              <a:t>    quicksort(A, lo, p - 1)</a:t>
            </a:r>
          </a:p>
          <a:p>
            <a:pPr>
              <a:lnSpc>
                <a:spcPct val="120000"/>
              </a:lnSpc>
            </a:pPr>
            <a:r>
              <a:rPr kumimoji="1" lang="en-US" altLang="zh-CN" dirty="0"/>
              <a:t>    quicksort(A, p + 1, hi)</a:t>
            </a:r>
          </a:p>
          <a:p>
            <a:pPr>
              <a:lnSpc>
                <a:spcPct val="120000"/>
              </a:lnSpc>
            </a:pPr>
            <a:endParaRPr kumimoji="1" lang="en-US" altLang="zh-CN" dirty="0"/>
          </a:p>
          <a:p>
            <a:pPr>
              <a:lnSpc>
                <a:spcPct val="120000"/>
              </a:lnSpc>
            </a:pPr>
            <a:r>
              <a:rPr kumimoji="1" lang="en-US" altLang="zh-CN" dirty="0"/>
              <a:t>partition(A, lo, hi)</a:t>
            </a:r>
          </a:p>
          <a:p>
            <a:pPr>
              <a:lnSpc>
                <a:spcPct val="120000"/>
              </a:lnSpc>
            </a:pPr>
            <a:r>
              <a:rPr kumimoji="1" lang="en-US" altLang="zh-CN" dirty="0"/>
              <a:t>    pivot = A[hi]</a:t>
            </a:r>
          </a:p>
          <a:p>
            <a:pPr>
              <a:lnSpc>
                <a:spcPct val="120000"/>
              </a:lnSpc>
            </a:pPr>
            <a:r>
              <a:rPr kumimoji="1" lang="en-US" altLang="zh-CN" dirty="0"/>
              <a:t>    i = lo //place for swapping</a:t>
            </a:r>
          </a:p>
          <a:p>
            <a:pPr>
              <a:lnSpc>
                <a:spcPct val="120000"/>
              </a:lnSpc>
            </a:pPr>
            <a:r>
              <a:rPr kumimoji="1" lang="en-US" altLang="zh-CN" dirty="0"/>
              <a:t>    for j = lo to hi - 1</a:t>
            </a:r>
          </a:p>
          <a:p>
            <a:pPr>
              <a:lnSpc>
                <a:spcPct val="120000"/>
              </a:lnSpc>
            </a:pPr>
            <a:r>
              <a:rPr kumimoji="1" lang="en-US" altLang="zh-CN" dirty="0"/>
              <a:t>        if A[j] &lt;= pivot</a:t>
            </a:r>
          </a:p>
          <a:p>
            <a:pPr>
              <a:lnSpc>
                <a:spcPct val="120000"/>
              </a:lnSpc>
            </a:pPr>
            <a:r>
              <a:rPr kumimoji="1" lang="en-US" altLang="zh-CN" dirty="0"/>
              <a:t>            swap A[i] with A[j]</a:t>
            </a:r>
          </a:p>
          <a:p>
            <a:pPr>
              <a:lnSpc>
                <a:spcPct val="120000"/>
              </a:lnSpc>
            </a:pPr>
            <a:r>
              <a:rPr kumimoji="1" lang="en-US" altLang="zh-CN" dirty="0"/>
              <a:t>            i = i + 1</a:t>
            </a:r>
          </a:p>
          <a:p>
            <a:pPr>
              <a:lnSpc>
                <a:spcPct val="120000"/>
              </a:lnSpc>
            </a:pPr>
            <a:r>
              <a:rPr kumimoji="1" lang="en-US" altLang="zh-CN" dirty="0"/>
              <a:t>    swap A[i] with A[hi]</a:t>
            </a:r>
          </a:p>
          <a:p>
            <a:pPr>
              <a:lnSpc>
                <a:spcPct val="120000"/>
              </a:lnSpc>
            </a:pPr>
            <a:r>
              <a:rPr kumimoji="1" lang="en-US" altLang="zh-CN" dirty="0"/>
              <a:t>    return i</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22-08-28 at 5.25.44 PM"/>
          <p:cNvPicPr>
            <a:picLocks noChangeAspect="1"/>
          </p:cNvPicPr>
          <p:nvPr/>
        </p:nvPicPr>
        <p:blipFill>
          <a:blip r:embed="rId2"/>
          <a:stretch>
            <a:fillRect/>
          </a:stretch>
        </p:blipFill>
        <p:spPr>
          <a:xfrm>
            <a:off x="0" y="958850"/>
            <a:ext cx="7162800" cy="4940300"/>
          </a:xfrm>
          <a:prstGeom prst="rect">
            <a:avLst/>
          </a:prstGeom>
        </p:spPr>
      </p:pic>
      <p:sp>
        <p:nvSpPr>
          <p:cNvPr id="6" name="标题 1"/>
          <p:cNvSpPr>
            <a:spLocks noGrp="1"/>
          </p:cNvSpPr>
          <p:nvPr>
            <p:ph type="title"/>
          </p:nvPr>
        </p:nvSpPr>
        <p:spPr>
          <a:xfrm>
            <a:off x="2598420" y="68580"/>
            <a:ext cx="9593580" cy="470535"/>
          </a:xfrm>
        </p:spPr>
        <p:txBody>
          <a:bodyPr/>
          <a:lstStyle/>
          <a:p>
            <a:r>
              <a:rPr sz="2000" dirty="0">
                <a:latin typeface="黑体" panose="02010609060101010101" pitchFamily="49" charset="-122"/>
                <a:ea typeface="黑体" panose="02010609060101010101" pitchFamily="49" charset="-122"/>
              </a:rPr>
              <a:t>Chapter 2 Recursion and divide-and-conquer strategy - Quicksort</a:t>
            </a:r>
          </a:p>
        </p:txBody>
      </p:sp>
      <p:sp>
        <p:nvSpPr>
          <p:cNvPr id="2" name="Rectangle 5"/>
          <p:cNvSpPr>
            <a:spLocks noChangeArrowheads="1"/>
          </p:cNvSpPr>
          <p:nvPr/>
        </p:nvSpPr>
        <p:spPr bwMode="auto">
          <a:xfrm>
            <a:off x="7914014" y="740317"/>
            <a:ext cx="3697287" cy="573786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90204" pitchFamily="34" charset="0"/>
                <a:ea typeface="宋体" pitchFamily="2" charset="-122"/>
              </a:defRPr>
            </a:lvl1pPr>
            <a:lvl2pPr marL="742950" indent="-285750">
              <a:defRPr>
                <a:solidFill>
                  <a:schemeClr val="tx1"/>
                </a:solidFill>
                <a:latin typeface="Arial" panose="020B0604020202090204" pitchFamily="34" charset="0"/>
                <a:ea typeface="宋体" pitchFamily="2" charset="-122"/>
              </a:defRPr>
            </a:lvl2pPr>
            <a:lvl3pPr marL="1143000" indent="-228600">
              <a:defRPr>
                <a:solidFill>
                  <a:schemeClr val="tx1"/>
                </a:solidFill>
                <a:latin typeface="Arial" panose="020B0604020202090204" pitchFamily="34" charset="0"/>
                <a:ea typeface="宋体" pitchFamily="2" charset="-122"/>
              </a:defRPr>
            </a:lvl3pPr>
            <a:lvl4pPr marL="1600200" indent="-228600">
              <a:defRPr>
                <a:solidFill>
                  <a:schemeClr val="tx1"/>
                </a:solidFill>
                <a:latin typeface="Arial" panose="020B0604020202090204" pitchFamily="34" charset="0"/>
                <a:ea typeface="宋体" pitchFamily="2" charset="-122"/>
              </a:defRPr>
            </a:lvl4pPr>
            <a:lvl5pPr marL="2057400" indent="-22860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9pPr>
          </a:lstStyle>
          <a:p>
            <a:pPr>
              <a:lnSpc>
                <a:spcPct val="120000"/>
              </a:lnSpc>
            </a:pPr>
            <a:r>
              <a:rPr kumimoji="1" lang="zh-CN" altLang="en-US" dirty="0"/>
              <a:t>将</a:t>
            </a:r>
            <a:r>
              <a:rPr kumimoji="1" lang="en-US" altLang="zh-CN" dirty="0"/>
              <a:t>&lt; x</a:t>
            </a:r>
            <a:r>
              <a:rPr kumimoji="1" lang="zh-CN" altLang="en-US" dirty="0"/>
              <a:t>的元素交换到左边区域</a:t>
            </a:r>
          </a:p>
          <a:p>
            <a:pPr>
              <a:lnSpc>
                <a:spcPct val="120000"/>
              </a:lnSpc>
            </a:pPr>
            <a:r>
              <a:rPr kumimoji="1" lang="zh-CN" altLang="en-US" dirty="0"/>
              <a:t>将</a:t>
            </a:r>
            <a:r>
              <a:rPr kumimoji="1" lang="en-US" altLang="zh-CN" dirty="0"/>
              <a:t>&gt; x</a:t>
            </a:r>
            <a:r>
              <a:rPr kumimoji="1" lang="zh-CN" altLang="en-US" dirty="0"/>
              <a:t>的元素交换到右边区域</a:t>
            </a:r>
          </a:p>
          <a:p>
            <a:pPr>
              <a:lnSpc>
                <a:spcPct val="120000"/>
              </a:lnSpc>
            </a:pPr>
            <a:r>
              <a:rPr kumimoji="1" lang="en-US" altLang="zh-CN" dirty="0"/>
              <a:t>quicksort(A, lo, hi)</a:t>
            </a:r>
          </a:p>
          <a:p>
            <a:pPr>
              <a:lnSpc>
                <a:spcPct val="120000"/>
              </a:lnSpc>
            </a:pPr>
            <a:r>
              <a:rPr kumimoji="1" lang="en-US" altLang="zh-CN" dirty="0"/>
              <a:t>  if lo &lt; hi</a:t>
            </a:r>
          </a:p>
          <a:p>
            <a:pPr>
              <a:lnSpc>
                <a:spcPct val="120000"/>
              </a:lnSpc>
            </a:pPr>
            <a:r>
              <a:rPr kumimoji="1" lang="en-US" altLang="zh-CN" dirty="0"/>
              <a:t>    p = partition(A, lo, hi)</a:t>
            </a:r>
          </a:p>
          <a:p>
            <a:pPr>
              <a:lnSpc>
                <a:spcPct val="120000"/>
              </a:lnSpc>
            </a:pPr>
            <a:r>
              <a:rPr kumimoji="1" lang="en-US" altLang="zh-CN" dirty="0"/>
              <a:t>    quicksort(A, lo, p - 1)</a:t>
            </a:r>
          </a:p>
          <a:p>
            <a:pPr>
              <a:lnSpc>
                <a:spcPct val="120000"/>
              </a:lnSpc>
            </a:pPr>
            <a:r>
              <a:rPr kumimoji="1" lang="en-US" altLang="zh-CN" dirty="0"/>
              <a:t>    quicksort(A, p + 1, hi)</a:t>
            </a:r>
          </a:p>
          <a:p>
            <a:pPr>
              <a:lnSpc>
                <a:spcPct val="120000"/>
              </a:lnSpc>
            </a:pPr>
            <a:endParaRPr kumimoji="1" lang="en-US" altLang="zh-CN" dirty="0"/>
          </a:p>
          <a:p>
            <a:pPr>
              <a:lnSpc>
                <a:spcPct val="120000"/>
              </a:lnSpc>
            </a:pPr>
            <a:r>
              <a:rPr kumimoji="1" lang="en-US" altLang="zh-CN" dirty="0"/>
              <a:t>partition(A, lo, hi)</a:t>
            </a:r>
          </a:p>
          <a:p>
            <a:pPr>
              <a:lnSpc>
                <a:spcPct val="120000"/>
              </a:lnSpc>
            </a:pPr>
            <a:r>
              <a:rPr kumimoji="1" lang="en-US" altLang="zh-CN" dirty="0"/>
              <a:t>    pivot = A[hi]</a:t>
            </a:r>
          </a:p>
          <a:p>
            <a:pPr>
              <a:lnSpc>
                <a:spcPct val="120000"/>
              </a:lnSpc>
            </a:pPr>
            <a:r>
              <a:rPr kumimoji="1" lang="en-US" altLang="zh-CN" dirty="0"/>
              <a:t>    i = lo //place for swapping</a:t>
            </a:r>
          </a:p>
          <a:p>
            <a:pPr>
              <a:lnSpc>
                <a:spcPct val="120000"/>
              </a:lnSpc>
            </a:pPr>
            <a:r>
              <a:rPr kumimoji="1" lang="en-US" altLang="zh-CN" dirty="0"/>
              <a:t>    for j = lo to hi - 1</a:t>
            </a:r>
          </a:p>
          <a:p>
            <a:pPr>
              <a:lnSpc>
                <a:spcPct val="120000"/>
              </a:lnSpc>
            </a:pPr>
            <a:r>
              <a:rPr kumimoji="1" lang="en-US" altLang="zh-CN" dirty="0"/>
              <a:t>        if A[j] &lt;= pivot</a:t>
            </a:r>
          </a:p>
          <a:p>
            <a:pPr>
              <a:lnSpc>
                <a:spcPct val="120000"/>
              </a:lnSpc>
            </a:pPr>
            <a:r>
              <a:rPr kumimoji="1" lang="en-US" altLang="zh-CN" dirty="0"/>
              <a:t>            swap A[i] with A[j]</a:t>
            </a:r>
          </a:p>
          <a:p>
            <a:pPr>
              <a:lnSpc>
                <a:spcPct val="120000"/>
              </a:lnSpc>
            </a:pPr>
            <a:r>
              <a:rPr kumimoji="1" lang="en-US" altLang="zh-CN" dirty="0"/>
              <a:t>            i = i + 1</a:t>
            </a:r>
          </a:p>
          <a:p>
            <a:pPr>
              <a:lnSpc>
                <a:spcPct val="120000"/>
              </a:lnSpc>
            </a:pPr>
            <a:r>
              <a:rPr kumimoji="1" lang="en-US" altLang="zh-CN" dirty="0"/>
              <a:t>    swap A[i] with A[hi]</a:t>
            </a:r>
          </a:p>
          <a:p>
            <a:pPr>
              <a:lnSpc>
                <a:spcPct val="120000"/>
              </a:lnSpc>
            </a:pPr>
            <a:r>
              <a:rPr kumimoji="1" lang="en-US" altLang="zh-CN" dirty="0"/>
              <a:t>    return i</a:t>
            </a:r>
          </a:p>
        </p:txBody>
      </p:sp>
      <p:sp>
        <p:nvSpPr>
          <p:cNvPr id="4" name="Rectangle 5"/>
          <p:cNvSpPr>
            <a:spLocks noChangeArrowheads="1"/>
          </p:cNvSpPr>
          <p:nvPr/>
        </p:nvSpPr>
        <p:spPr bwMode="auto">
          <a:xfrm>
            <a:off x="7162800" y="758825"/>
            <a:ext cx="4941570" cy="573786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90204" pitchFamily="34" charset="0"/>
                <a:ea typeface="宋体" pitchFamily="2" charset="-122"/>
              </a:defRPr>
            </a:lvl1pPr>
            <a:lvl2pPr marL="742950" indent="-285750">
              <a:defRPr>
                <a:solidFill>
                  <a:schemeClr val="tx1"/>
                </a:solidFill>
                <a:latin typeface="Arial" panose="020B0604020202090204" pitchFamily="34" charset="0"/>
                <a:ea typeface="宋体" pitchFamily="2" charset="-122"/>
              </a:defRPr>
            </a:lvl2pPr>
            <a:lvl3pPr marL="1143000" indent="-228600">
              <a:defRPr>
                <a:solidFill>
                  <a:schemeClr val="tx1"/>
                </a:solidFill>
                <a:latin typeface="Arial" panose="020B0604020202090204" pitchFamily="34" charset="0"/>
                <a:ea typeface="宋体" pitchFamily="2" charset="-122"/>
              </a:defRPr>
            </a:lvl3pPr>
            <a:lvl4pPr marL="1600200" indent="-228600">
              <a:defRPr>
                <a:solidFill>
                  <a:schemeClr val="tx1"/>
                </a:solidFill>
                <a:latin typeface="Arial" panose="020B0604020202090204" pitchFamily="34" charset="0"/>
                <a:ea typeface="宋体" pitchFamily="2" charset="-122"/>
              </a:defRPr>
            </a:lvl4pPr>
            <a:lvl5pPr marL="2057400" indent="-22860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9pPr>
          </a:lstStyle>
          <a:p>
            <a:pPr>
              <a:lnSpc>
                <a:spcPct val="120000"/>
              </a:lnSpc>
            </a:pPr>
            <a:r>
              <a:rPr kumimoji="1" dirty="0"/>
              <a:t>Swap elements less than x to the left region</a:t>
            </a:r>
          </a:p>
          <a:p>
            <a:pPr>
              <a:lnSpc>
                <a:spcPct val="120000"/>
              </a:lnSpc>
            </a:pPr>
            <a:r>
              <a:rPr kumimoji="1" dirty="0"/>
              <a:t>Swap elements greater than x to the right region</a:t>
            </a:r>
            <a:r>
              <a:rPr kumimoji="1" lang="en-US" altLang="zh-CN" dirty="0"/>
              <a:t>quicksort(A, lo, hi)</a:t>
            </a:r>
          </a:p>
          <a:p>
            <a:pPr>
              <a:lnSpc>
                <a:spcPct val="120000"/>
              </a:lnSpc>
            </a:pPr>
            <a:r>
              <a:rPr kumimoji="1" lang="en-US" altLang="zh-CN" dirty="0"/>
              <a:t>  if lo &lt; hi</a:t>
            </a:r>
          </a:p>
          <a:p>
            <a:pPr>
              <a:lnSpc>
                <a:spcPct val="120000"/>
              </a:lnSpc>
            </a:pPr>
            <a:r>
              <a:rPr kumimoji="1" lang="en-US" altLang="zh-CN" dirty="0"/>
              <a:t>    p = partition(A, lo, hi)</a:t>
            </a:r>
          </a:p>
          <a:p>
            <a:pPr>
              <a:lnSpc>
                <a:spcPct val="120000"/>
              </a:lnSpc>
            </a:pPr>
            <a:r>
              <a:rPr kumimoji="1" lang="en-US" altLang="zh-CN" dirty="0"/>
              <a:t>    quicksort(A, lo, p - 1)</a:t>
            </a:r>
          </a:p>
          <a:p>
            <a:pPr>
              <a:lnSpc>
                <a:spcPct val="120000"/>
              </a:lnSpc>
            </a:pPr>
            <a:r>
              <a:rPr kumimoji="1" lang="en-US" altLang="zh-CN" dirty="0"/>
              <a:t>    quicksort(A, p + 1, hi)</a:t>
            </a:r>
          </a:p>
          <a:p>
            <a:pPr>
              <a:lnSpc>
                <a:spcPct val="120000"/>
              </a:lnSpc>
            </a:pPr>
            <a:endParaRPr kumimoji="1" lang="en-US" altLang="zh-CN" dirty="0"/>
          </a:p>
          <a:p>
            <a:pPr>
              <a:lnSpc>
                <a:spcPct val="120000"/>
              </a:lnSpc>
            </a:pPr>
            <a:r>
              <a:rPr kumimoji="1" lang="en-US" altLang="zh-CN" dirty="0"/>
              <a:t>partition(A, lo, hi)</a:t>
            </a:r>
          </a:p>
          <a:p>
            <a:pPr>
              <a:lnSpc>
                <a:spcPct val="120000"/>
              </a:lnSpc>
            </a:pPr>
            <a:r>
              <a:rPr kumimoji="1" lang="en-US" altLang="zh-CN" dirty="0"/>
              <a:t>    pivot = A[hi]</a:t>
            </a:r>
          </a:p>
          <a:p>
            <a:pPr>
              <a:lnSpc>
                <a:spcPct val="120000"/>
              </a:lnSpc>
            </a:pPr>
            <a:r>
              <a:rPr kumimoji="1" lang="en-US" altLang="zh-CN" dirty="0"/>
              <a:t>    i = lo //place for swapping</a:t>
            </a:r>
          </a:p>
          <a:p>
            <a:pPr>
              <a:lnSpc>
                <a:spcPct val="120000"/>
              </a:lnSpc>
            </a:pPr>
            <a:r>
              <a:rPr kumimoji="1" lang="en-US" altLang="zh-CN" dirty="0"/>
              <a:t>    for j = lo to hi - 1</a:t>
            </a:r>
          </a:p>
          <a:p>
            <a:pPr>
              <a:lnSpc>
                <a:spcPct val="120000"/>
              </a:lnSpc>
            </a:pPr>
            <a:r>
              <a:rPr kumimoji="1" lang="en-US" altLang="zh-CN" dirty="0"/>
              <a:t>        if A[j] &lt;= pivot</a:t>
            </a:r>
          </a:p>
          <a:p>
            <a:pPr>
              <a:lnSpc>
                <a:spcPct val="120000"/>
              </a:lnSpc>
            </a:pPr>
            <a:r>
              <a:rPr kumimoji="1" lang="en-US" altLang="zh-CN" dirty="0"/>
              <a:t>            swap A[i] with A[j]</a:t>
            </a:r>
          </a:p>
          <a:p>
            <a:pPr>
              <a:lnSpc>
                <a:spcPct val="120000"/>
              </a:lnSpc>
            </a:pPr>
            <a:r>
              <a:rPr kumimoji="1" lang="en-US" altLang="zh-CN" dirty="0"/>
              <a:t>            i = i + 1</a:t>
            </a:r>
          </a:p>
          <a:p>
            <a:pPr>
              <a:lnSpc>
                <a:spcPct val="120000"/>
              </a:lnSpc>
            </a:pPr>
            <a:r>
              <a:rPr kumimoji="1" lang="en-US" altLang="zh-CN" dirty="0"/>
              <a:t>    swap A[i] with A[hi]</a:t>
            </a:r>
          </a:p>
          <a:p>
            <a:pPr>
              <a:lnSpc>
                <a:spcPct val="120000"/>
              </a:lnSpc>
            </a:pPr>
            <a:r>
              <a:rPr kumimoji="1" lang="en-US" altLang="zh-CN" dirty="0"/>
              <a:t>    return i</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22-08-28 at 5.27.30 PM"/>
          <p:cNvPicPr>
            <a:picLocks noChangeAspect="1"/>
          </p:cNvPicPr>
          <p:nvPr/>
        </p:nvPicPr>
        <p:blipFill>
          <a:blip r:embed="rId2"/>
          <a:stretch>
            <a:fillRect/>
          </a:stretch>
        </p:blipFill>
        <p:spPr>
          <a:xfrm>
            <a:off x="0" y="958850"/>
            <a:ext cx="7162800" cy="4940300"/>
          </a:xfrm>
          <a:prstGeom prst="rect">
            <a:avLst/>
          </a:prstGeom>
        </p:spPr>
      </p:pic>
      <p:sp>
        <p:nvSpPr>
          <p:cNvPr id="6" name="标题 1"/>
          <p:cNvSpPr>
            <a:spLocks noGrp="1"/>
          </p:cNvSpPr>
          <p:nvPr>
            <p:ph type="title"/>
          </p:nvPr>
        </p:nvSpPr>
        <p:spPr>
          <a:xfrm>
            <a:off x="2598420" y="68580"/>
            <a:ext cx="9593580" cy="470535"/>
          </a:xfrm>
        </p:spPr>
        <p:txBody>
          <a:bodyPr/>
          <a:lstStyle/>
          <a:p>
            <a:r>
              <a:rPr sz="2000" dirty="0">
                <a:latin typeface="黑体" panose="02010609060101010101" pitchFamily="49" charset="-122"/>
                <a:ea typeface="黑体" panose="02010609060101010101" pitchFamily="49" charset="-122"/>
              </a:rPr>
              <a:t>Chapter 2 Recursion and divide-and-conquer strategy - Quicksort</a:t>
            </a:r>
          </a:p>
        </p:txBody>
      </p:sp>
      <p:sp>
        <p:nvSpPr>
          <p:cNvPr id="2" name="Rectangle 5"/>
          <p:cNvSpPr>
            <a:spLocks noChangeArrowheads="1"/>
          </p:cNvSpPr>
          <p:nvPr/>
        </p:nvSpPr>
        <p:spPr bwMode="auto">
          <a:xfrm>
            <a:off x="7914014" y="740317"/>
            <a:ext cx="3697287" cy="573786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90204" pitchFamily="34" charset="0"/>
                <a:ea typeface="宋体" pitchFamily="2" charset="-122"/>
              </a:defRPr>
            </a:lvl1pPr>
            <a:lvl2pPr marL="742950" indent="-285750">
              <a:defRPr>
                <a:solidFill>
                  <a:schemeClr val="tx1"/>
                </a:solidFill>
                <a:latin typeface="Arial" panose="020B0604020202090204" pitchFamily="34" charset="0"/>
                <a:ea typeface="宋体" pitchFamily="2" charset="-122"/>
              </a:defRPr>
            </a:lvl2pPr>
            <a:lvl3pPr marL="1143000" indent="-228600">
              <a:defRPr>
                <a:solidFill>
                  <a:schemeClr val="tx1"/>
                </a:solidFill>
                <a:latin typeface="Arial" panose="020B0604020202090204" pitchFamily="34" charset="0"/>
                <a:ea typeface="宋体" pitchFamily="2" charset="-122"/>
              </a:defRPr>
            </a:lvl3pPr>
            <a:lvl4pPr marL="1600200" indent="-228600">
              <a:defRPr>
                <a:solidFill>
                  <a:schemeClr val="tx1"/>
                </a:solidFill>
                <a:latin typeface="Arial" panose="020B0604020202090204" pitchFamily="34" charset="0"/>
                <a:ea typeface="宋体" pitchFamily="2" charset="-122"/>
              </a:defRPr>
            </a:lvl4pPr>
            <a:lvl5pPr marL="2057400" indent="-22860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9pPr>
          </a:lstStyle>
          <a:p>
            <a:pPr>
              <a:lnSpc>
                <a:spcPct val="120000"/>
              </a:lnSpc>
            </a:pPr>
            <a:r>
              <a:rPr kumimoji="1" lang="zh-CN" altLang="en-US" dirty="0"/>
              <a:t>将</a:t>
            </a:r>
            <a:r>
              <a:rPr kumimoji="1" lang="en-US" altLang="zh-CN" dirty="0"/>
              <a:t>&lt; x</a:t>
            </a:r>
            <a:r>
              <a:rPr kumimoji="1" lang="zh-CN" altLang="en-US" dirty="0"/>
              <a:t>的元素交换到左边区域</a:t>
            </a:r>
          </a:p>
          <a:p>
            <a:pPr>
              <a:lnSpc>
                <a:spcPct val="120000"/>
              </a:lnSpc>
            </a:pPr>
            <a:r>
              <a:rPr kumimoji="1" lang="zh-CN" altLang="en-US" dirty="0"/>
              <a:t>将</a:t>
            </a:r>
            <a:r>
              <a:rPr kumimoji="1" lang="en-US" altLang="zh-CN" dirty="0"/>
              <a:t>&gt; x</a:t>
            </a:r>
            <a:r>
              <a:rPr kumimoji="1" lang="zh-CN" altLang="en-US" dirty="0"/>
              <a:t>的元素交换到右边区域</a:t>
            </a:r>
          </a:p>
          <a:p>
            <a:pPr>
              <a:lnSpc>
                <a:spcPct val="120000"/>
              </a:lnSpc>
            </a:pPr>
            <a:r>
              <a:rPr kumimoji="1" lang="en-US" altLang="zh-CN" dirty="0"/>
              <a:t>quicksort(A, lo, hi)</a:t>
            </a:r>
          </a:p>
          <a:p>
            <a:pPr>
              <a:lnSpc>
                <a:spcPct val="120000"/>
              </a:lnSpc>
            </a:pPr>
            <a:r>
              <a:rPr kumimoji="1" lang="en-US" altLang="zh-CN" dirty="0"/>
              <a:t>  if lo &lt; hi</a:t>
            </a:r>
          </a:p>
          <a:p>
            <a:pPr>
              <a:lnSpc>
                <a:spcPct val="120000"/>
              </a:lnSpc>
            </a:pPr>
            <a:r>
              <a:rPr kumimoji="1" lang="en-US" altLang="zh-CN" dirty="0"/>
              <a:t>    p = partition(A, lo, hi)</a:t>
            </a:r>
          </a:p>
          <a:p>
            <a:pPr>
              <a:lnSpc>
                <a:spcPct val="120000"/>
              </a:lnSpc>
            </a:pPr>
            <a:r>
              <a:rPr kumimoji="1" lang="en-US" altLang="zh-CN" dirty="0"/>
              <a:t>    quicksort(A, lo, p - 1)</a:t>
            </a:r>
          </a:p>
          <a:p>
            <a:pPr>
              <a:lnSpc>
                <a:spcPct val="120000"/>
              </a:lnSpc>
            </a:pPr>
            <a:r>
              <a:rPr kumimoji="1" lang="en-US" altLang="zh-CN" dirty="0"/>
              <a:t>    quicksort(A, p + 1, hi)</a:t>
            </a:r>
          </a:p>
          <a:p>
            <a:pPr>
              <a:lnSpc>
                <a:spcPct val="120000"/>
              </a:lnSpc>
            </a:pPr>
            <a:endParaRPr kumimoji="1" lang="en-US" altLang="zh-CN" dirty="0"/>
          </a:p>
          <a:p>
            <a:pPr>
              <a:lnSpc>
                <a:spcPct val="120000"/>
              </a:lnSpc>
            </a:pPr>
            <a:r>
              <a:rPr kumimoji="1" lang="en-US" altLang="zh-CN" dirty="0"/>
              <a:t>partition(A, lo, hi)</a:t>
            </a:r>
          </a:p>
          <a:p>
            <a:pPr>
              <a:lnSpc>
                <a:spcPct val="120000"/>
              </a:lnSpc>
            </a:pPr>
            <a:r>
              <a:rPr kumimoji="1" lang="en-US" altLang="zh-CN" dirty="0"/>
              <a:t>    pivot = A[hi]</a:t>
            </a:r>
          </a:p>
          <a:p>
            <a:pPr>
              <a:lnSpc>
                <a:spcPct val="120000"/>
              </a:lnSpc>
            </a:pPr>
            <a:r>
              <a:rPr kumimoji="1" lang="en-US" altLang="zh-CN" dirty="0"/>
              <a:t>    i = lo //place for swapping</a:t>
            </a:r>
          </a:p>
          <a:p>
            <a:pPr>
              <a:lnSpc>
                <a:spcPct val="120000"/>
              </a:lnSpc>
            </a:pPr>
            <a:r>
              <a:rPr kumimoji="1" lang="en-US" altLang="zh-CN" dirty="0"/>
              <a:t>    for j = lo to hi - 1</a:t>
            </a:r>
          </a:p>
          <a:p>
            <a:pPr>
              <a:lnSpc>
                <a:spcPct val="120000"/>
              </a:lnSpc>
            </a:pPr>
            <a:r>
              <a:rPr kumimoji="1" lang="en-US" altLang="zh-CN" dirty="0"/>
              <a:t>        if A[j] &lt;= pivot</a:t>
            </a:r>
          </a:p>
          <a:p>
            <a:pPr>
              <a:lnSpc>
                <a:spcPct val="120000"/>
              </a:lnSpc>
            </a:pPr>
            <a:r>
              <a:rPr kumimoji="1" lang="en-US" altLang="zh-CN" dirty="0"/>
              <a:t>            swap A[i] with A[j]</a:t>
            </a:r>
          </a:p>
          <a:p>
            <a:pPr>
              <a:lnSpc>
                <a:spcPct val="120000"/>
              </a:lnSpc>
            </a:pPr>
            <a:r>
              <a:rPr kumimoji="1" lang="en-US" altLang="zh-CN" dirty="0"/>
              <a:t>            i = i + 1</a:t>
            </a:r>
          </a:p>
          <a:p>
            <a:pPr>
              <a:lnSpc>
                <a:spcPct val="120000"/>
              </a:lnSpc>
            </a:pPr>
            <a:r>
              <a:rPr kumimoji="1" lang="en-US" altLang="zh-CN" dirty="0"/>
              <a:t>    swap A[i] with A[hi]</a:t>
            </a:r>
          </a:p>
          <a:p>
            <a:pPr>
              <a:lnSpc>
                <a:spcPct val="120000"/>
              </a:lnSpc>
            </a:pPr>
            <a:r>
              <a:rPr kumimoji="1" lang="en-US" altLang="zh-CN" dirty="0"/>
              <a:t>    return i</a:t>
            </a:r>
          </a:p>
        </p:txBody>
      </p:sp>
      <p:sp>
        <p:nvSpPr>
          <p:cNvPr id="4" name="Rectangle 5"/>
          <p:cNvSpPr>
            <a:spLocks noChangeArrowheads="1"/>
          </p:cNvSpPr>
          <p:nvPr/>
        </p:nvSpPr>
        <p:spPr bwMode="auto">
          <a:xfrm>
            <a:off x="7162800" y="758825"/>
            <a:ext cx="4941570" cy="573786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90204" pitchFamily="34" charset="0"/>
                <a:ea typeface="宋体" pitchFamily="2" charset="-122"/>
              </a:defRPr>
            </a:lvl1pPr>
            <a:lvl2pPr marL="742950" indent="-285750">
              <a:defRPr>
                <a:solidFill>
                  <a:schemeClr val="tx1"/>
                </a:solidFill>
                <a:latin typeface="Arial" panose="020B0604020202090204" pitchFamily="34" charset="0"/>
                <a:ea typeface="宋体" pitchFamily="2" charset="-122"/>
              </a:defRPr>
            </a:lvl2pPr>
            <a:lvl3pPr marL="1143000" indent="-228600">
              <a:defRPr>
                <a:solidFill>
                  <a:schemeClr val="tx1"/>
                </a:solidFill>
                <a:latin typeface="Arial" panose="020B0604020202090204" pitchFamily="34" charset="0"/>
                <a:ea typeface="宋体" pitchFamily="2" charset="-122"/>
              </a:defRPr>
            </a:lvl3pPr>
            <a:lvl4pPr marL="1600200" indent="-228600">
              <a:defRPr>
                <a:solidFill>
                  <a:schemeClr val="tx1"/>
                </a:solidFill>
                <a:latin typeface="Arial" panose="020B0604020202090204" pitchFamily="34" charset="0"/>
                <a:ea typeface="宋体" pitchFamily="2" charset="-122"/>
              </a:defRPr>
            </a:lvl4pPr>
            <a:lvl5pPr marL="2057400" indent="-22860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9pPr>
          </a:lstStyle>
          <a:p>
            <a:pPr>
              <a:lnSpc>
                <a:spcPct val="120000"/>
              </a:lnSpc>
            </a:pPr>
            <a:r>
              <a:rPr kumimoji="1" dirty="0"/>
              <a:t>Swap elements less than x to the left region</a:t>
            </a:r>
          </a:p>
          <a:p>
            <a:pPr>
              <a:lnSpc>
                <a:spcPct val="120000"/>
              </a:lnSpc>
            </a:pPr>
            <a:r>
              <a:rPr kumimoji="1" dirty="0"/>
              <a:t>Swap elements greater than x to the right region</a:t>
            </a:r>
            <a:r>
              <a:rPr kumimoji="1" lang="en-US" altLang="zh-CN" dirty="0"/>
              <a:t>quicksort(A, lo, hi)</a:t>
            </a:r>
          </a:p>
          <a:p>
            <a:pPr>
              <a:lnSpc>
                <a:spcPct val="120000"/>
              </a:lnSpc>
            </a:pPr>
            <a:r>
              <a:rPr kumimoji="1" lang="en-US" altLang="zh-CN" dirty="0"/>
              <a:t>  if lo &lt; hi</a:t>
            </a:r>
          </a:p>
          <a:p>
            <a:pPr>
              <a:lnSpc>
                <a:spcPct val="120000"/>
              </a:lnSpc>
            </a:pPr>
            <a:r>
              <a:rPr kumimoji="1" lang="en-US" altLang="zh-CN" dirty="0"/>
              <a:t>    p = partition(A, lo, hi)</a:t>
            </a:r>
          </a:p>
          <a:p>
            <a:pPr>
              <a:lnSpc>
                <a:spcPct val="120000"/>
              </a:lnSpc>
            </a:pPr>
            <a:r>
              <a:rPr kumimoji="1" lang="en-US" altLang="zh-CN" dirty="0"/>
              <a:t>    quicksort(A, lo, p - 1)</a:t>
            </a:r>
          </a:p>
          <a:p>
            <a:pPr>
              <a:lnSpc>
                <a:spcPct val="120000"/>
              </a:lnSpc>
            </a:pPr>
            <a:r>
              <a:rPr kumimoji="1" lang="en-US" altLang="zh-CN" dirty="0"/>
              <a:t>    quicksort(A, p + 1, hi)</a:t>
            </a:r>
          </a:p>
          <a:p>
            <a:pPr>
              <a:lnSpc>
                <a:spcPct val="120000"/>
              </a:lnSpc>
            </a:pPr>
            <a:endParaRPr kumimoji="1" lang="en-US" altLang="zh-CN" dirty="0"/>
          </a:p>
          <a:p>
            <a:pPr>
              <a:lnSpc>
                <a:spcPct val="120000"/>
              </a:lnSpc>
            </a:pPr>
            <a:r>
              <a:rPr kumimoji="1" lang="en-US" altLang="zh-CN" dirty="0"/>
              <a:t>partition(A, lo, hi)</a:t>
            </a:r>
          </a:p>
          <a:p>
            <a:pPr>
              <a:lnSpc>
                <a:spcPct val="120000"/>
              </a:lnSpc>
            </a:pPr>
            <a:r>
              <a:rPr kumimoji="1" lang="en-US" altLang="zh-CN" dirty="0"/>
              <a:t>    pivot = A[hi]</a:t>
            </a:r>
          </a:p>
          <a:p>
            <a:pPr>
              <a:lnSpc>
                <a:spcPct val="120000"/>
              </a:lnSpc>
            </a:pPr>
            <a:r>
              <a:rPr kumimoji="1" lang="en-US" altLang="zh-CN" dirty="0"/>
              <a:t>    i = lo //place for swapping</a:t>
            </a:r>
          </a:p>
          <a:p>
            <a:pPr>
              <a:lnSpc>
                <a:spcPct val="120000"/>
              </a:lnSpc>
            </a:pPr>
            <a:r>
              <a:rPr kumimoji="1" lang="en-US" altLang="zh-CN" dirty="0"/>
              <a:t>    for j = lo to hi - 1</a:t>
            </a:r>
          </a:p>
          <a:p>
            <a:pPr>
              <a:lnSpc>
                <a:spcPct val="120000"/>
              </a:lnSpc>
            </a:pPr>
            <a:r>
              <a:rPr kumimoji="1" lang="en-US" altLang="zh-CN" dirty="0"/>
              <a:t>        if A[j] &lt;= pivot</a:t>
            </a:r>
          </a:p>
          <a:p>
            <a:pPr>
              <a:lnSpc>
                <a:spcPct val="120000"/>
              </a:lnSpc>
            </a:pPr>
            <a:r>
              <a:rPr kumimoji="1" lang="en-US" altLang="zh-CN" dirty="0"/>
              <a:t>            swap A[i] with A[j]</a:t>
            </a:r>
          </a:p>
          <a:p>
            <a:pPr>
              <a:lnSpc>
                <a:spcPct val="120000"/>
              </a:lnSpc>
            </a:pPr>
            <a:r>
              <a:rPr kumimoji="1" lang="en-US" altLang="zh-CN" dirty="0"/>
              <a:t>            i = i + 1</a:t>
            </a:r>
          </a:p>
          <a:p>
            <a:pPr>
              <a:lnSpc>
                <a:spcPct val="120000"/>
              </a:lnSpc>
            </a:pPr>
            <a:r>
              <a:rPr kumimoji="1" lang="en-US" altLang="zh-CN" dirty="0"/>
              <a:t>    swap A[i] with A[hi]</a:t>
            </a:r>
          </a:p>
          <a:p>
            <a:pPr>
              <a:lnSpc>
                <a:spcPct val="120000"/>
              </a:lnSpc>
            </a:pPr>
            <a:r>
              <a:rPr kumimoji="1" lang="en-US" altLang="zh-CN" dirty="0"/>
              <a:t>    return i</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22-08-28 at 5.28.27 PM"/>
          <p:cNvPicPr>
            <a:picLocks noChangeAspect="1"/>
          </p:cNvPicPr>
          <p:nvPr/>
        </p:nvPicPr>
        <p:blipFill>
          <a:blip r:embed="rId2"/>
          <a:stretch>
            <a:fillRect/>
          </a:stretch>
        </p:blipFill>
        <p:spPr>
          <a:xfrm>
            <a:off x="0" y="958850"/>
            <a:ext cx="7162800" cy="4940300"/>
          </a:xfrm>
          <a:prstGeom prst="rect">
            <a:avLst/>
          </a:prstGeom>
        </p:spPr>
      </p:pic>
      <p:sp>
        <p:nvSpPr>
          <p:cNvPr id="6" name="标题 1"/>
          <p:cNvSpPr>
            <a:spLocks noGrp="1"/>
          </p:cNvSpPr>
          <p:nvPr>
            <p:ph type="title"/>
          </p:nvPr>
        </p:nvSpPr>
        <p:spPr>
          <a:xfrm>
            <a:off x="2598420" y="68580"/>
            <a:ext cx="9593580" cy="470535"/>
          </a:xfrm>
        </p:spPr>
        <p:txBody>
          <a:bodyPr/>
          <a:lstStyle/>
          <a:p>
            <a:r>
              <a:rPr sz="2000" dirty="0">
                <a:latin typeface="黑体" panose="02010609060101010101" pitchFamily="49" charset="-122"/>
                <a:ea typeface="黑体" panose="02010609060101010101" pitchFamily="49" charset="-122"/>
              </a:rPr>
              <a:t>Chapter 2 Recursion and divide-and-conquer strategy - Quicksort</a:t>
            </a:r>
          </a:p>
        </p:txBody>
      </p:sp>
      <p:sp>
        <p:nvSpPr>
          <p:cNvPr id="2" name="Rectangle 5"/>
          <p:cNvSpPr>
            <a:spLocks noChangeArrowheads="1"/>
          </p:cNvSpPr>
          <p:nvPr/>
        </p:nvSpPr>
        <p:spPr bwMode="auto">
          <a:xfrm>
            <a:off x="7914014" y="740317"/>
            <a:ext cx="3697287" cy="573786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90204" pitchFamily="34" charset="0"/>
                <a:ea typeface="宋体" pitchFamily="2" charset="-122"/>
              </a:defRPr>
            </a:lvl1pPr>
            <a:lvl2pPr marL="742950" indent="-285750">
              <a:defRPr>
                <a:solidFill>
                  <a:schemeClr val="tx1"/>
                </a:solidFill>
                <a:latin typeface="Arial" panose="020B0604020202090204" pitchFamily="34" charset="0"/>
                <a:ea typeface="宋体" pitchFamily="2" charset="-122"/>
              </a:defRPr>
            </a:lvl2pPr>
            <a:lvl3pPr marL="1143000" indent="-228600">
              <a:defRPr>
                <a:solidFill>
                  <a:schemeClr val="tx1"/>
                </a:solidFill>
                <a:latin typeface="Arial" panose="020B0604020202090204" pitchFamily="34" charset="0"/>
                <a:ea typeface="宋体" pitchFamily="2" charset="-122"/>
              </a:defRPr>
            </a:lvl3pPr>
            <a:lvl4pPr marL="1600200" indent="-228600">
              <a:defRPr>
                <a:solidFill>
                  <a:schemeClr val="tx1"/>
                </a:solidFill>
                <a:latin typeface="Arial" panose="020B0604020202090204" pitchFamily="34" charset="0"/>
                <a:ea typeface="宋体" pitchFamily="2" charset="-122"/>
              </a:defRPr>
            </a:lvl4pPr>
            <a:lvl5pPr marL="2057400" indent="-22860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9pPr>
          </a:lstStyle>
          <a:p>
            <a:pPr>
              <a:lnSpc>
                <a:spcPct val="120000"/>
              </a:lnSpc>
            </a:pPr>
            <a:r>
              <a:rPr kumimoji="1" lang="zh-CN" altLang="en-US" dirty="0"/>
              <a:t>将</a:t>
            </a:r>
            <a:r>
              <a:rPr kumimoji="1" lang="en-US" altLang="zh-CN" dirty="0"/>
              <a:t>&lt; x</a:t>
            </a:r>
            <a:r>
              <a:rPr kumimoji="1" lang="zh-CN" altLang="en-US" dirty="0"/>
              <a:t>的元素交换到左边区域</a:t>
            </a:r>
          </a:p>
          <a:p>
            <a:pPr>
              <a:lnSpc>
                <a:spcPct val="120000"/>
              </a:lnSpc>
            </a:pPr>
            <a:r>
              <a:rPr kumimoji="1" lang="zh-CN" altLang="en-US" dirty="0"/>
              <a:t>将</a:t>
            </a:r>
            <a:r>
              <a:rPr kumimoji="1" lang="en-US" altLang="zh-CN" dirty="0"/>
              <a:t>&gt; x</a:t>
            </a:r>
            <a:r>
              <a:rPr kumimoji="1" lang="zh-CN" altLang="en-US" dirty="0"/>
              <a:t>的元素交换到右边区域</a:t>
            </a:r>
          </a:p>
          <a:p>
            <a:pPr>
              <a:lnSpc>
                <a:spcPct val="120000"/>
              </a:lnSpc>
            </a:pPr>
            <a:r>
              <a:rPr kumimoji="1" lang="en-US" altLang="zh-CN" dirty="0"/>
              <a:t>quicksort(A, lo, hi)</a:t>
            </a:r>
          </a:p>
          <a:p>
            <a:pPr>
              <a:lnSpc>
                <a:spcPct val="120000"/>
              </a:lnSpc>
            </a:pPr>
            <a:r>
              <a:rPr kumimoji="1" lang="en-US" altLang="zh-CN" dirty="0"/>
              <a:t>  if lo &lt; hi</a:t>
            </a:r>
          </a:p>
          <a:p>
            <a:pPr>
              <a:lnSpc>
                <a:spcPct val="120000"/>
              </a:lnSpc>
            </a:pPr>
            <a:r>
              <a:rPr kumimoji="1" lang="en-US" altLang="zh-CN" dirty="0"/>
              <a:t>    p = partition(A, lo, hi)</a:t>
            </a:r>
          </a:p>
          <a:p>
            <a:pPr>
              <a:lnSpc>
                <a:spcPct val="120000"/>
              </a:lnSpc>
            </a:pPr>
            <a:r>
              <a:rPr kumimoji="1" lang="en-US" altLang="zh-CN" dirty="0"/>
              <a:t>    quicksort(A, lo, p - 1)</a:t>
            </a:r>
          </a:p>
          <a:p>
            <a:pPr>
              <a:lnSpc>
                <a:spcPct val="120000"/>
              </a:lnSpc>
            </a:pPr>
            <a:r>
              <a:rPr kumimoji="1" lang="en-US" altLang="zh-CN" dirty="0"/>
              <a:t>    quicksort(A, p + 1, hi)</a:t>
            </a:r>
          </a:p>
          <a:p>
            <a:pPr>
              <a:lnSpc>
                <a:spcPct val="120000"/>
              </a:lnSpc>
            </a:pPr>
            <a:endParaRPr kumimoji="1" lang="en-US" altLang="zh-CN" dirty="0"/>
          </a:p>
          <a:p>
            <a:pPr>
              <a:lnSpc>
                <a:spcPct val="120000"/>
              </a:lnSpc>
            </a:pPr>
            <a:r>
              <a:rPr kumimoji="1" lang="en-US" altLang="zh-CN" dirty="0"/>
              <a:t>partition(A, lo, hi)</a:t>
            </a:r>
          </a:p>
          <a:p>
            <a:pPr>
              <a:lnSpc>
                <a:spcPct val="120000"/>
              </a:lnSpc>
            </a:pPr>
            <a:r>
              <a:rPr kumimoji="1" lang="en-US" altLang="zh-CN" dirty="0"/>
              <a:t>    pivot = A[hi]</a:t>
            </a:r>
          </a:p>
          <a:p>
            <a:pPr>
              <a:lnSpc>
                <a:spcPct val="120000"/>
              </a:lnSpc>
            </a:pPr>
            <a:r>
              <a:rPr kumimoji="1" lang="en-US" altLang="zh-CN" dirty="0"/>
              <a:t>    i = lo //place for swapping</a:t>
            </a:r>
          </a:p>
          <a:p>
            <a:pPr>
              <a:lnSpc>
                <a:spcPct val="120000"/>
              </a:lnSpc>
            </a:pPr>
            <a:r>
              <a:rPr kumimoji="1" lang="en-US" altLang="zh-CN" dirty="0"/>
              <a:t>    for j = lo to hi - 1</a:t>
            </a:r>
          </a:p>
          <a:p>
            <a:pPr>
              <a:lnSpc>
                <a:spcPct val="120000"/>
              </a:lnSpc>
            </a:pPr>
            <a:r>
              <a:rPr kumimoji="1" lang="en-US" altLang="zh-CN" dirty="0"/>
              <a:t>        if A[j] &lt;= pivot</a:t>
            </a:r>
          </a:p>
          <a:p>
            <a:pPr>
              <a:lnSpc>
                <a:spcPct val="120000"/>
              </a:lnSpc>
            </a:pPr>
            <a:r>
              <a:rPr kumimoji="1" lang="en-US" altLang="zh-CN" dirty="0"/>
              <a:t>            swap A[i] with A[j]</a:t>
            </a:r>
          </a:p>
          <a:p>
            <a:pPr>
              <a:lnSpc>
                <a:spcPct val="120000"/>
              </a:lnSpc>
            </a:pPr>
            <a:r>
              <a:rPr kumimoji="1" lang="en-US" altLang="zh-CN" dirty="0"/>
              <a:t>            i = i + 1</a:t>
            </a:r>
          </a:p>
          <a:p>
            <a:pPr>
              <a:lnSpc>
                <a:spcPct val="120000"/>
              </a:lnSpc>
            </a:pPr>
            <a:r>
              <a:rPr kumimoji="1" lang="en-US" altLang="zh-CN" dirty="0"/>
              <a:t>    swap A[i] with A[hi]</a:t>
            </a:r>
          </a:p>
          <a:p>
            <a:pPr>
              <a:lnSpc>
                <a:spcPct val="120000"/>
              </a:lnSpc>
            </a:pPr>
            <a:r>
              <a:rPr kumimoji="1" lang="en-US" altLang="zh-CN" dirty="0"/>
              <a:t>    return i</a:t>
            </a:r>
          </a:p>
        </p:txBody>
      </p:sp>
      <p:sp>
        <p:nvSpPr>
          <p:cNvPr id="4" name="Rectangle 5"/>
          <p:cNvSpPr>
            <a:spLocks noChangeArrowheads="1"/>
          </p:cNvSpPr>
          <p:nvPr/>
        </p:nvSpPr>
        <p:spPr bwMode="auto">
          <a:xfrm>
            <a:off x="7162800" y="758825"/>
            <a:ext cx="4941570" cy="573786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90204" pitchFamily="34" charset="0"/>
                <a:ea typeface="宋体" pitchFamily="2" charset="-122"/>
              </a:defRPr>
            </a:lvl1pPr>
            <a:lvl2pPr marL="742950" indent="-285750">
              <a:defRPr>
                <a:solidFill>
                  <a:schemeClr val="tx1"/>
                </a:solidFill>
                <a:latin typeface="Arial" panose="020B0604020202090204" pitchFamily="34" charset="0"/>
                <a:ea typeface="宋体" pitchFamily="2" charset="-122"/>
              </a:defRPr>
            </a:lvl2pPr>
            <a:lvl3pPr marL="1143000" indent="-228600">
              <a:defRPr>
                <a:solidFill>
                  <a:schemeClr val="tx1"/>
                </a:solidFill>
                <a:latin typeface="Arial" panose="020B0604020202090204" pitchFamily="34" charset="0"/>
                <a:ea typeface="宋体" pitchFamily="2" charset="-122"/>
              </a:defRPr>
            </a:lvl3pPr>
            <a:lvl4pPr marL="1600200" indent="-228600">
              <a:defRPr>
                <a:solidFill>
                  <a:schemeClr val="tx1"/>
                </a:solidFill>
                <a:latin typeface="Arial" panose="020B0604020202090204" pitchFamily="34" charset="0"/>
                <a:ea typeface="宋体" pitchFamily="2" charset="-122"/>
              </a:defRPr>
            </a:lvl4pPr>
            <a:lvl5pPr marL="2057400" indent="-22860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9pPr>
          </a:lstStyle>
          <a:p>
            <a:pPr>
              <a:lnSpc>
                <a:spcPct val="120000"/>
              </a:lnSpc>
            </a:pPr>
            <a:r>
              <a:rPr kumimoji="1" dirty="0"/>
              <a:t>Swap elements less than x to the left region</a:t>
            </a:r>
          </a:p>
          <a:p>
            <a:pPr>
              <a:lnSpc>
                <a:spcPct val="120000"/>
              </a:lnSpc>
            </a:pPr>
            <a:r>
              <a:rPr kumimoji="1" dirty="0"/>
              <a:t>Swap elements greater than x to the right region</a:t>
            </a:r>
            <a:r>
              <a:rPr kumimoji="1" lang="en-US" altLang="zh-CN" dirty="0"/>
              <a:t>quicksort(A, lo, hi)</a:t>
            </a:r>
          </a:p>
          <a:p>
            <a:pPr>
              <a:lnSpc>
                <a:spcPct val="120000"/>
              </a:lnSpc>
            </a:pPr>
            <a:r>
              <a:rPr kumimoji="1" lang="en-US" altLang="zh-CN" dirty="0"/>
              <a:t>  if lo &lt; hi</a:t>
            </a:r>
          </a:p>
          <a:p>
            <a:pPr>
              <a:lnSpc>
                <a:spcPct val="120000"/>
              </a:lnSpc>
            </a:pPr>
            <a:r>
              <a:rPr kumimoji="1" lang="en-US" altLang="zh-CN" dirty="0"/>
              <a:t>    p = partition(A, lo, hi)</a:t>
            </a:r>
          </a:p>
          <a:p>
            <a:pPr>
              <a:lnSpc>
                <a:spcPct val="120000"/>
              </a:lnSpc>
            </a:pPr>
            <a:r>
              <a:rPr kumimoji="1" lang="en-US" altLang="zh-CN" dirty="0"/>
              <a:t>    quicksort(A, lo, p - 1)</a:t>
            </a:r>
          </a:p>
          <a:p>
            <a:pPr>
              <a:lnSpc>
                <a:spcPct val="120000"/>
              </a:lnSpc>
            </a:pPr>
            <a:r>
              <a:rPr kumimoji="1" lang="en-US" altLang="zh-CN" dirty="0"/>
              <a:t>    quicksort(A, p + 1, hi)</a:t>
            </a:r>
          </a:p>
          <a:p>
            <a:pPr>
              <a:lnSpc>
                <a:spcPct val="120000"/>
              </a:lnSpc>
            </a:pPr>
            <a:endParaRPr kumimoji="1" lang="en-US" altLang="zh-CN" dirty="0"/>
          </a:p>
          <a:p>
            <a:pPr>
              <a:lnSpc>
                <a:spcPct val="120000"/>
              </a:lnSpc>
            </a:pPr>
            <a:r>
              <a:rPr kumimoji="1" lang="en-US" altLang="zh-CN" dirty="0"/>
              <a:t>partition(A, lo, hi)</a:t>
            </a:r>
          </a:p>
          <a:p>
            <a:pPr>
              <a:lnSpc>
                <a:spcPct val="120000"/>
              </a:lnSpc>
            </a:pPr>
            <a:r>
              <a:rPr kumimoji="1" lang="en-US" altLang="zh-CN" dirty="0"/>
              <a:t>    pivot = A[hi]</a:t>
            </a:r>
          </a:p>
          <a:p>
            <a:pPr>
              <a:lnSpc>
                <a:spcPct val="120000"/>
              </a:lnSpc>
            </a:pPr>
            <a:r>
              <a:rPr kumimoji="1" lang="en-US" altLang="zh-CN" dirty="0"/>
              <a:t>    i = lo //place for swapping</a:t>
            </a:r>
          </a:p>
          <a:p>
            <a:pPr>
              <a:lnSpc>
                <a:spcPct val="120000"/>
              </a:lnSpc>
            </a:pPr>
            <a:r>
              <a:rPr kumimoji="1" lang="en-US" altLang="zh-CN" dirty="0"/>
              <a:t>    for j = lo to hi - 1</a:t>
            </a:r>
          </a:p>
          <a:p>
            <a:pPr>
              <a:lnSpc>
                <a:spcPct val="120000"/>
              </a:lnSpc>
            </a:pPr>
            <a:r>
              <a:rPr kumimoji="1" lang="en-US" altLang="zh-CN" dirty="0"/>
              <a:t>        if A[j] &lt;= pivot</a:t>
            </a:r>
          </a:p>
          <a:p>
            <a:pPr>
              <a:lnSpc>
                <a:spcPct val="120000"/>
              </a:lnSpc>
            </a:pPr>
            <a:r>
              <a:rPr kumimoji="1" lang="en-US" altLang="zh-CN" dirty="0"/>
              <a:t>            swap A[i] with A[j]</a:t>
            </a:r>
          </a:p>
          <a:p>
            <a:pPr>
              <a:lnSpc>
                <a:spcPct val="120000"/>
              </a:lnSpc>
            </a:pPr>
            <a:r>
              <a:rPr kumimoji="1" lang="en-US" altLang="zh-CN" dirty="0"/>
              <a:t>            i = i + 1</a:t>
            </a:r>
          </a:p>
          <a:p>
            <a:pPr>
              <a:lnSpc>
                <a:spcPct val="120000"/>
              </a:lnSpc>
            </a:pPr>
            <a:r>
              <a:rPr kumimoji="1" lang="en-US" altLang="zh-CN" dirty="0"/>
              <a:t>    swap A[i] with A[hi]</a:t>
            </a:r>
          </a:p>
          <a:p>
            <a:pPr>
              <a:lnSpc>
                <a:spcPct val="120000"/>
              </a:lnSpc>
            </a:pPr>
            <a:r>
              <a:rPr kumimoji="1" lang="en-US" altLang="zh-CN" dirty="0"/>
              <a:t>    return i</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22-08-28 at 5.29.31 PM"/>
          <p:cNvPicPr>
            <a:picLocks noChangeAspect="1"/>
          </p:cNvPicPr>
          <p:nvPr/>
        </p:nvPicPr>
        <p:blipFill>
          <a:blip r:embed="rId2"/>
          <a:stretch>
            <a:fillRect/>
          </a:stretch>
        </p:blipFill>
        <p:spPr>
          <a:xfrm>
            <a:off x="0" y="958850"/>
            <a:ext cx="7162800" cy="4940300"/>
          </a:xfrm>
          <a:prstGeom prst="rect">
            <a:avLst/>
          </a:prstGeom>
        </p:spPr>
      </p:pic>
      <p:sp>
        <p:nvSpPr>
          <p:cNvPr id="6" name="标题 1"/>
          <p:cNvSpPr>
            <a:spLocks noGrp="1"/>
          </p:cNvSpPr>
          <p:nvPr>
            <p:ph type="title"/>
          </p:nvPr>
        </p:nvSpPr>
        <p:spPr>
          <a:xfrm>
            <a:off x="2598420" y="68580"/>
            <a:ext cx="9593580" cy="470535"/>
          </a:xfrm>
        </p:spPr>
        <p:txBody>
          <a:bodyPr/>
          <a:lstStyle/>
          <a:p>
            <a:r>
              <a:rPr sz="2000" dirty="0">
                <a:latin typeface="黑体" panose="02010609060101010101" pitchFamily="49" charset="-122"/>
                <a:ea typeface="黑体" panose="02010609060101010101" pitchFamily="49" charset="-122"/>
              </a:rPr>
              <a:t>Chapter 2 Recursion and divide-and-conquer strategy - Quicksort</a:t>
            </a:r>
          </a:p>
        </p:txBody>
      </p:sp>
      <p:sp>
        <p:nvSpPr>
          <p:cNvPr id="2" name="Rectangle 5"/>
          <p:cNvSpPr>
            <a:spLocks noChangeArrowheads="1"/>
          </p:cNvSpPr>
          <p:nvPr/>
        </p:nvSpPr>
        <p:spPr bwMode="auto">
          <a:xfrm>
            <a:off x="7162800" y="758825"/>
            <a:ext cx="4941570" cy="573786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90204" pitchFamily="34" charset="0"/>
                <a:ea typeface="宋体" pitchFamily="2" charset="-122"/>
              </a:defRPr>
            </a:lvl1pPr>
            <a:lvl2pPr marL="742950" indent="-285750">
              <a:defRPr>
                <a:solidFill>
                  <a:schemeClr val="tx1"/>
                </a:solidFill>
                <a:latin typeface="Arial" panose="020B0604020202090204" pitchFamily="34" charset="0"/>
                <a:ea typeface="宋体" pitchFamily="2" charset="-122"/>
              </a:defRPr>
            </a:lvl2pPr>
            <a:lvl3pPr marL="1143000" indent="-228600">
              <a:defRPr>
                <a:solidFill>
                  <a:schemeClr val="tx1"/>
                </a:solidFill>
                <a:latin typeface="Arial" panose="020B0604020202090204" pitchFamily="34" charset="0"/>
                <a:ea typeface="宋体" pitchFamily="2" charset="-122"/>
              </a:defRPr>
            </a:lvl3pPr>
            <a:lvl4pPr marL="1600200" indent="-228600">
              <a:defRPr>
                <a:solidFill>
                  <a:schemeClr val="tx1"/>
                </a:solidFill>
                <a:latin typeface="Arial" panose="020B0604020202090204" pitchFamily="34" charset="0"/>
                <a:ea typeface="宋体" pitchFamily="2" charset="-122"/>
              </a:defRPr>
            </a:lvl4pPr>
            <a:lvl5pPr marL="2057400" indent="-22860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9pPr>
          </a:lstStyle>
          <a:p>
            <a:pPr>
              <a:lnSpc>
                <a:spcPct val="120000"/>
              </a:lnSpc>
            </a:pPr>
            <a:r>
              <a:rPr kumimoji="1" dirty="0"/>
              <a:t>Swap elements less than x to the left region</a:t>
            </a:r>
          </a:p>
          <a:p>
            <a:pPr>
              <a:lnSpc>
                <a:spcPct val="120000"/>
              </a:lnSpc>
            </a:pPr>
            <a:r>
              <a:rPr kumimoji="1" dirty="0"/>
              <a:t>Swap elements greater than x to the right region</a:t>
            </a:r>
            <a:r>
              <a:rPr kumimoji="1" lang="en-US" altLang="zh-CN" dirty="0"/>
              <a:t>quicksort(A, lo, hi)</a:t>
            </a:r>
          </a:p>
          <a:p>
            <a:pPr>
              <a:lnSpc>
                <a:spcPct val="120000"/>
              </a:lnSpc>
            </a:pPr>
            <a:r>
              <a:rPr kumimoji="1" lang="en-US" altLang="zh-CN" dirty="0"/>
              <a:t>  if lo &lt; hi</a:t>
            </a:r>
          </a:p>
          <a:p>
            <a:pPr>
              <a:lnSpc>
                <a:spcPct val="120000"/>
              </a:lnSpc>
            </a:pPr>
            <a:r>
              <a:rPr kumimoji="1" lang="en-US" altLang="zh-CN" dirty="0"/>
              <a:t>    p = partition(A, lo, hi)</a:t>
            </a:r>
          </a:p>
          <a:p>
            <a:pPr>
              <a:lnSpc>
                <a:spcPct val="120000"/>
              </a:lnSpc>
            </a:pPr>
            <a:r>
              <a:rPr kumimoji="1" lang="en-US" altLang="zh-CN" dirty="0"/>
              <a:t>    quicksort(A, lo, p - 1)</a:t>
            </a:r>
          </a:p>
          <a:p>
            <a:pPr>
              <a:lnSpc>
                <a:spcPct val="120000"/>
              </a:lnSpc>
            </a:pPr>
            <a:r>
              <a:rPr kumimoji="1" lang="en-US" altLang="zh-CN" dirty="0"/>
              <a:t>    quicksort(A, p + 1, hi)</a:t>
            </a:r>
          </a:p>
          <a:p>
            <a:pPr>
              <a:lnSpc>
                <a:spcPct val="120000"/>
              </a:lnSpc>
            </a:pPr>
            <a:endParaRPr kumimoji="1" lang="en-US" altLang="zh-CN" dirty="0"/>
          </a:p>
          <a:p>
            <a:pPr>
              <a:lnSpc>
                <a:spcPct val="120000"/>
              </a:lnSpc>
            </a:pPr>
            <a:r>
              <a:rPr kumimoji="1" lang="en-US" altLang="zh-CN" dirty="0"/>
              <a:t>partition(A, lo, hi)</a:t>
            </a:r>
          </a:p>
          <a:p>
            <a:pPr>
              <a:lnSpc>
                <a:spcPct val="120000"/>
              </a:lnSpc>
            </a:pPr>
            <a:r>
              <a:rPr kumimoji="1" lang="en-US" altLang="zh-CN" dirty="0"/>
              <a:t>    pivot = A[hi]</a:t>
            </a:r>
          </a:p>
          <a:p>
            <a:pPr>
              <a:lnSpc>
                <a:spcPct val="120000"/>
              </a:lnSpc>
            </a:pPr>
            <a:r>
              <a:rPr kumimoji="1" lang="en-US" altLang="zh-CN" dirty="0"/>
              <a:t>    i = lo //place for swapping</a:t>
            </a:r>
          </a:p>
          <a:p>
            <a:pPr>
              <a:lnSpc>
                <a:spcPct val="120000"/>
              </a:lnSpc>
            </a:pPr>
            <a:r>
              <a:rPr kumimoji="1" lang="en-US" altLang="zh-CN" dirty="0"/>
              <a:t>    for j = lo to hi - 1</a:t>
            </a:r>
          </a:p>
          <a:p>
            <a:pPr>
              <a:lnSpc>
                <a:spcPct val="120000"/>
              </a:lnSpc>
            </a:pPr>
            <a:r>
              <a:rPr kumimoji="1" lang="en-US" altLang="zh-CN" dirty="0"/>
              <a:t>        if A[j] &lt;= pivot</a:t>
            </a:r>
          </a:p>
          <a:p>
            <a:pPr>
              <a:lnSpc>
                <a:spcPct val="120000"/>
              </a:lnSpc>
            </a:pPr>
            <a:r>
              <a:rPr kumimoji="1" lang="en-US" altLang="zh-CN" dirty="0"/>
              <a:t>            swap A[i] with A[j]</a:t>
            </a:r>
          </a:p>
          <a:p>
            <a:pPr>
              <a:lnSpc>
                <a:spcPct val="120000"/>
              </a:lnSpc>
            </a:pPr>
            <a:r>
              <a:rPr kumimoji="1" lang="en-US" altLang="zh-CN" dirty="0"/>
              <a:t>            i = i + 1</a:t>
            </a:r>
          </a:p>
          <a:p>
            <a:pPr>
              <a:lnSpc>
                <a:spcPct val="120000"/>
              </a:lnSpc>
            </a:pPr>
            <a:r>
              <a:rPr kumimoji="1" lang="en-US" altLang="zh-CN" dirty="0"/>
              <a:t>    swap A[i] with A[hi]</a:t>
            </a:r>
          </a:p>
          <a:p>
            <a:pPr>
              <a:lnSpc>
                <a:spcPct val="120000"/>
              </a:lnSpc>
            </a:pPr>
            <a:r>
              <a:rPr kumimoji="1" lang="en-US" altLang="zh-CN" dirty="0"/>
              <a:t>    return i</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22-08-28 at 5.30.26 PM"/>
          <p:cNvPicPr>
            <a:picLocks noChangeAspect="1"/>
          </p:cNvPicPr>
          <p:nvPr/>
        </p:nvPicPr>
        <p:blipFill>
          <a:blip r:embed="rId2"/>
          <a:stretch>
            <a:fillRect/>
          </a:stretch>
        </p:blipFill>
        <p:spPr>
          <a:xfrm>
            <a:off x="0" y="958850"/>
            <a:ext cx="7162800" cy="4940300"/>
          </a:xfrm>
          <a:prstGeom prst="rect">
            <a:avLst/>
          </a:prstGeom>
        </p:spPr>
      </p:pic>
      <p:sp>
        <p:nvSpPr>
          <p:cNvPr id="5" name="Rectangle 5"/>
          <p:cNvSpPr>
            <a:spLocks noChangeArrowheads="1"/>
          </p:cNvSpPr>
          <p:nvPr/>
        </p:nvSpPr>
        <p:spPr bwMode="auto">
          <a:xfrm>
            <a:off x="7950844" y="830231"/>
            <a:ext cx="3697287" cy="541071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90204" pitchFamily="34" charset="0"/>
                <a:ea typeface="宋体" pitchFamily="2" charset="-122"/>
              </a:defRPr>
            </a:lvl1pPr>
            <a:lvl2pPr marL="742950" indent="-285750">
              <a:defRPr>
                <a:solidFill>
                  <a:schemeClr val="tx1"/>
                </a:solidFill>
                <a:latin typeface="Arial" panose="020B0604020202090204" pitchFamily="34" charset="0"/>
                <a:ea typeface="宋体" pitchFamily="2" charset="-122"/>
              </a:defRPr>
            </a:lvl2pPr>
            <a:lvl3pPr marL="1143000" indent="-228600">
              <a:defRPr>
                <a:solidFill>
                  <a:schemeClr val="tx1"/>
                </a:solidFill>
                <a:latin typeface="Arial" panose="020B0604020202090204" pitchFamily="34" charset="0"/>
                <a:ea typeface="宋体" pitchFamily="2" charset="-122"/>
              </a:defRPr>
            </a:lvl3pPr>
            <a:lvl4pPr marL="1600200" indent="-228600">
              <a:defRPr>
                <a:solidFill>
                  <a:schemeClr val="tx1"/>
                </a:solidFill>
                <a:latin typeface="Arial" panose="020B0604020202090204" pitchFamily="34" charset="0"/>
                <a:ea typeface="宋体" pitchFamily="2" charset="-122"/>
              </a:defRPr>
            </a:lvl4pPr>
            <a:lvl5pPr marL="2057400" indent="-22860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9pPr>
          </a:lstStyle>
          <a:p>
            <a:pPr>
              <a:lnSpc>
                <a:spcPct val="120000"/>
              </a:lnSpc>
            </a:pPr>
            <a:r>
              <a:rPr kumimoji="1" lang="en-US" altLang="zh-CN" sz="1600" dirty="0"/>
              <a:t>template&lt;class Type&gt;</a:t>
            </a:r>
          </a:p>
          <a:p>
            <a:pPr>
              <a:lnSpc>
                <a:spcPct val="120000"/>
              </a:lnSpc>
            </a:pPr>
            <a:r>
              <a:rPr kumimoji="1" lang="en-US" altLang="zh-CN" sz="1600" dirty="0" err="1"/>
              <a:t>int</a:t>
            </a:r>
            <a:r>
              <a:rPr kumimoji="1" lang="en-US" altLang="zh-CN" sz="1600" dirty="0"/>
              <a:t> </a:t>
            </a:r>
            <a:r>
              <a:rPr kumimoji="1" lang="en-US" altLang="zh-CN" sz="1600" b="1" dirty="0"/>
              <a:t>Partition</a:t>
            </a:r>
            <a:r>
              <a:rPr kumimoji="1" lang="en-US" altLang="zh-CN" sz="1600" dirty="0"/>
              <a:t> (Type a[], </a:t>
            </a:r>
            <a:r>
              <a:rPr kumimoji="1" lang="en-US" altLang="zh-CN" sz="1600" dirty="0" err="1"/>
              <a:t>int</a:t>
            </a:r>
            <a:r>
              <a:rPr kumimoji="1" lang="en-US" altLang="zh-CN" sz="1600" dirty="0"/>
              <a:t> p, </a:t>
            </a:r>
            <a:r>
              <a:rPr kumimoji="1" lang="en-US" altLang="zh-CN" sz="1600" dirty="0" err="1"/>
              <a:t>int</a:t>
            </a:r>
            <a:r>
              <a:rPr kumimoji="1" lang="en-US" altLang="zh-CN" sz="1600" dirty="0"/>
              <a:t> r)</a:t>
            </a:r>
          </a:p>
          <a:p>
            <a:pPr>
              <a:lnSpc>
                <a:spcPct val="120000"/>
              </a:lnSpc>
            </a:pPr>
            <a:r>
              <a:rPr kumimoji="1" lang="en-US" altLang="zh-CN" sz="1600" dirty="0"/>
              <a:t>{</a:t>
            </a:r>
          </a:p>
          <a:p>
            <a:pPr>
              <a:lnSpc>
                <a:spcPct val="120000"/>
              </a:lnSpc>
            </a:pPr>
            <a:r>
              <a:rPr kumimoji="1" lang="en-US" altLang="zh-CN" sz="1600" dirty="0"/>
              <a:t>        </a:t>
            </a:r>
            <a:r>
              <a:rPr kumimoji="1" lang="en-US" altLang="zh-CN" sz="1600" dirty="0" err="1"/>
              <a:t>int</a:t>
            </a:r>
            <a:r>
              <a:rPr kumimoji="1" lang="en-US" altLang="zh-CN" sz="1600" dirty="0"/>
              <a:t> </a:t>
            </a:r>
            <a:r>
              <a:rPr kumimoji="1" lang="en-US" altLang="zh-CN" sz="1600" dirty="0" err="1"/>
              <a:t>i</a:t>
            </a:r>
            <a:r>
              <a:rPr kumimoji="1" lang="en-US" altLang="zh-CN" sz="1600" dirty="0"/>
              <a:t> = p, j = r + 1; </a:t>
            </a:r>
          </a:p>
          <a:p>
            <a:pPr>
              <a:lnSpc>
                <a:spcPct val="120000"/>
              </a:lnSpc>
            </a:pPr>
            <a:r>
              <a:rPr kumimoji="1" lang="en-US" altLang="zh-CN" sz="1600" dirty="0"/>
              <a:t>        Type x=a[p];</a:t>
            </a:r>
          </a:p>
          <a:p>
            <a:pPr>
              <a:lnSpc>
                <a:spcPct val="120000"/>
              </a:lnSpc>
            </a:pPr>
            <a:r>
              <a:rPr kumimoji="1" lang="en-US" altLang="zh-CN" sz="1600" dirty="0"/>
              <a:t>        // </a:t>
            </a:r>
            <a:r>
              <a:rPr kumimoji="1" lang="zh-CN" altLang="en-US" sz="1600" dirty="0"/>
              <a:t>将</a:t>
            </a:r>
            <a:r>
              <a:rPr kumimoji="1" lang="en-US" altLang="zh-CN" sz="1600" dirty="0"/>
              <a:t>&lt; x</a:t>
            </a:r>
            <a:r>
              <a:rPr kumimoji="1" lang="zh-CN" altLang="en-US" sz="1600" dirty="0"/>
              <a:t>的元素交换到左边区域</a:t>
            </a:r>
          </a:p>
          <a:p>
            <a:pPr>
              <a:lnSpc>
                <a:spcPct val="120000"/>
              </a:lnSpc>
            </a:pPr>
            <a:r>
              <a:rPr kumimoji="1" lang="zh-CN" altLang="en-US" sz="1600" dirty="0"/>
              <a:t>        </a:t>
            </a:r>
            <a:r>
              <a:rPr kumimoji="1" lang="en-US" altLang="zh-CN" sz="1600" dirty="0"/>
              <a:t>// </a:t>
            </a:r>
            <a:r>
              <a:rPr kumimoji="1" lang="zh-CN" altLang="en-US" sz="1600" dirty="0"/>
              <a:t>将</a:t>
            </a:r>
            <a:r>
              <a:rPr kumimoji="1" lang="en-US" altLang="zh-CN" sz="1600" dirty="0"/>
              <a:t>&gt; x</a:t>
            </a:r>
            <a:r>
              <a:rPr kumimoji="1" lang="zh-CN" altLang="en-US" sz="1600" dirty="0"/>
              <a:t>的元素交换到右边区域</a:t>
            </a:r>
          </a:p>
          <a:p>
            <a:pPr>
              <a:lnSpc>
                <a:spcPct val="120000"/>
              </a:lnSpc>
            </a:pPr>
            <a:r>
              <a:rPr kumimoji="1" lang="zh-CN" altLang="en-US" sz="1600" dirty="0"/>
              <a:t>        </a:t>
            </a:r>
            <a:r>
              <a:rPr kumimoji="1" lang="en-US" altLang="zh-CN" sz="1600" dirty="0"/>
              <a:t>while (true) {</a:t>
            </a:r>
          </a:p>
          <a:p>
            <a:pPr>
              <a:lnSpc>
                <a:spcPct val="120000"/>
              </a:lnSpc>
            </a:pPr>
            <a:r>
              <a:rPr kumimoji="1" lang="en-US" altLang="zh-CN" sz="1600" dirty="0"/>
              <a:t>	while (a[- -j] &gt;x);</a:t>
            </a:r>
          </a:p>
          <a:p>
            <a:pPr>
              <a:lnSpc>
                <a:spcPct val="120000"/>
              </a:lnSpc>
            </a:pPr>
            <a:r>
              <a:rPr kumimoji="1" lang="en-US" altLang="zh-CN" sz="1600" dirty="0"/>
              <a:t>           	if(</a:t>
            </a:r>
            <a:r>
              <a:rPr kumimoji="1" lang="en-US" altLang="zh-CN" sz="1600" dirty="0" err="1"/>
              <a:t>i</a:t>
            </a:r>
            <a:r>
              <a:rPr kumimoji="1" lang="en-US" altLang="zh-CN" sz="1600" dirty="0"/>
              <a:t>&lt;j) Swap(a[</a:t>
            </a:r>
            <a:r>
              <a:rPr kumimoji="1" lang="en-US" altLang="zh-CN" sz="1600" dirty="0" err="1"/>
              <a:t>i</a:t>
            </a:r>
            <a:r>
              <a:rPr kumimoji="1" lang="en-US" altLang="zh-CN" sz="1600" dirty="0"/>
              <a:t>], a[j]);</a:t>
            </a:r>
          </a:p>
          <a:p>
            <a:pPr>
              <a:lnSpc>
                <a:spcPct val="120000"/>
              </a:lnSpc>
            </a:pPr>
            <a:r>
              <a:rPr kumimoji="1" lang="en-US" altLang="zh-CN" sz="1600" dirty="0"/>
              <a:t>	while (a[++</a:t>
            </a:r>
            <a:r>
              <a:rPr kumimoji="1" lang="en-US" altLang="zh-CN" sz="1600" dirty="0" err="1"/>
              <a:t>i</a:t>
            </a:r>
            <a:r>
              <a:rPr kumimoji="1" lang="en-US" altLang="zh-CN" sz="1600" dirty="0"/>
              <a:t>] &lt;x); </a:t>
            </a:r>
          </a:p>
          <a:p>
            <a:pPr>
              <a:lnSpc>
                <a:spcPct val="120000"/>
              </a:lnSpc>
            </a:pPr>
            <a:r>
              <a:rPr kumimoji="1" lang="en-US" altLang="zh-CN" sz="1600" dirty="0"/>
              <a:t>          	if(</a:t>
            </a:r>
            <a:r>
              <a:rPr kumimoji="1" lang="en-US" altLang="zh-CN" sz="1600" dirty="0" err="1"/>
              <a:t>i</a:t>
            </a:r>
            <a:r>
              <a:rPr kumimoji="1" lang="en-US" altLang="zh-CN" sz="1600" dirty="0"/>
              <a:t>&lt;j) Swap(a[</a:t>
            </a:r>
            <a:r>
              <a:rPr kumimoji="1" lang="en-US" altLang="zh-CN" sz="1600" dirty="0" err="1"/>
              <a:t>i</a:t>
            </a:r>
            <a:r>
              <a:rPr kumimoji="1" lang="en-US" altLang="zh-CN" sz="1600" dirty="0"/>
              <a:t>], a[j]);</a:t>
            </a:r>
          </a:p>
          <a:p>
            <a:pPr>
              <a:lnSpc>
                <a:spcPct val="120000"/>
              </a:lnSpc>
            </a:pPr>
            <a:r>
              <a:rPr kumimoji="1" lang="en-US" altLang="zh-CN" sz="1600" dirty="0"/>
              <a:t>	if (</a:t>
            </a:r>
            <a:r>
              <a:rPr kumimoji="1" lang="en-US" altLang="zh-CN" sz="1600" dirty="0" err="1"/>
              <a:t>i</a:t>
            </a:r>
            <a:r>
              <a:rPr kumimoji="1" lang="en-US" altLang="zh-CN" sz="1600" dirty="0"/>
              <a:t> &gt;= j) break; </a:t>
            </a:r>
          </a:p>
          <a:p>
            <a:pPr>
              <a:lnSpc>
                <a:spcPct val="120000"/>
              </a:lnSpc>
            </a:pPr>
            <a:r>
              <a:rPr kumimoji="1" lang="en-US" altLang="zh-CN" sz="1600" dirty="0"/>
              <a:t>}</a:t>
            </a:r>
          </a:p>
          <a:p>
            <a:pPr>
              <a:lnSpc>
                <a:spcPct val="120000"/>
              </a:lnSpc>
            </a:pPr>
            <a:r>
              <a:rPr kumimoji="1" lang="en-US" altLang="zh-CN" sz="1600" dirty="0"/>
              <a:t>       a[p] = a[j];</a:t>
            </a:r>
          </a:p>
          <a:p>
            <a:pPr>
              <a:lnSpc>
                <a:spcPct val="120000"/>
              </a:lnSpc>
            </a:pPr>
            <a:r>
              <a:rPr kumimoji="1" lang="en-US" altLang="zh-CN" sz="1600" dirty="0"/>
              <a:t>       a[j] = x;</a:t>
            </a:r>
          </a:p>
          <a:p>
            <a:pPr>
              <a:lnSpc>
                <a:spcPct val="120000"/>
              </a:lnSpc>
            </a:pPr>
            <a:r>
              <a:rPr kumimoji="1" lang="en-US" altLang="zh-CN" sz="1600" dirty="0"/>
              <a:t>       return j;</a:t>
            </a:r>
          </a:p>
          <a:p>
            <a:pPr>
              <a:lnSpc>
                <a:spcPct val="120000"/>
              </a:lnSpc>
            </a:pPr>
            <a:r>
              <a:rPr kumimoji="1" lang="en-US" altLang="zh-CN" sz="1600" dirty="0"/>
              <a:t>}</a:t>
            </a:r>
          </a:p>
        </p:txBody>
      </p:sp>
      <p:sp>
        <p:nvSpPr>
          <p:cNvPr id="6" name="标题 1"/>
          <p:cNvSpPr>
            <a:spLocks noGrp="1"/>
          </p:cNvSpPr>
          <p:nvPr>
            <p:ph type="title"/>
          </p:nvPr>
        </p:nvSpPr>
        <p:spPr>
          <a:xfrm>
            <a:off x="2598420" y="68580"/>
            <a:ext cx="9593580" cy="470535"/>
          </a:xfrm>
        </p:spPr>
        <p:txBody>
          <a:bodyPr/>
          <a:lstStyle/>
          <a:p>
            <a:r>
              <a:rPr sz="2000" dirty="0">
                <a:latin typeface="黑体" panose="02010609060101010101" pitchFamily="49" charset="-122"/>
                <a:ea typeface="黑体" panose="02010609060101010101" pitchFamily="49" charset="-122"/>
              </a:rPr>
              <a:t>Chapter 2 Recursion and divide-and-conquer strategy - Quicksort</a:t>
            </a:r>
          </a:p>
        </p:txBody>
      </p:sp>
      <p:sp>
        <p:nvSpPr>
          <p:cNvPr id="2" name="Rectangle 5"/>
          <p:cNvSpPr>
            <a:spLocks noChangeArrowheads="1"/>
          </p:cNvSpPr>
          <p:nvPr/>
        </p:nvSpPr>
        <p:spPr bwMode="auto">
          <a:xfrm>
            <a:off x="7162800" y="758825"/>
            <a:ext cx="4941570" cy="573786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90204" pitchFamily="34" charset="0"/>
                <a:ea typeface="宋体" pitchFamily="2" charset="-122"/>
              </a:defRPr>
            </a:lvl1pPr>
            <a:lvl2pPr marL="742950" indent="-285750">
              <a:defRPr>
                <a:solidFill>
                  <a:schemeClr val="tx1"/>
                </a:solidFill>
                <a:latin typeface="Arial" panose="020B0604020202090204" pitchFamily="34" charset="0"/>
                <a:ea typeface="宋体" pitchFamily="2" charset="-122"/>
              </a:defRPr>
            </a:lvl2pPr>
            <a:lvl3pPr marL="1143000" indent="-228600">
              <a:defRPr>
                <a:solidFill>
                  <a:schemeClr val="tx1"/>
                </a:solidFill>
                <a:latin typeface="Arial" panose="020B0604020202090204" pitchFamily="34" charset="0"/>
                <a:ea typeface="宋体" pitchFamily="2" charset="-122"/>
              </a:defRPr>
            </a:lvl3pPr>
            <a:lvl4pPr marL="1600200" indent="-228600">
              <a:defRPr>
                <a:solidFill>
                  <a:schemeClr val="tx1"/>
                </a:solidFill>
                <a:latin typeface="Arial" panose="020B0604020202090204" pitchFamily="34" charset="0"/>
                <a:ea typeface="宋体" pitchFamily="2" charset="-122"/>
              </a:defRPr>
            </a:lvl4pPr>
            <a:lvl5pPr marL="2057400" indent="-22860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9pPr>
          </a:lstStyle>
          <a:p>
            <a:pPr>
              <a:lnSpc>
                <a:spcPct val="120000"/>
              </a:lnSpc>
            </a:pPr>
            <a:r>
              <a:rPr kumimoji="1" dirty="0"/>
              <a:t>Swap elements less than x to the left region</a:t>
            </a:r>
          </a:p>
          <a:p>
            <a:pPr>
              <a:lnSpc>
                <a:spcPct val="120000"/>
              </a:lnSpc>
            </a:pPr>
            <a:r>
              <a:rPr kumimoji="1" dirty="0"/>
              <a:t>Swap elements greater than x to the right region</a:t>
            </a:r>
            <a:r>
              <a:rPr kumimoji="1" lang="en-US" altLang="zh-CN" dirty="0"/>
              <a:t>quicksort(A, lo, hi)</a:t>
            </a:r>
          </a:p>
          <a:p>
            <a:pPr>
              <a:lnSpc>
                <a:spcPct val="120000"/>
              </a:lnSpc>
            </a:pPr>
            <a:r>
              <a:rPr kumimoji="1" lang="en-US" altLang="zh-CN" dirty="0"/>
              <a:t>  if lo &lt; hi</a:t>
            </a:r>
          </a:p>
          <a:p>
            <a:pPr>
              <a:lnSpc>
                <a:spcPct val="120000"/>
              </a:lnSpc>
            </a:pPr>
            <a:r>
              <a:rPr kumimoji="1" lang="en-US" altLang="zh-CN" dirty="0"/>
              <a:t>    p = partition(A, lo, hi)</a:t>
            </a:r>
          </a:p>
          <a:p>
            <a:pPr>
              <a:lnSpc>
                <a:spcPct val="120000"/>
              </a:lnSpc>
            </a:pPr>
            <a:r>
              <a:rPr kumimoji="1" lang="en-US" altLang="zh-CN" dirty="0"/>
              <a:t>    quicksort(A, lo, p - 1)</a:t>
            </a:r>
          </a:p>
          <a:p>
            <a:pPr>
              <a:lnSpc>
                <a:spcPct val="120000"/>
              </a:lnSpc>
            </a:pPr>
            <a:r>
              <a:rPr kumimoji="1" lang="en-US" altLang="zh-CN" dirty="0"/>
              <a:t>    quicksort(A, p + 1, hi)</a:t>
            </a:r>
          </a:p>
          <a:p>
            <a:pPr>
              <a:lnSpc>
                <a:spcPct val="120000"/>
              </a:lnSpc>
            </a:pPr>
            <a:endParaRPr kumimoji="1" lang="en-US" altLang="zh-CN" dirty="0"/>
          </a:p>
          <a:p>
            <a:pPr>
              <a:lnSpc>
                <a:spcPct val="120000"/>
              </a:lnSpc>
            </a:pPr>
            <a:r>
              <a:rPr kumimoji="1" lang="en-US" altLang="zh-CN" dirty="0"/>
              <a:t>partition(A, lo, hi)</a:t>
            </a:r>
          </a:p>
          <a:p>
            <a:pPr>
              <a:lnSpc>
                <a:spcPct val="120000"/>
              </a:lnSpc>
            </a:pPr>
            <a:r>
              <a:rPr kumimoji="1" lang="en-US" altLang="zh-CN" dirty="0"/>
              <a:t>    pivot = A[hi]</a:t>
            </a:r>
          </a:p>
          <a:p>
            <a:pPr>
              <a:lnSpc>
                <a:spcPct val="120000"/>
              </a:lnSpc>
            </a:pPr>
            <a:r>
              <a:rPr kumimoji="1" lang="en-US" altLang="zh-CN" dirty="0"/>
              <a:t>    i = lo //place for swapping</a:t>
            </a:r>
          </a:p>
          <a:p>
            <a:pPr>
              <a:lnSpc>
                <a:spcPct val="120000"/>
              </a:lnSpc>
            </a:pPr>
            <a:r>
              <a:rPr kumimoji="1" lang="en-US" altLang="zh-CN" dirty="0"/>
              <a:t>    for j = lo to hi - 1</a:t>
            </a:r>
          </a:p>
          <a:p>
            <a:pPr>
              <a:lnSpc>
                <a:spcPct val="120000"/>
              </a:lnSpc>
            </a:pPr>
            <a:r>
              <a:rPr kumimoji="1" lang="en-US" altLang="zh-CN" dirty="0"/>
              <a:t>        if A[j] &lt;= pivot</a:t>
            </a:r>
          </a:p>
          <a:p>
            <a:pPr>
              <a:lnSpc>
                <a:spcPct val="120000"/>
              </a:lnSpc>
            </a:pPr>
            <a:r>
              <a:rPr kumimoji="1" lang="en-US" altLang="zh-CN" dirty="0"/>
              <a:t>            swap A[i] with A[j]</a:t>
            </a:r>
          </a:p>
          <a:p>
            <a:pPr>
              <a:lnSpc>
                <a:spcPct val="120000"/>
              </a:lnSpc>
            </a:pPr>
            <a:r>
              <a:rPr kumimoji="1" lang="en-US" altLang="zh-CN" dirty="0"/>
              <a:t>            i = i + 1</a:t>
            </a:r>
          </a:p>
          <a:p>
            <a:pPr>
              <a:lnSpc>
                <a:spcPct val="120000"/>
              </a:lnSpc>
            </a:pPr>
            <a:r>
              <a:rPr kumimoji="1" lang="en-US" altLang="zh-CN" dirty="0"/>
              <a:t>    swap A[i] with A[hi]</a:t>
            </a:r>
          </a:p>
          <a:p>
            <a:pPr>
              <a:lnSpc>
                <a:spcPct val="120000"/>
              </a:lnSpc>
            </a:pPr>
            <a:r>
              <a:rPr kumimoji="1" lang="en-US" altLang="zh-CN" dirty="0"/>
              <a:t>    return i</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22-08-28 at 5.31.49 PM"/>
          <p:cNvPicPr>
            <a:picLocks noChangeAspect="1"/>
          </p:cNvPicPr>
          <p:nvPr/>
        </p:nvPicPr>
        <p:blipFill>
          <a:blip r:embed="rId2"/>
          <a:stretch>
            <a:fillRect/>
          </a:stretch>
        </p:blipFill>
        <p:spPr>
          <a:xfrm>
            <a:off x="0" y="958850"/>
            <a:ext cx="7162800" cy="4940300"/>
          </a:xfrm>
          <a:prstGeom prst="rect">
            <a:avLst/>
          </a:prstGeom>
        </p:spPr>
      </p:pic>
      <p:sp>
        <p:nvSpPr>
          <p:cNvPr id="5" name="Rectangle 5"/>
          <p:cNvSpPr>
            <a:spLocks noChangeArrowheads="1"/>
          </p:cNvSpPr>
          <p:nvPr/>
        </p:nvSpPr>
        <p:spPr bwMode="auto">
          <a:xfrm>
            <a:off x="7950844" y="830231"/>
            <a:ext cx="3697287" cy="541071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90204" pitchFamily="34" charset="0"/>
                <a:ea typeface="宋体" pitchFamily="2" charset="-122"/>
              </a:defRPr>
            </a:lvl1pPr>
            <a:lvl2pPr marL="742950" indent="-285750">
              <a:defRPr>
                <a:solidFill>
                  <a:schemeClr val="tx1"/>
                </a:solidFill>
                <a:latin typeface="Arial" panose="020B0604020202090204" pitchFamily="34" charset="0"/>
                <a:ea typeface="宋体" pitchFamily="2" charset="-122"/>
              </a:defRPr>
            </a:lvl2pPr>
            <a:lvl3pPr marL="1143000" indent="-228600">
              <a:defRPr>
                <a:solidFill>
                  <a:schemeClr val="tx1"/>
                </a:solidFill>
                <a:latin typeface="Arial" panose="020B0604020202090204" pitchFamily="34" charset="0"/>
                <a:ea typeface="宋体" pitchFamily="2" charset="-122"/>
              </a:defRPr>
            </a:lvl3pPr>
            <a:lvl4pPr marL="1600200" indent="-228600">
              <a:defRPr>
                <a:solidFill>
                  <a:schemeClr val="tx1"/>
                </a:solidFill>
                <a:latin typeface="Arial" panose="020B0604020202090204" pitchFamily="34" charset="0"/>
                <a:ea typeface="宋体" pitchFamily="2" charset="-122"/>
              </a:defRPr>
            </a:lvl4pPr>
            <a:lvl5pPr marL="2057400" indent="-22860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9pPr>
          </a:lstStyle>
          <a:p>
            <a:pPr>
              <a:lnSpc>
                <a:spcPct val="120000"/>
              </a:lnSpc>
            </a:pPr>
            <a:r>
              <a:rPr kumimoji="1" lang="en-US" altLang="zh-CN" sz="1600" dirty="0"/>
              <a:t>template&lt;class Type&gt;</a:t>
            </a:r>
          </a:p>
          <a:p>
            <a:pPr>
              <a:lnSpc>
                <a:spcPct val="120000"/>
              </a:lnSpc>
            </a:pPr>
            <a:r>
              <a:rPr kumimoji="1" lang="en-US" altLang="zh-CN" sz="1600" dirty="0" err="1"/>
              <a:t>int</a:t>
            </a:r>
            <a:r>
              <a:rPr kumimoji="1" lang="en-US" altLang="zh-CN" sz="1600" dirty="0"/>
              <a:t> </a:t>
            </a:r>
            <a:r>
              <a:rPr kumimoji="1" lang="en-US" altLang="zh-CN" sz="1600" b="1" dirty="0"/>
              <a:t>Partition</a:t>
            </a:r>
            <a:r>
              <a:rPr kumimoji="1" lang="en-US" altLang="zh-CN" sz="1600" dirty="0"/>
              <a:t> (Type a[], </a:t>
            </a:r>
            <a:r>
              <a:rPr kumimoji="1" lang="en-US" altLang="zh-CN" sz="1600" dirty="0" err="1"/>
              <a:t>int</a:t>
            </a:r>
            <a:r>
              <a:rPr kumimoji="1" lang="en-US" altLang="zh-CN" sz="1600" dirty="0"/>
              <a:t> p, </a:t>
            </a:r>
            <a:r>
              <a:rPr kumimoji="1" lang="en-US" altLang="zh-CN" sz="1600" dirty="0" err="1"/>
              <a:t>int</a:t>
            </a:r>
            <a:r>
              <a:rPr kumimoji="1" lang="en-US" altLang="zh-CN" sz="1600" dirty="0"/>
              <a:t> r)</a:t>
            </a:r>
          </a:p>
          <a:p>
            <a:pPr>
              <a:lnSpc>
                <a:spcPct val="120000"/>
              </a:lnSpc>
            </a:pPr>
            <a:r>
              <a:rPr kumimoji="1" lang="en-US" altLang="zh-CN" sz="1600" dirty="0"/>
              <a:t>{</a:t>
            </a:r>
          </a:p>
          <a:p>
            <a:pPr>
              <a:lnSpc>
                <a:spcPct val="120000"/>
              </a:lnSpc>
            </a:pPr>
            <a:r>
              <a:rPr kumimoji="1" lang="en-US" altLang="zh-CN" sz="1600" dirty="0"/>
              <a:t>        </a:t>
            </a:r>
            <a:r>
              <a:rPr kumimoji="1" lang="en-US" altLang="zh-CN" sz="1600" dirty="0" err="1"/>
              <a:t>int</a:t>
            </a:r>
            <a:r>
              <a:rPr kumimoji="1" lang="en-US" altLang="zh-CN" sz="1600" dirty="0"/>
              <a:t> </a:t>
            </a:r>
            <a:r>
              <a:rPr kumimoji="1" lang="en-US" altLang="zh-CN" sz="1600" dirty="0" err="1"/>
              <a:t>i</a:t>
            </a:r>
            <a:r>
              <a:rPr kumimoji="1" lang="en-US" altLang="zh-CN" sz="1600" dirty="0"/>
              <a:t> = p, j = r + 1; </a:t>
            </a:r>
          </a:p>
          <a:p>
            <a:pPr>
              <a:lnSpc>
                <a:spcPct val="120000"/>
              </a:lnSpc>
            </a:pPr>
            <a:r>
              <a:rPr kumimoji="1" lang="en-US" altLang="zh-CN" sz="1600" dirty="0"/>
              <a:t>        Type x=a[p];</a:t>
            </a:r>
          </a:p>
          <a:p>
            <a:pPr>
              <a:lnSpc>
                <a:spcPct val="120000"/>
              </a:lnSpc>
            </a:pPr>
            <a:r>
              <a:rPr kumimoji="1" lang="en-US" altLang="zh-CN" sz="1600" dirty="0"/>
              <a:t>        // </a:t>
            </a:r>
            <a:r>
              <a:rPr kumimoji="1" lang="zh-CN" altLang="en-US" sz="1600" dirty="0"/>
              <a:t>将</a:t>
            </a:r>
            <a:r>
              <a:rPr kumimoji="1" lang="en-US" altLang="zh-CN" sz="1600" dirty="0"/>
              <a:t>&lt; x</a:t>
            </a:r>
            <a:r>
              <a:rPr kumimoji="1" lang="zh-CN" altLang="en-US" sz="1600" dirty="0"/>
              <a:t>的元素交换到左边区域</a:t>
            </a:r>
          </a:p>
          <a:p>
            <a:pPr>
              <a:lnSpc>
                <a:spcPct val="120000"/>
              </a:lnSpc>
            </a:pPr>
            <a:r>
              <a:rPr kumimoji="1" lang="zh-CN" altLang="en-US" sz="1600" dirty="0"/>
              <a:t>        </a:t>
            </a:r>
            <a:r>
              <a:rPr kumimoji="1" lang="en-US" altLang="zh-CN" sz="1600" dirty="0"/>
              <a:t>// </a:t>
            </a:r>
            <a:r>
              <a:rPr kumimoji="1" lang="zh-CN" altLang="en-US" sz="1600" dirty="0"/>
              <a:t>将</a:t>
            </a:r>
            <a:r>
              <a:rPr kumimoji="1" lang="en-US" altLang="zh-CN" sz="1600" dirty="0"/>
              <a:t>&gt; x</a:t>
            </a:r>
            <a:r>
              <a:rPr kumimoji="1" lang="zh-CN" altLang="en-US" sz="1600" dirty="0"/>
              <a:t>的元素交换到右边区域</a:t>
            </a:r>
          </a:p>
          <a:p>
            <a:pPr>
              <a:lnSpc>
                <a:spcPct val="120000"/>
              </a:lnSpc>
            </a:pPr>
            <a:r>
              <a:rPr kumimoji="1" lang="zh-CN" altLang="en-US" sz="1600" dirty="0"/>
              <a:t>        </a:t>
            </a:r>
            <a:r>
              <a:rPr kumimoji="1" lang="en-US" altLang="zh-CN" sz="1600" dirty="0"/>
              <a:t>while (true) {</a:t>
            </a:r>
          </a:p>
          <a:p>
            <a:pPr>
              <a:lnSpc>
                <a:spcPct val="120000"/>
              </a:lnSpc>
            </a:pPr>
            <a:r>
              <a:rPr kumimoji="1" lang="en-US" altLang="zh-CN" sz="1600" dirty="0"/>
              <a:t>	while (a[- -j] &gt;x);</a:t>
            </a:r>
          </a:p>
          <a:p>
            <a:pPr>
              <a:lnSpc>
                <a:spcPct val="120000"/>
              </a:lnSpc>
            </a:pPr>
            <a:r>
              <a:rPr kumimoji="1" lang="en-US" altLang="zh-CN" sz="1600" dirty="0"/>
              <a:t>           	if(</a:t>
            </a:r>
            <a:r>
              <a:rPr kumimoji="1" lang="en-US" altLang="zh-CN" sz="1600" dirty="0" err="1"/>
              <a:t>i</a:t>
            </a:r>
            <a:r>
              <a:rPr kumimoji="1" lang="en-US" altLang="zh-CN" sz="1600" dirty="0"/>
              <a:t>&lt;j) Swap(a[</a:t>
            </a:r>
            <a:r>
              <a:rPr kumimoji="1" lang="en-US" altLang="zh-CN" sz="1600" dirty="0" err="1"/>
              <a:t>i</a:t>
            </a:r>
            <a:r>
              <a:rPr kumimoji="1" lang="en-US" altLang="zh-CN" sz="1600" dirty="0"/>
              <a:t>], a[j]);</a:t>
            </a:r>
          </a:p>
          <a:p>
            <a:pPr>
              <a:lnSpc>
                <a:spcPct val="120000"/>
              </a:lnSpc>
            </a:pPr>
            <a:r>
              <a:rPr kumimoji="1" lang="en-US" altLang="zh-CN" sz="1600" dirty="0"/>
              <a:t>	while (a[++</a:t>
            </a:r>
            <a:r>
              <a:rPr kumimoji="1" lang="en-US" altLang="zh-CN" sz="1600" dirty="0" err="1"/>
              <a:t>i</a:t>
            </a:r>
            <a:r>
              <a:rPr kumimoji="1" lang="en-US" altLang="zh-CN" sz="1600" dirty="0"/>
              <a:t>] &lt;x); </a:t>
            </a:r>
          </a:p>
          <a:p>
            <a:pPr>
              <a:lnSpc>
                <a:spcPct val="120000"/>
              </a:lnSpc>
            </a:pPr>
            <a:r>
              <a:rPr kumimoji="1" lang="en-US" altLang="zh-CN" sz="1600" dirty="0"/>
              <a:t>          	if(</a:t>
            </a:r>
            <a:r>
              <a:rPr kumimoji="1" lang="en-US" altLang="zh-CN" sz="1600" dirty="0" err="1"/>
              <a:t>i</a:t>
            </a:r>
            <a:r>
              <a:rPr kumimoji="1" lang="en-US" altLang="zh-CN" sz="1600" dirty="0"/>
              <a:t>&lt;j) Swap(a[</a:t>
            </a:r>
            <a:r>
              <a:rPr kumimoji="1" lang="en-US" altLang="zh-CN" sz="1600" dirty="0" err="1"/>
              <a:t>i</a:t>
            </a:r>
            <a:r>
              <a:rPr kumimoji="1" lang="en-US" altLang="zh-CN" sz="1600" dirty="0"/>
              <a:t>], a[j]);</a:t>
            </a:r>
          </a:p>
          <a:p>
            <a:pPr>
              <a:lnSpc>
                <a:spcPct val="120000"/>
              </a:lnSpc>
            </a:pPr>
            <a:r>
              <a:rPr kumimoji="1" lang="en-US" altLang="zh-CN" sz="1600" dirty="0"/>
              <a:t>	if (</a:t>
            </a:r>
            <a:r>
              <a:rPr kumimoji="1" lang="en-US" altLang="zh-CN" sz="1600" dirty="0" err="1"/>
              <a:t>i</a:t>
            </a:r>
            <a:r>
              <a:rPr kumimoji="1" lang="en-US" altLang="zh-CN" sz="1600" dirty="0"/>
              <a:t> &gt;= j) break; </a:t>
            </a:r>
          </a:p>
          <a:p>
            <a:pPr>
              <a:lnSpc>
                <a:spcPct val="120000"/>
              </a:lnSpc>
            </a:pPr>
            <a:r>
              <a:rPr kumimoji="1" lang="en-US" altLang="zh-CN" sz="1600" dirty="0"/>
              <a:t>}</a:t>
            </a:r>
          </a:p>
          <a:p>
            <a:pPr>
              <a:lnSpc>
                <a:spcPct val="120000"/>
              </a:lnSpc>
            </a:pPr>
            <a:r>
              <a:rPr kumimoji="1" lang="en-US" altLang="zh-CN" sz="1600" dirty="0"/>
              <a:t>       a[p] = a[j];</a:t>
            </a:r>
          </a:p>
          <a:p>
            <a:pPr>
              <a:lnSpc>
                <a:spcPct val="120000"/>
              </a:lnSpc>
            </a:pPr>
            <a:r>
              <a:rPr kumimoji="1" lang="en-US" altLang="zh-CN" sz="1600" dirty="0"/>
              <a:t>       a[j] = x;</a:t>
            </a:r>
          </a:p>
          <a:p>
            <a:pPr>
              <a:lnSpc>
                <a:spcPct val="120000"/>
              </a:lnSpc>
            </a:pPr>
            <a:r>
              <a:rPr kumimoji="1" lang="en-US" altLang="zh-CN" sz="1600" dirty="0"/>
              <a:t>       return j;</a:t>
            </a:r>
          </a:p>
          <a:p>
            <a:pPr>
              <a:lnSpc>
                <a:spcPct val="120000"/>
              </a:lnSpc>
            </a:pPr>
            <a:r>
              <a:rPr kumimoji="1" lang="en-US" altLang="zh-CN" sz="1600" dirty="0"/>
              <a:t>}</a:t>
            </a:r>
          </a:p>
        </p:txBody>
      </p:sp>
      <p:sp>
        <p:nvSpPr>
          <p:cNvPr id="6" name="标题 1"/>
          <p:cNvSpPr>
            <a:spLocks noGrp="1"/>
          </p:cNvSpPr>
          <p:nvPr>
            <p:ph type="title"/>
          </p:nvPr>
        </p:nvSpPr>
        <p:spPr>
          <a:xfrm>
            <a:off x="2598420" y="68580"/>
            <a:ext cx="9593580" cy="470535"/>
          </a:xfrm>
        </p:spPr>
        <p:txBody>
          <a:bodyPr/>
          <a:lstStyle/>
          <a:p>
            <a:r>
              <a:rPr sz="2000" dirty="0">
                <a:latin typeface="黑体" panose="02010609060101010101" pitchFamily="49" charset="-122"/>
                <a:ea typeface="黑体" panose="02010609060101010101" pitchFamily="49" charset="-122"/>
              </a:rPr>
              <a:t>Chapter 2 Recursion and divide-and-conquer strategy - Quicksort</a:t>
            </a:r>
          </a:p>
        </p:txBody>
      </p:sp>
      <p:sp>
        <p:nvSpPr>
          <p:cNvPr id="2" name="Rectangle 5"/>
          <p:cNvSpPr>
            <a:spLocks noChangeArrowheads="1"/>
          </p:cNvSpPr>
          <p:nvPr/>
        </p:nvSpPr>
        <p:spPr bwMode="auto">
          <a:xfrm>
            <a:off x="7162800" y="758825"/>
            <a:ext cx="4941570" cy="573786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90204" pitchFamily="34" charset="0"/>
                <a:ea typeface="宋体" pitchFamily="2" charset="-122"/>
              </a:defRPr>
            </a:lvl1pPr>
            <a:lvl2pPr marL="742950" indent="-285750">
              <a:defRPr>
                <a:solidFill>
                  <a:schemeClr val="tx1"/>
                </a:solidFill>
                <a:latin typeface="Arial" panose="020B0604020202090204" pitchFamily="34" charset="0"/>
                <a:ea typeface="宋体" pitchFamily="2" charset="-122"/>
              </a:defRPr>
            </a:lvl2pPr>
            <a:lvl3pPr marL="1143000" indent="-228600">
              <a:defRPr>
                <a:solidFill>
                  <a:schemeClr val="tx1"/>
                </a:solidFill>
                <a:latin typeface="Arial" panose="020B0604020202090204" pitchFamily="34" charset="0"/>
                <a:ea typeface="宋体" pitchFamily="2" charset="-122"/>
              </a:defRPr>
            </a:lvl3pPr>
            <a:lvl4pPr marL="1600200" indent="-228600">
              <a:defRPr>
                <a:solidFill>
                  <a:schemeClr val="tx1"/>
                </a:solidFill>
                <a:latin typeface="Arial" panose="020B0604020202090204" pitchFamily="34" charset="0"/>
                <a:ea typeface="宋体" pitchFamily="2" charset="-122"/>
              </a:defRPr>
            </a:lvl4pPr>
            <a:lvl5pPr marL="2057400" indent="-22860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9pPr>
          </a:lstStyle>
          <a:p>
            <a:pPr>
              <a:lnSpc>
                <a:spcPct val="120000"/>
              </a:lnSpc>
            </a:pPr>
            <a:r>
              <a:rPr kumimoji="1" dirty="0"/>
              <a:t>Swap elements less than x to the left region</a:t>
            </a:r>
          </a:p>
          <a:p>
            <a:pPr>
              <a:lnSpc>
                <a:spcPct val="120000"/>
              </a:lnSpc>
            </a:pPr>
            <a:r>
              <a:rPr kumimoji="1" dirty="0"/>
              <a:t>Swap elements greater than x to the right region</a:t>
            </a:r>
            <a:r>
              <a:rPr kumimoji="1" lang="en-US" altLang="zh-CN" dirty="0"/>
              <a:t>quicksort(A, lo, hi)</a:t>
            </a:r>
          </a:p>
          <a:p>
            <a:pPr>
              <a:lnSpc>
                <a:spcPct val="120000"/>
              </a:lnSpc>
            </a:pPr>
            <a:r>
              <a:rPr kumimoji="1" lang="en-US" altLang="zh-CN" dirty="0"/>
              <a:t>  if lo &lt; hi</a:t>
            </a:r>
          </a:p>
          <a:p>
            <a:pPr>
              <a:lnSpc>
                <a:spcPct val="120000"/>
              </a:lnSpc>
            </a:pPr>
            <a:r>
              <a:rPr kumimoji="1" lang="en-US" altLang="zh-CN" dirty="0"/>
              <a:t>    p = partition(A, lo, hi)</a:t>
            </a:r>
          </a:p>
          <a:p>
            <a:pPr>
              <a:lnSpc>
                <a:spcPct val="120000"/>
              </a:lnSpc>
            </a:pPr>
            <a:r>
              <a:rPr kumimoji="1" lang="en-US" altLang="zh-CN" dirty="0"/>
              <a:t>    quicksort(A, lo, p - 1)</a:t>
            </a:r>
          </a:p>
          <a:p>
            <a:pPr>
              <a:lnSpc>
                <a:spcPct val="120000"/>
              </a:lnSpc>
            </a:pPr>
            <a:r>
              <a:rPr kumimoji="1" lang="en-US" altLang="zh-CN" dirty="0"/>
              <a:t>    quicksort(A, p + 1, hi)</a:t>
            </a:r>
          </a:p>
          <a:p>
            <a:pPr>
              <a:lnSpc>
                <a:spcPct val="120000"/>
              </a:lnSpc>
            </a:pPr>
            <a:endParaRPr kumimoji="1" lang="en-US" altLang="zh-CN" dirty="0"/>
          </a:p>
          <a:p>
            <a:pPr>
              <a:lnSpc>
                <a:spcPct val="120000"/>
              </a:lnSpc>
            </a:pPr>
            <a:r>
              <a:rPr kumimoji="1" lang="en-US" altLang="zh-CN" dirty="0"/>
              <a:t>partition(A, lo, hi)</a:t>
            </a:r>
          </a:p>
          <a:p>
            <a:pPr>
              <a:lnSpc>
                <a:spcPct val="120000"/>
              </a:lnSpc>
            </a:pPr>
            <a:r>
              <a:rPr kumimoji="1" lang="en-US" altLang="zh-CN" dirty="0"/>
              <a:t>    pivot = A[hi]</a:t>
            </a:r>
          </a:p>
          <a:p>
            <a:pPr>
              <a:lnSpc>
                <a:spcPct val="120000"/>
              </a:lnSpc>
            </a:pPr>
            <a:r>
              <a:rPr kumimoji="1" lang="en-US" altLang="zh-CN" dirty="0"/>
              <a:t>    i = lo //place for swapping</a:t>
            </a:r>
          </a:p>
          <a:p>
            <a:pPr>
              <a:lnSpc>
                <a:spcPct val="120000"/>
              </a:lnSpc>
            </a:pPr>
            <a:r>
              <a:rPr kumimoji="1" lang="en-US" altLang="zh-CN" dirty="0"/>
              <a:t>    for j = lo to hi - 1</a:t>
            </a:r>
          </a:p>
          <a:p>
            <a:pPr>
              <a:lnSpc>
                <a:spcPct val="120000"/>
              </a:lnSpc>
            </a:pPr>
            <a:r>
              <a:rPr kumimoji="1" lang="en-US" altLang="zh-CN" dirty="0"/>
              <a:t>        if A[j] &lt;= pivot</a:t>
            </a:r>
          </a:p>
          <a:p>
            <a:pPr>
              <a:lnSpc>
                <a:spcPct val="120000"/>
              </a:lnSpc>
            </a:pPr>
            <a:r>
              <a:rPr kumimoji="1" lang="en-US" altLang="zh-CN" dirty="0"/>
              <a:t>            swap A[i] with A[j]</a:t>
            </a:r>
          </a:p>
          <a:p>
            <a:pPr>
              <a:lnSpc>
                <a:spcPct val="120000"/>
              </a:lnSpc>
            </a:pPr>
            <a:r>
              <a:rPr kumimoji="1" lang="en-US" altLang="zh-CN" dirty="0"/>
              <a:t>            i = i + 1</a:t>
            </a:r>
          </a:p>
          <a:p>
            <a:pPr>
              <a:lnSpc>
                <a:spcPct val="120000"/>
              </a:lnSpc>
            </a:pPr>
            <a:r>
              <a:rPr kumimoji="1" lang="en-US" altLang="zh-CN" dirty="0"/>
              <a:t>    swap A[i] with A[hi]</a:t>
            </a:r>
          </a:p>
          <a:p>
            <a:pPr>
              <a:lnSpc>
                <a:spcPct val="120000"/>
              </a:lnSpc>
            </a:pPr>
            <a:r>
              <a:rPr kumimoji="1" lang="en-US" altLang="zh-CN" dirty="0"/>
              <a:t>    return i</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22-08-28 at 5.33.14 PM"/>
          <p:cNvPicPr>
            <a:picLocks noChangeAspect="1"/>
          </p:cNvPicPr>
          <p:nvPr/>
        </p:nvPicPr>
        <p:blipFill>
          <a:blip r:embed="rId2"/>
          <a:stretch>
            <a:fillRect/>
          </a:stretch>
        </p:blipFill>
        <p:spPr>
          <a:xfrm>
            <a:off x="0" y="958850"/>
            <a:ext cx="7162800" cy="4940300"/>
          </a:xfrm>
          <a:prstGeom prst="rect">
            <a:avLst/>
          </a:prstGeom>
        </p:spPr>
      </p:pic>
      <p:sp>
        <p:nvSpPr>
          <p:cNvPr id="5" name="Rectangle 5"/>
          <p:cNvSpPr>
            <a:spLocks noChangeArrowheads="1"/>
          </p:cNvSpPr>
          <p:nvPr/>
        </p:nvSpPr>
        <p:spPr bwMode="auto">
          <a:xfrm>
            <a:off x="7950844" y="830231"/>
            <a:ext cx="3697287" cy="541071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90204" pitchFamily="34" charset="0"/>
                <a:ea typeface="宋体" pitchFamily="2" charset="-122"/>
              </a:defRPr>
            </a:lvl1pPr>
            <a:lvl2pPr marL="742950" indent="-285750">
              <a:defRPr>
                <a:solidFill>
                  <a:schemeClr val="tx1"/>
                </a:solidFill>
                <a:latin typeface="Arial" panose="020B0604020202090204" pitchFamily="34" charset="0"/>
                <a:ea typeface="宋体" pitchFamily="2" charset="-122"/>
              </a:defRPr>
            </a:lvl2pPr>
            <a:lvl3pPr marL="1143000" indent="-228600">
              <a:defRPr>
                <a:solidFill>
                  <a:schemeClr val="tx1"/>
                </a:solidFill>
                <a:latin typeface="Arial" panose="020B0604020202090204" pitchFamily="34" charset="0"/>
                <a:ea typeface="宋体" pitchFamily="2" charset="-122"/>
              </a:defRPr>
            </a:lvl3pPr>
            <a:lvl4pPr marL="1600200" indent="-228600">
              <a:defRPr>
                <a:solidFill>
                  <a:schemeClr val="tx1"/>
                </a:solidFill>
                <a:latin typeface="Arial" panose="020B0604020202090204" pitchFamily="34" charset="0"/>
                <a:ea typeface="宋体" pitchFamily="2" charset="-122"/>
              </a:defRPr>
            </a:lvl4pPr>
            <a:lvl5pPr marL="2057400" indent="-22860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9pPr>
          </a:lstStyle>
          <a:p>
            <a:pPr>
              <a:lnSpc>
                <a:spcPct val="120000"/>
              </a:lnSpc>
            </a:pPr>
            <a:r>
              <a:rPr kumimoji="1" lang="en-US" altLang="zh-CN" sz="1600" dirty="0"/>
              <a:t>template&lt;class Type&gt;</a:t>
            </a:r>
          </a:p>
          <a:p>
            <a:pPr>
              <a:lnSpc>
                <a:spcPct val="120000"/>
              </a:lnSpc>
            </a:pPr>
            <a:r>
              <a:rPr kumimoji="1" lang="en-US" altLang="zh-CN" sz="1600" dirty="0" err="1"/>
              <a:t>int</a:t>
            </a:r>
            <a:r>
              <a:rPr kumimoji="1" lang="en-US" altLang="zh-CN" sz="1600" dirty="0"/>
              <a:t> </a:t>
            </a:r>
            <a:r>
              <a:rPr kumimoji="1" lang="en-US" altLang="zh-CN" sz="1600" b="1" dirty="0"/>
              <a:t>Partition</a:t>
            </a:r>
            <a:r>
              <a:rPr kumimoji="1" lang="en-US" altLang="zh-CN" sz="1600" dirty="0"/>
              <a:t> (Type a[], </a:t>
            </a:r>
            <a:r>
              <a:rPr kumimoji="1" lang="en-US" altLang="zh-CN" sz="1600" dirty="0" err="1"/>
              <a:t>int</a:t>
            </a:r>
            <a:r>
              <a:rPr kumimoji="1" lang="en-US" altLang="zh-CN" sz="1600" dirty="0"/>
              <a:t> p, </a:t>
            </a:r>
            <a:r>
              <a:rPr kumimoji="1" lang="en-US" altLang="zh-CN" sz="1600" dirty="0" err="1"/>
              <a:t>int</a:t>
            </a:r>
            <a:r>
              <a:rPr kumimoji="1" lang="en-US" altLang="zh-CN" sz="1600" dirty="0"/>
              <a:t> r)</a:t>
            </a:r>
          </a:p>
          <a:p>
            <a:pPr>
              <a:lnSpc>
                <a:spcPct val="120000"/>
              </a:lnSpc>
            </a:pPr>
            <a:r>
              <a:rPr kumimoji="1" lang="en-US" altLang="zh-CN" sz="1600" dirty="0"/>
              <a:t>{</a:t>
            </a:r>
          </a:p>
          <a:p>
            <a:pPr>
              <a:lnSpc>
                <a:spcPct val="120000"/>
              </a:lnSpc>
            </a:pPr>
            <a:r>
              <a:rPr kumimoji="1" lang="en-US" altLang="zh-CN" sz="1600" dirty="0"/>
              <a:t>        </a:t>
            </a:r>
            <a:r>
              <a:rPr kumimoji="1" lang="en-US" altLang="zh-CN" sz="1600" dirty="0" err="1"/>
              <a:t>int</a:t>
            </a:r>
            <a:r>
              <a:rPr kumimoji="1" lang="en-US" altLang="zh-CN" sz="1600" dirty="0"/>
              <a:t> </a:t>
            </a:r>
            <a:r>
              <a:rPr kumimoji="1" lang="en-US" altLang="zh-CN" sz="1600" dirty="0" err="1"/>
              <a:t>i</a:t>
            </a:r>
            <a:r>
              <a:rPr kumimoji="1" lang="en-US" altLang="zh-CN" sz="1600" dirty="0"/>
              <a:t> = p, j = r + 1; </a:t>
            </a:r>
          </a:p>
          <a:p>
            <a:pPr>
              <a:lnSpc>
                <a:spcPct val="120000"/>
              </a:lnSpc>
            </a:pPr>
            <a:r>
              <a:rPr kumimoji="1" lang="en-US" altLang="zh-CN" sz="1600" dirty="0"/>
              <a:t>        Type x=a[p];</a:t>
            </a:r>
          </a:p>
          <a:p>
            <a:pPr>
              <a:lnSpc>
                <a:spcPct val="120000"/>
              </a:lnSpc>
            </a:pPr>
            <a:r>
              <a:rPr kumimoji="1" lang="en-US" altLang="zh-CN" sz="1600" dirty="0"/>
              <a:t>        // </a:t>
            </a:r>
            <a:r>
              <a:rPr kumimoji="1" lang="zh-CN" altLang="en-US" sz="1600" dirty="0"/>
              <a:t>将</a:t>
            </a:r>
            <a:r>
              <a:rPr kumimoji="1" lang="en-US" altLang="zh-CN" sz="1600" dirty="0"/>
              <a:t>&lt; x</a:t>
            </a:r>
            <a:r>
              <a:rPr kumimoji="1" lang="zh-CN" altLang="en-US" sz="1600" dirty="0"/>
              <a:t>的元素交换到左边区域</a:t>
            </a:r>
          </a:p>
          <a:p>
            <a:pPr>
              <a:lnSpc>
                <a:spcPct val="120000"/>
              </a:lnSpc>
            </a:pPr>
            <a:r>
              <a:rPr kumimoji="1" lang="zh-CN" altLang="en-US" sz="1600" dirty="0"/>
              <a:t>        </a:t>
            </a:r>
            <a:r>
              <a:rPr kumimoji="1" lang="en-US" altLang="zh-CN" sz="1600" dirty="0"/>
              <a:t>// </a:t>
            </a:r>
            <a:r>
              <a:rPr kumimoji="1" lang="zh-CN" altLang="en-US" sz="1600" dirty="0"/>
              <a:t>将</a:t>
            </a:r>
            <a:r>
              <a:rPr kumimoji="1" lang="en-US" altLang="zh-CN" sz="1600" dirty="0"/>
              <a:t>&gt; x</a:t>
            </a:r>
            <a:r>
              <a:rPr kumimoji="1" lang="zh-CN" altLang="en-US" sz="1600" dirty="0"/>
              <a:t>的元素交换到右边区域</a:t>
            </a:r>
          </a:p>
          <a:p>
            <a:pPr>
              <a:lnSpc>
                <a:spcPct val="120000"/>
              </a:lnSpc>
            </a:pPr>
            <a:r>
              <a:rPr kumimoji="1" lang="zh-CN" altLang="en-US" sz="1600" dirty="0"/>
              <a:t>        </a:t>
            </a:r>
            <a:r>
              <a:rPr kumimoji="1" lang="en-US" altLang="zh-CN" sz="1600" dirty="0"/>
              <a:t>while (true) {</a:t>
            </a:r>
          </a:p>
          <a:p>
            <a:pPr>
              <a:lnSpc>
                <a:spcPct val="120000"/>
              </a:lnSpc>
            </a:pPr>
            <a:r>
              <a:rPr kumimoji="1" lang="en-US" altLang="zh-CN" sz="1600" dirty="0"/>
              <a:t>	while (a[- -j] &gt;x);</a:t>
            </a:r>
          </a:p>
          <a:p>
            <a:pPr>
              <a:lnSpc>
                <a:spcPct val="120000"/>
              </a:lnSpc>
            </a:pPr>
            <a:r>
              <a:rPr kumimoji="1" lang="en-US" altLang="zh-CN" sz="1600" dirty="0"/>
              <a:t>           	if(</a:t>
            </a:r>
            <a:r>
              <a:rPr kumimoji="1" lang="en-US" altLang="zh-CN" sz="1600" dirty="0" err="1"/>
              <a:t>i</a:t>
            </a:r>
            <a:r>
              <a:rPr kumimoji="1" lang="en-US" altLang="zh-CN" sz="1600" dirty="0"/>
              <a:t>&lt;j) Swap(a[</a:t>
            </a:r>
            <a:r>
              <a:rPr kumimoji="1" lang="en-US" altLang="zh-CN" sz="1600" dirty="0" err="1"/>
              <a:t>i</a:t>
            </a:r>
            <a:r>
              <a:rPr kumimoji="1" lang="en-US" altLang="zh-CN" sz="1600" dirty="0"/>
              <a:t>], a[j]);</a:t>
            </a:r>
          </a:p>
          <a:p>
            <a:pPr>
              <a:lnSpc>
                <a:spcPct val="120000"/>
              </a:lnSpc>
            </a:pPr>
            <a:r>
              <a:rPr kumimoji="1" lang="en-US" altLang="zh-CN" sz="1600" dirty="0"/>
              <a:t>	while (a[++</a:t>
            </a:r>
            <a:r>
              <a:rPr kumimoji="1" lang="en-US" altLang="zh-CN" sz="1600" dirty="0" err="1"/>
              <a:t>i</a:t>
            </a:r>
            <a:r>
              <a:rPr kumimoji="1" lang="en-US" altLang="zh-CN" sz="1600" dirty="0"/>
              <a:t>] &lt;x); </a:t>
            </a:r>
          </a:p>
          <a:p>
            <a:pPr>
              <a:lnSpc>
                <a:spcPct val="120000"/>
              </a:lnSpc>
            </a:pPr>
            <a:r>
              <a:rPr kumimoji="1" lang="en-US" altLang="zh-CN" sz="1600" dirty="0"/>
              <a:t>          	if(</a:t>
            </a:r>
            <a:r>
              <a:rPr kumimoji="1" lang="en-US" altLang="zh-CN" sz="1600" dirty="0" err="1"/>
              <a:t>i</a:t>
            </a:r>
            <a:r>
              <a:rPr kumimoji="1" lang="en-US" altLang="zh-CN" sz="1600" dirty="0"/>
              <a:t>&lt;j) Swap(a[</a:t>
            </a:r>
            <a:r>
              <a:rPr kumimoji="1" lang="en-US" altLang="zh-CN" sz="1600" dirty="0" err="1"/>
              <a:t>i</a:t>
            </a:r>
            <a:r>
              <a:rPr kumimoji="1" lang="en-US" altLang="zh-CN" sz="1600" dirty="0"/>
              <a:t>], a[j]);</a:t>
            </a:r>
          </a:p>
          <a:p>
            <a:pPr>
              <a:lnSpc>
                <a:spcPct val="120000"/>
              </a:lnSpc>
            </a:pPr>
            <a:r>
              <a:rPr kumimoji="1" lang="en-US" altLang="zh-CN" sz="1600" dirty="0"/>
              <a:t>	if (</a:t>
            </a:r>
            <a:r>
              <a:rPr kumimoji="1" lang="en-US" altLang="zh-CN" sz="1600" dirty="0" err="1"/>
              <a:t>i</a:t>
            </a:r>
            <a:r>
              <a:rPr kumimoji="1" lang="en-US" altLang="zh-CN" sz="1600" dirty="0"/>
              <a:t> &gt;= j) break; </a:t>
            </a:r>
          </a:p>
          <a:p>
            <a:pPr>
              <a:lnSpc>
                <a:spcPct val="120000"/>
              </a:lnSpc>
            </a:pPr>
            <a:r>
              <a:rPr kumimoji="1" lang="en-US" altLang="zh-CN" sz="1600" dirty="0"/>
              <a:t>}</a:t>
            </a:r>
          </a:p>
          <a:p>
            <a:pPr>
              <a:lnSpc>
                <a:spcPct val="120000"/>
              </a:lnSpc>
            </a:pPr>
            <a:r>
              <a:rPr kumimoji="1" lang="en-US" altLang="zh-CN" sz="1600" dirty="0"/>
              <a:t>       a[p] = a[j];</a:t>
            </a:r>
          </a:p>
          <a:p>
            <a:pPr>
              <a:lnSpc>
                <a:spcPct val="120000"/>
              </a:lnSpc>
            </a:pPr>
            <a:r>
              <a:rPr kumimoji="1" lang="en-US" altLang="zh-CN" sz="1600" dirty="0"/>
              <a:t>       a[j] = x;</a:t>
            </a:r>
          </a:p>
          <a:p>
            <a:pPr>
              <a:lnSpc>
                <a:spcPct val="120000"/>
              </a:lnSpc>
            </a:pPr>
            <a:r>
              <a:rPr kumimoji="1" lang="en-US" altLang="zh-CN" sz="1600" dirty="0"/>
              <a:t>       return j;</a:t>
            </a:r>
          </a:p>
          <a:p>
            <a:pPr>
              <a:lnSpc>
                <a:spcPct val="120000"/>
              </a:lnSpc>
            </a:pPr>
            <a:r>
              <a:rPr kumimoji="1" lang="en-US" altLang="zh-CN" sz="1600" dirty="0"/>
              <a:t>}</a:t>
            </a:r>
          </a:p>
        </p:txBody>
      </p:sp>
      <p:sp>
        <p:nvSpPr>
          <p:cNvPr id="7" name="标题 1"/>
          <p:cNvSpPr>
            <a:spLocks noGrp="1"/>
          </p:cNvSpPr>
          <p:nvPr>
            <p:ph type="title"/>
          </p:nvPr>
        </p:nvSpPr>
        <p:spPr>
          <a:xfrm>
            <a:off x="2598420" y="68580"/>
            <a:ext cx="9593580" cy="470535"/>
          </a:xfrm>
        </p:spPr>
        <p:txBody>
          <a:bodyPr/>
          <a:lstStyle/>
          <a:p>
            <a:r>
              <a:rPr sz="2000" dirty="0">
                <a:latin typeface="黑体" panose="02010609060101010101" pitchFamily="49" charset="-122"/>
                <a:ea typeface="黑体" panose="02010609060101010101" pitchFamily="49" charset="-122"/>
              </a:rPr>
              <a:t>Chapter 2 Recursion and divide-and-conquer strategy - Quicksort</a:t>
            </a:r>
          </a:p>
        </p:txBody>
      </p:sp>
      <p:sp>
        <p:nvSpPr>
          <p:cNvPr id="2" name="Rectangle 5"/>
          <p:cNvSpPr>
            <a:spLocks noChangeArrowheads="1"/>
          </p:cNvSpPr>
          <p:nvPr/>
        </p:nvSpPr>
        <p:spPr bwMode="auto">
          <a:xfrm>
            <a:off x="7162800" y="758825"/>
            <a:ext cx="4941570" cy="573786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90204" pitchFamily="34" charset="0"/>
                <a:ea typeface="宋体" pitchFamily="2" charset="-122"/>
              </a:defRPr>
            </a:lvl1pPr>
            <a:lvl2pPr marL="742950" indent="-285750">
              <a:defRPr>
                <a:solidFill>
                  <a:schemeClr val="tx1"/>
                </a:solidFill>
                <a:latin typeface="Arial" panose="020B0604020202090204" pitchFamily="34" charset="0"/>
                <a:ea typeface="宋体" pitchFamily="2" charset="-122"/>
              </a:defRPr>
            </a:lvl2pPr>
            <a:lvl3pPr marL="1143000" indent="-228600">
              <a:defRPr>
                <a:solidFill>
                  <a:schemeClr val="tx1"/>
                </a:solidFill>
                <a:latin typeface="Arial" panose="020B0604020202090204" pitchFamily="34" charset="0"/>
                <a:ea typeface="宋体" pitchFamily="2" charset="-122"/>
              </a:defRPr>
            </a:lvl3pPr>
            <a:lvl4pPr marL="1600200" indent="-228600">
              <a:defRPr>
                <a:solidFill>
                  <a:schemeClr val="tx1"/>
                </a:solidFill>
                <a:latin typeface="Arial" panose="020B0604020202090204" pitchFamily="34" charset="0"/>
                <a:ea typeface="宋体" pitchFamily="2" charset="-122"/>
              </a:defRPr>
            </a:lvl4pPr>
            <a:lvl5pPr marL="2057400" indent="-22860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9pPr>
          </a:lstStyle>
          <a:p>
            <a:pPr>
              <a:lnSpc>
                <a:spcPct val="120000"/>
              </a:lnSpc>
            </a:pPr>
            <a:r>
              <a:rPr kumimoji="1" dirty="0"/>
              <a:t>Swap elements less than x to the left region</a:t>
            </a:r>
          </a:p>
          <a:p>
            <a:pPr>
              <a:lnSpc>
                <a:spcPct val="120000"/>
              </a:lnSpc>
            </a:pPr>
            <a:r>
              <a:rPr kumimoji="1" dirty="0"/>
              <a:t>Swap elements greater than x to the right region</a:t>
            </a:r>
            <a:r>
              <a:rPr kumimoji="1" lang="en-US" altLang="zh-CN" dirty="0"/>
              <a:t>quicksort(A, lo, hi)</a:t>
            </a:r>
          </a:p>
          <a:p>
            <a:pPr>
              <a:lnSpc>
                <a:spcPct val="120000"/>
              </a:lnSpc>
            </a:pPr>
            <a:r>
              <a:rPr kumimoji="1" lang="en-US" altLang="zh-CN" dirty="0"/>
              <a:t>  if lo &lt; hi</a:t>
            </a:r>
          </a:p>
          <a:p>
            <a:pPr>
              <a:lnSpc>
                <a:spcPct val="120000"/>
              </a:lnSpc>
            </a:pPr>
            <a:r>
              <a:rPr kumimoji="1" lang="en-US" altLang="zh-CN" dirty="0"/>
              <a:t>    p = partition(A, lo, hi)</a:t>
            </a:r>
          </a:p>
          <a:p>
            <a:pPr>
              <a:lnSpc>
                <a:spcPct val="120000"/>
              </a:lnSpc>
            </a:pPr>
            <a:r>
              <a:rPr kumimoji="1" lang="en-US" altLang="zh-CN" dirty="0"/>
              <a:t>    quicksort(A, lo, p - 1)</a:t>
            </a:r>
          </a:p>
          <a:p>
            <a:pPr>
              <a:lnSpc>
                <a:spcPct val="120000"/>
              </a:lnSpc>
            </a:pPr>
            <a:r>
              <a:rPr kumimoji="1" lang="en-US" altLang="zh-CN" dirty="0"/>
              <a:t>    quicksort(A, p + 1, hi)</a:t>
            </a:r>
          </a:p>
          <a:p>
            <a:pPr>
              <a:lnSpc>
                <a:spcPct val="120000"/>
              </a:lnSpc>
            </a:pPr>
            <a:endParaRPr kumimoji="1" lang="en-US" altLang="zh-CN" dirty="0"/>
          </a:p>
          <a:p>
            <a:pPr>
              <a:lnSpc>
                <a:spcPct val="120000"/>
              </a:lnSpc>
            </a:pPr>
            <a:r>
              <a:rPr kumimoji="1" lang="en-US" altLang="zh-CN" dirty="0"/>
              <a:t>partition(A, lo, hi)</a:t>
            </a:r>
          </a:p>
          <a:p>
            <a:pPr>
              <a:lnSpc>
                <a:spcPct val="120000"/>
              </a:lnSpc>
            </a:pPr>
            <a:r>
              <a:rPr kumimoji="1" lang="en-US" altLang="zh-CN" dirty="0"/>
              <a:t>    pivot = A[hi]</a:t>
            </a:r>
          </a:p>
          <a:p>
            <a:pPr>
              <a:lnSpc>
                <a:spcPct val="120000"/>
              </a:lnSpc>
            </a:pPr>
            <a:r>
              <a:rPr kumimoji="1" lang="en-US" altLang="zh-CN" dirty="0"/>
              <a:t>    i = lo //place for swapping</a:t>
            </a:r>
          </a:p>
          <a:p>
            <a:pPr>
              <a:lnSpc>
                <a:spcPct val="120000"/>
              </a:lnSpc>
            </a:pPr>
            <a:r>
              <a:rPr kumimoji="1" lang="en-US" altLang="zh-CN" dirty="0"/>
              <a:t>    for j = lo to hi - 1</a:t>
            </a:r>
          </a:p>
          <a:p>
            <a:pPr>
              <a:lnSpc>
                <a:spcPct val="120000"/>
              </a:lnSpc>
            </a:pPr>
            <a:r>
              <a:rPr kumimoji="1" lang="en-US" altLang="zh-CN" dirty="0"/>
              <a:t>        if A[j] &lt;= pivot</a:t>
            </a:r>
          </a:p>
          <a:p>
            <a:pPr>
              <a:lnSpc>
                <a:spcPct val="120000"/>
              </a:lnSpc>
            </a:pPr>
            <a:r>
              <a:rPr kumimoji="1" lang="en-US" altLang="zh-CN" dirty="0"/>
              <a:t>            swap A[i] with A[j]</a:t>
            </a:r>
          </a:p>
          <a:p>
            <a:pPr>
              <a:lnSpc>
                <a:spcPct val="120000"/>
              </a:lnSpc>
            </a:pPr>
            <a:r>
              <a:rPr kumimoji="1" lang="en-US" altLang="zh-CN" dirty="0"/>
              <a:t>            i = i + 1</a:t>
            </a:r>
          </a:p>
          <a:p>
            <a:pPr>
              <a:lnSpc>
                <a:spcPct val="120000"/>
              </a:lnSpc>
            </a:pPr>
            <a:r>
              <a:rPr kumimoji="1" lang="en-US" altLang="zh-CN" dirty="0"/>
              <a:t>    swap A[i] with A[hi]</a:t>
            </a:r>
          </a:p>
          <a:p>
            <a:pPr>
              <a:lnSpc>
                <a:spcPct val="120000"/>
              </a:lnSpc>
            </a:pPr>
            <a:r>
              <a:rPr kumimoji="1" lang="en-US" altLang="zh-CN" dirty="0"/>
              <a:t>    return i</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marL="0" indent="0" algn="ctr">
              <a:lnSpc>
                <a:spcPct val="150000"/>
              </a:lnSpc>
              <a:buNone/>
            </a:pPr>
            <a:r>
              <a:rPr lang="zh-CN" altLang="en-US" sz="2800" b="1" dirty="0"/>
              <a:t>The performance of quicksort algorithm depends on the symmetry of partition and the selection of </a:t>
            </a:r>
            <a:r>
              <a:rPr lang="en-US" altLang="zh-CN" sz="2800" b="1" dirty="0"/>
              <a:t>pivot</a:t>
            </a:r>
            <a:endParaRPr lang="zh-CN" altLang="en-US" sz="2800" b="1" dirty="0"/>
          </a:p>
          <a:p>
            <a:pPr marL="0" indent="457200">
              <a:lnSpc>
                <a:spcPct val="150000"/>
              </a:lnSpc>
              <a:buNone/>
            </a:pPr>
            <a:r>
              <a:rPr lang="en-US" altLang="zh-CN" sz="2400" dirty="0"/>
              <a:t>N</a:t>
            </a:r>
            <a:r>
              <a:rPr lang="zh-CN" altLang="en-US" sz="2400" dirty="0"/>
              <a:t>o matter how to choose the </a:t>
            </a:r>
            <a:r>
              <a:rPr lang="en-US" altLang="zh-CN" sz="2400" dirty="0"/>
              <a:t>pivot</a:t>
            </a:r>
            <a:r>
              <a:rPr lang="zh-CN" altLang="en-US" sz="2400" dirty="0"/>
              <a:t> will not affect the sorting result, but it may affect the choice of different overall sort time, because the </a:t>
            </a:r>
            <a:r>
              <a:rPr lang="en-US" altLang="zh-CN" sz="2400" dirty="0"/>
              <a:t>pivot</a:t>
            </a:r>
            <a:r>
              <a:rPr lang="zh-CN" altLang="en-US" sz="2400" dirty="0"/>
              <a:t> choice is different, </a:t>
            </a:r>
            <a:r>
              <a:rPr lang="en-US" altLang="zh-CN" sz="2400" dirty="0"/>
              <a:t>which </a:t>
            </a:r>
            <a:r>
              <a:rPr lang="zh-CN" altLang="en-US" sz="2400" dirty="0"/>
              <a:t>can lead to split the two sets of different sizes</a:t>
            </a:r>
            <a:r>
              <a:rPr lang="en-US" altLang="zh-CN" sz="2400" dirty="0"/>
              <a:t>.</a:t>
            </a:r>
            <a:r>
              <a:rPr lang="zh-CN" altLang="en-US" sz="2400" dirty="0"/>
              <a:t> After splitting, the two sets are almost equal in size</a:t>
            </a:r>
            <a:r>
              <a:rPr lang="en-US" altLang="zh-CN" sz="2400" dirty="0"/>
              <a:t>.</a:t>
            </a:r>
            <a:r>
              <a:rPr lang="zh-CN" altLang="en-US" sz="2400" dirty="0"/>
              <a:t> </a:t>
            </a:r>
            <a:r>
              <a:rPr lang="en-US" altLang="zh-CN" sz="2400" dirty="0"/>
              <a:t>S</a:t>
            </a:r>
            <a:r>
              <a:rPr lang="zh-CN" altLang="en-US" sz="2400" dirty="0"/>
              <a:t>o the number of </a:t>
            </a:r>
            <a:r>
              <a:rPr lang="en-US" altLang="zh-CN" sz="2400" dirty="0"/>
              <a:t>the</a:t>
            </a:r>
            <a:r>
              <a:rPr lang="zh-CN" altLang="en-US" sz="2400" dirty="0"/>
              <a:t> overall segmentation can also be reduced obviously</a:t>
            </a:r>
            <a:r>
              <a:rPr lang="en-US" altLang="zh-CN" sz="2400" dirty="0"/>
              <a:t>. Then</a:t>
            </a:r>
            <a:r>
              <a:rPr lang="zh-CN" altLang="en-US" sz="2400" dirty="0"/>
              <a:t> the overall cost of time also corresponding reduced</a:t>
            </a:r>
            <a:r>
              <a:rPr lang="en-US" altLang="zh-CN" sz="2400" dirty="0"/>
              <a:t>.</a:t>
            </a:r>
          </a:p>
        </p:txBody>
      </p:sp>
      <p:sp>
        <p:nvSpPr>
          <p:cNvPr id="5" name="标题 1"/>
          <p:cNvSpPr>
            <a:spLocks noGrp="1"/>
          </p:cNvSpPr>
          <p:nvPr>
            <p:ph type="title"/>
          </p:nvPr>
        </p:nvSpPr>
        <p:spPr>
          <a:xfrm>
            <a:off x="2598420" y="68580"/>
            <a:ext cx="9593580" cy="470535"/>
          </a:xfrm>
        </p:spPr>
        <p:txBody>
          <a:bodyPr/>
          <a:lstStyle/>
          <a:p>
            <a:r>
              <a:rPr sz="2000" dirty="0">
                <a:latin typeface="黑体" panose="02010609060101010101" pitchFamily="49" charset="-122"/>
                <a:ea typeface="黑体" panose="02010609060101010101" pitchFamily="49" charset="-122"/>
              </a:rPr>
              <a:t>Chapter 2 Recursion and divide-and-conquer strategy - Quicksort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marL="0" indent="0" algn="just">
              <a:lnSpc>
                <a:spcPct val="150000"/>
              </a:lnSpc>
              <a:buNone/>
            </a:pPr>
            <a:r>
              <a:rPr lang="zh-CN" altLang="en-US" sz="2800" b="1" dirty="0">
                <a:latin typeface="Times New Roman Bold" panose="02020503050405090304" charset="0"/>
                <a:cs typeface="Times New Roman Bold" panose="02020503050405090304" charset="0"/>
              </a:rPr>
              <a:t>Solution Idea 1</a:t>
            </a:r>
            <a:r>
              <a:rPr lang="zh-CN" altLang="en-US" sz="2800" dirty="0">
                <a:latin typeface="Times New Roman" panose="02020503050405090304" pitchFamily="18" charset="0"/>
                <a:cs typeface="Times New Roman" panose="02020503050405090304" pitchFamily="18" charset="0"/>
              </a:rPr>
              <a:t>: Sequential search method, successively compare each element in the array until it finds element </a:t>
            </a:r>
            <a:r>
              <a:rPr lang="en-US" altLang="zh-CN" sz="2800" i="1" dirty="0">
                <a:latin typeface="Times New Roman Italic" panose="02020503050405090304" charset="0"/>
                <a:cs typeface="Times New Roman Italic" panose="02020503050405090304" charset="0"/>
              </a:rPr>
              <a:t>x</a:t>
            </a:r>
            <a:r>
              <a:rPr lang="zh-CN" altLang="en-US" sz="2800" dirty="0">
                <a:latin typeface="Times New Roman" panose="02020503050405090304" pitchFamily="18" charset="0"/>
                <a:cs typeface="Times New Roman" panose="02020503050405090304" pitchFamily="18" charset="0"/>
              </a:rPr>
              <a:t>, or traverse the entire array to determine whether element </a:t>
            </a:r>
            <a:r>
              <a:rPr lang="en-US" altLang="zh-CN" sz="2800" i="1" dirty="0">
                <a:latin typeface="Times New Roman Italic" panose="02020503050405090304" charset="0"/>
                <a:cs typeface="Times New Roman Italic" panose="02020503050405090304" charset="0"/>
              </a:rPr>
              <a:t>x</a:t>
            </a:r>
            <a:r>
              <a:rPr lang="zh-CN" altLang="en-US" sz="2800" dirty="0">
                <a:latin typeface="Times New Roman" panose="02020503050405090304" pitchFamily="18" charset="0"/>
                <a:cs typeface="Times New Roman" panose="02020503050405090304" pitchFamily="18" charset="0"/>
              </a:rPr>
              <a:t> is in the array, the worst case is </a:t>
            </a:r>
            <a:r>
              <a:rPr lang="zh-CN" altLang="en-US" sz="2800" i="1" dirty="0">
                <a:latin typeface="Times New Roman Italic" panose="02020503050405090304" charset="0"/>
                <a:cs typeface="Times New Roman Italic" panose="02020503050405090304" charset="0"/>
              </a:rPr>
              <a:t>O(n)</a:t>
            </a:r>
            <a:r>
              <a:rPr lang="zh-CN" altLang="en-US" sz="2800" dirty="0">
                <a:latin typeface="Times New Roman" panose="02020503050405090304" pitchFamily="18" charset="0"/>
                <a:cs typeface="Times New Roman" panose="02020503050405090304" pitchFamily="18" charset="0"/>
              </a:rPr>
              <a:t>.</a:t>
            </a:r>
          </a:p>
          <a:p>
            <a:pPr marL="0" indent="0" algn="just">
              <a:lnSpc>
                <a:spcPct val="150000"/>
              </a:lnSpc>
              <a:buNone/>
            </a:pPr>
            <a:endParaRPr lang="zh-CN" altLang="en-US" sz="2800" dirty="0">
              <a:solidFill>
                <a:srgbClr val="0000FF"/>
              </a:solidFill>
              <a:latin typeface="Times New Roman" panose="02020503050405090304" pitchFamily="18" charset="0"/>
              <a:cs typeface="Times New Roman" panose="02020503050405090304" pitchFamily="18" charset="0"/>
            </a:endParaRPr>
          </a:p>
        </p:txBody>
      </p:sp>
      <p:sp>
        <p:nvSpPr>
          <p:cNvPr id="5" name="标题 1"/>
          <p:cNvSpPr>
            <a:spLocks noGrp="1"/>
          </p:cNvSpPr>
          <p:nvPr>
            <p:ph type="title"/>
          </p:nvPr>
        </p:nvSpPr>
        <p:spPr>
          <a:xfrm>
            <a:off x="1523365" y="130175"/>
            <a:ext cx="10798175" cy="470535"/>
          </a:xfrm>
        </p:spPr>
        <p:txBody>
          <a:bodyPr/>
          <a:lstStyle/>
          <a:p>
            <a:r>
              <a:rPr sz="2000" i="1" dirty="0">
                <a:latin typeface="黑体" panose="02010609060101010101" pitchFamily="49" charset="-122"/>
                <a:ea typeface="黑体" panose="02010609060101010101" pitchFamily="49" charset="-122"/>
              </a:rPr>
              <a:t>Chapter 2 Recursion and divide-and-conquer strategy - binary search algorithm</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marL="0" indent="0" algn="ctr">
              <a:lnSpc>
                <a:spcPct val="150000"/>
              </a:lnSpc>
              <a:buNone/>
            </a:pPr>
            <a:r>
              <a:rPr lang="en-US" altLang="zh-CN" sz="3200" b="1" dirty="0">
                <a:sym typeface="+mn-ea"/>
              </a:rPr>
              <a:t>Pivot</a:t>
            </a:r>
            <a:r>
              <a:rPr lang="zh-CN" altLang="en-US" sz="3200" b="1" dirty="0">
                <a:solidFill>
                  <a:schemeClr val="tx1"/>
                </a:solidFill>
                <a:latin typeface="Times New Roman" panose="02020503050405090304" pitchFamily="18" charset="0"/>
                <a:cs typeface="Times New Roman" panose="02020503050405090304" pitchFamily="18" charset="0"/>
              </a:rPr>
              <a:t>:</a:t>
            </a:r>
            <a:r>
              <a:rPr lang="zh-CN" altLang="en-US" sz="3200" b="1" dirty="0">
                <a:solidFill>
                  <a:srgbClr val="FF0000"/>
                </a:solidFill>
                <a:latin typeface="Times New Roman" panose="02020503050405090304" pitchFamily="18" charset="0"/>
                <a:cs typeface="Times New Roman" panose="02020503050405090304" pitchFamily="18" charset="0"/>
              </a:rPr>
              <a:t> first or last</a:t>
            </a:r>
          </a:p>
          <a:p>
            <a:pPr marL="0" indent="457200">
              <a:lnSpc>
                <a:spcPct val="150000"/>
              </a:lnSpc>
              <a:buNone/>
            </a:pPr>
            <a:r>
              <a:rPr lang="zh-CN" altLang="en-US" sz="2400" dirty="0">
                <a:latin typeface="Times New Roman" panose="02020503050405090304" pitchFamily="18" charset="0"/>
                <a:cs typeface="Times New Roman" panose="02020503050405090304" pitchFamily="18" charset="0"/>
              </a:rPr>
              <a:t>If the number to be sorted is random, there is no problem with choosing the first or last one as the </a:t>
            </a:r>
            <a:r>
              <a:rPr lang="zh-CN" altLang="en-US" sz="2400" dirty="0">
                <a:latin typeface="Times New Roman" panose="02020503050405090304" pitchFamily="18" charset="0"/>
                <a:cs typeface="Times New Roman" panose="02020503050405090304" pitchFamily="18" charset="0"/>
                <a:sym typeface="+mn-ea"/>
              </a:rPr>
              <a:t>Pivot</a:t>
            </a:r>
            <a:r>
              <a:rPr lang="zh-CN" altLang="en-US" sz="2400" dirty="0">
                <a:latin typeface="Times New Roman" panose="02020503050405090304" pitchFamily="18" charset="0"/>
                <a:cs typeface="Times New Roman" panose="02020503050405090304" pitchFamily="18" charset="0"/>
              </a:rPr>
              <a:t>, which is the most common choice. But if the data to be sorted is already sorted, it will produce a bad split. Almost all the data is split into one set and the other set has no data. In this case, time is spent, but not much is done. And its time complexity is the worst case, O(n²). So this strategy is definitely not recommended.</a:t>
            </a:r>
          </a:p>
          <a:p>
            <a:pPr marL="0" indent="457200">
              <a:lnSpc>
                <a:spcPct val="150000"/>
              </a:lnSpc>
              <a:buNone/>
            </a:pPr>
            <a:r>
              <a:rPr sz="2400" dirty="0">
                <a:latin typeface="Times New Roman" panose="02020503050405090304" pitchFamily="18" charset="0"/>
                <a:cs typeface="Times New Roman" panose="02020503050405090304" pitchFamily="18" charset="0"/>
              </a:rPr>
              <a:t>Worst</a:t>
            </a:r>
            <a:r>
              <a:rPr lang="en-US" sz="2400" dirty="0">
                <a:latin typeface="Times New Roman" panose="02020503050405090304" pitchFamily="18" charset="0"/>
                <a:cs typeface="Times New Roman" panose="02020503050405090304" pitchFamily="18" charset="0"/>
              </a:rPr>
              <a:t>-</a:t>
            </a:r>
            <a:r>
              <a:rPr sz="2400" dirty="0">
                <a:latin typeface="Times New Roman" panose="02020503050405090304" pitchFamily="18" charset="0"/>
                <a:cs typeface="Times New Roman" panose="02020503050405090304" pitchFamily="18" charset="0"/>
              </a:rPr>
              <a:t>case: When partitioning a region, the two partitions contain 1 and n-1 elements, respectively</a:t>
            </a:r>
          </a:p>
          <a:p>
            <a:pPr marL="0" indent="457200" algn="ctr">
              <a:lnSpc>
                <a:spcPct val="150000"/>
              </a:lnSpc>
              <a:buNone/>
            </a:pPr>
            <a:r>
              <a:rPr lang="en-US" altLang="zh-CN" sz="2400" dirty="0">
                <a:latin typeface="Times New Roman" panose="02020503050405090304" pitchFamily="18" charset="0"/>
                <a:cs typeface="Times New Roman" panose="02020503050405090304" pitchFamily="18" charset="0"/>
              </a:rPr>
              <a:t>T(n) = T(n-1)+O(n)</a:t>
            </a:r>
            <a:endParaRPr lang="zh-CN" altLang="en-US" sz="2400" dirty="0"/>
          </a:p>
        </p:txBody>
      </p:sp>
      <p:sp>
        <p:nvSpPr>
          <p:cNvPr id="5" name="标题 1"/>
          <p:cNvSpPr>
            <a:spLocks noGrp="1"/>
          </p:cNvSpPr>
          <p:nvPr>
            <p:ph type="title"/>
          </p:nvPr>
        </p:nvSpPr>
        <p:spPr>
          <a:xfrm>
            <a:off x="2598420" y="68580"/>
            <a:ext cx="9593580" cy="470535"/>
          </a:xfrm>
        </p:spPr>
        <p:txBody>
          <a:bodyPr/>
          <a:lstStyle/>
          <a:p>
            <a:r>
              <a:rPr sz="2000" dirty="0">
                <a:latin typeface="黑体" panose="02010609060101010101" pitchFamily="49" charset="-122"/>
                <a:ea typeface="黑体" panose="02010609060101010101" pitchFamily="49" charset="-122"/>
              </a:rPr>
              <a:t>Chapter 2 Recursion and divide-and-conquer strategy - Quicksort</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marL="0" indent="0" algn="ctr">
              <a:lnSpc>
                <a:spcPct val="150000"/>
              </a:lnSpc>
              <a:buNone/>
            </a:pPr>
            <a:r>
              <a:rPr lang="en-US" altLang="zh-CN" sz="3200" b="1" dirty="0"/>
              <a:t>Pivot</a:t>
            </a:r>
            <a:r>
              <a:rPr lang="zh-CN" altLang="en-US" sz="3200" dirty="0"/>
              <a:t>: </a:t>
            </a:r>
            <a:r>
              <a:rPr lang="zh-CN" altLang="en-US" sz="3200" dirty="0">
                <a:solidFill>
                  <a:srgbClr val="FF0000"/>
                </a:solidFill>
              </a:rPr>
              <a:t>randomly selected</a:t>
            </a:r>
            <a:endParaRPr lang="zh-CN" altLang="en-US" sz="3200" dirty="0"/>
          </a:p>
          <a:p>
            <a:pPr marL="0" indent="0" algn="l">
              <a:lnSpc>
                <a:spcPct val="150000"/>
              </a:lnSpc>
              <a:buNone/>
            </a:pPr>
            <a:r>
              <a:rPr lang="en-US" altLang="zh-CN" sz="3200" dirty="0"/>
              <a:t>	</a:t>
            </a:r>
            <a:r>
              <a:rPr lang="zh-CN" altLang="en-US" sz="3200" dirty="0"/>
              <a:t>It is safe to choose </a:t>
            </a:r>
            <a:r>
              <a:rPr lang="zh-CN" altLang="en-US" sz="3200" dirty="0">
                <a:sym typeface="+mn-ea"/>
              </a:rPr>
              <a:t>Pivot</a:t>
            </a:r>
            <a:r>
              <a:rPr lang="zh-CN" altLang="en-US" sz="3200" dirty="0"/>
              <a:t> at random. Because it doesn't always produce bad splits.</a:t>
            </a:r>
          </a:p>
        </p:txBody>
      </p:sp>
      <p:sp>
        <p:nvSpPr>
          <p:cNvPr id="5" name="标题 1"/>
          <p:cNvSpPr>
            <a:spLocks noGrp="1"/>
          </p:cNvSpPr>
          <p:nvPr>
            <p:ph type="title"/>
          </p:nvPr>
        </p:nvSpPr>
        <p:spPr>
          <a:xfrm>
            <a:off x="2598420" y="68580"/>
            <a:ext cx="9593580" cy="470535"/>
          </a:xfrm>
        </p:spPr>
        <p:txBody>
          <a:bodyPr/>
          <a:lstStyle/>
          <a:p>
            <a:r>
              <a:rPr sz="2000" dirty="0">
                <a:latin typeface="黑体" panose="02010609060101010101" pitchFamily="49" charset="-122"/>
                <a:ea typeface="黑体" panose="02010609060101010101" pitchFamily="49" charset="-122"/>
              </a:rPr>
              <a:t>Chapter 2 Recursion and divide-and-conquer strategy - Quicksort</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marL="0" indent="0" algn="just">
              <a:buNone/>
            </a:pPr>
            <a:r>
              <a:rPr lang="zh-CN" altLang="en-US" sz="2400" dirty="0"/>
              <a:t>The performance of the quicksort algorithm depends on the symmetry of the partition. By modifying algorithm Partition, a quicksort algorithm with random selection strategy can be designed. In each step of the quicksort algorithm, when the array has not been partitioned, a random element in </a:t>
            </a:r>
            <a:r>
              <a:rPr lang="en-US" altLang="zh-CN" sz="2400" dirty="0"/>
              <a:t>a</a:t>
            </a:r>
            <a:r>
              <a:rPr lang="zh-CN" altLang="en-US" sz="2400" dirty="0"/>
              <a:t>[</a:t>
            </a:r>
            <a:r>
              <a:rPr lang="en-US" altLang="zh-CN" sz="2400" dirty="0"/>
              <a:t>p</a:t>
            </a:r>
            <a:r>
              <a:rPr lang="zh-CN" altLang="en-US" sz="2400" dirty="0"/>
              <a:t>: </a:t>
            </a:r>
            <a:r>
              <a:rPr lang="en-US" altLang="zh-CN" sz="2400" dirty="0"/>
              <a:t>r</a:t>
            </a:r>
            <a:r>
              <a:rPr lang="zh-CN" altLang="en-US" sz="2400" dirty="0"/>
              <a:t>] can be selected as the partition </a:t>
            </a:r>
            <a:r>
              <a:rPr lang="en-US" altLang="zh-CN" sz="2400" dirty="0"/>
              <a:t>pivot</a:t>
            </a:r>
            <a:r>
              <a:rPr lang="zh-CN" altLang="en-US" sz="2400" dirty="0"/>
              <a:t>, so that the selection of partition </a:t>
            </a:r>
            <a:r>
              <a:rPr lang="en-US" altLang="zh-CN" sz="2400" dirty="0"/>
              <a:t>pivot</a:t>
            </a:r>
            <a:r>
              <a:rPr lang="zh-CN" altLang="en-US" sz="2400" dirty="0"/>
              <a:t> is random, so that the partition can be expected to be more symmetric.</a:t>
            </a:r>
          </a:p>
          <a:p>
            <a:pPr>
              <a:spcBef>
                <a:spcPct val="0"/>
              </a:spcBef>
              <a:buNone/>
            </a:pPr>
            <a:r>
              <a:rPr kumimoji="1" lang="en-US" altLang="zh-CN" sz="2800" dirty="0">
                <a:solidFill>
                  <a:srgbClr val="0000FF"/>
                </a:solidFill>
                <a:latin typeface="Times New Roman" panose="02020503050405090304" pitchFamily="18" charset="0"/>
                <a:cs typeface="Times New Roman" panose="02020503050405090304" pitchFamily="18" charset="0"/>
              </a:rPr>
              <a:t>template&lt;class Type&gt;</a:t>
            </a:r>
          </a:p>
          <a:p>
            <a:pPr>
              <a:spcBef>
                <a:spcPct val="0"/>
              </a:spcBef>
              <a:buNone/>
            </a:pPr>
            <a:r>
              <a:rPr kumimoji="1" lang="en-US" altLang="zh-CN" sz="2800" dirty="0" err="1">
                <a:solidFill>
                  <a:srgbClr val="0000FF"/>
                </a:solidFill>
                <a:latin typeface="Times New Roman" panose="02020503050405090304" pitchFamily="18" charset="0"/>
                <a:cs typeface="Times New Roman" panose="02020503050405090304" pitchFamily="18" charset="0"/>
              </a:rPr>
              <a:t>int</a:t>
            </a:r>
            <a:r>
              <a:rPr kumimoji="1" lang="en-US" altLang="zh-CN" sz="2800" dirty="0">
                <a:solidFill>
                  <a:srgbClr val="0000FF"/>
                </a:solidFill>
                <a:latin typeface="Times New Roman" panose="02020503050405090304" pitchFamily="18" charset="0"/>
                <a:cs typeface="Times New Roman" panose="02020503050405090304" pitchFamily="18" charset="0"/>
              </a:rPr>
              <a:t> </a:t>
            </a:r>
            <a:r>
              <a:rPr kumimoji="1" lang="en-US" altLang="zh-CN" sz="2800" b="1" dirty="0" err="1">
                <a:solidFill>
                  <a:srgbClr val="0000FF"/>
                </a:solidFill>
                <a:latin typeface="Times New Roman" panose="02020503050405090304" pitchFamily="18" charset="0"/>
                <a:cs typeface="Times New Roman" panose="02020503050405090304" pitchFamily="18" charset="0"/>
              </a:rPr>
              <a:t>RandomizedPartition</a:t>
            </a:r>
            <a:r>
              <a:rPr kumimoji="1" lang="en-US" altLang="zh-CN" sz="2800" dirty="0">
                <a:solidFill>
                  <a:srgbClr val="0000FF"/>
                </a:solidFill>
                <a:latin typeface="Times New Roman" panose="02020503050405090304" pitchFamily="18" charset="0"/>
                <a:cs typeface="Times New Roman" panose="02020503050405090304" pitchFamily="18" charset="0"/>
              </a:rPr>
              <a:t> (Type a[], </a:t>
            </a:r>
            <a:r>
              <a:rPr kumimoji="1" lang="en-US" altLang="zh-CN" sz="2800" dirty="0" err="1">
                <a:solidFill>
                  <a:srgbClr val="0000FF"/>
                </a:solidFill>
                <a:latin typeface="Times New Roman" panose="02020503050405090304" pitchFamily="18" charset="0"/>
                <a:cs typeface="Times New Roman" panose="02020503050405090304" pitchFamily="18" charset="0"/>
              </a:rPr>
              <a:t>int</a:t>
            </a:r>
            <a:r>
              <a:rPr kumimoji="1" lang="en-US" altLang="zh-CN" sz="2800" dirty="0">
                <a:solidFill>
                  <a:srgbClr val="0000FF"/>
                </a:solidFill>
                <a:latin typeface="Times New Roman" panose="02020503050405090304" pitchFamily="18" charset="0"/>
                <a:cs typeface="Times New Roman" panose="02020503050405090304" pitchFamily="18" charset="0"/>
              </a:rPr>
              <a:t> p, </a:t>
            </a:r>
            <a:r>
              <a:rPr kumimoji="1" lang="en-US" altLang="zh-CN" sz="2800" dirty="0" err="1">
                <a:solidFill>
                  <a:srgbClr val="0000FF"/>
                </a:solidFill>
                <a:latin typeface="Times New Roman" panose="02020503050405090304" pitchFamily="18" charset="0"/>
                <a:cs typeface="Times New Roman" panose="02020503050405090304" pitchFamily="18" charset="0"/>
              </a:rPr>
              <a:t>int</a:t>
            </a:r>
            <a:r>
              <a:rPr kumimoji="1" lang="en-US" altLang="zh-CN" sz="2800" dirty="0">
                <a:solidFill>
                  <a:srgbClr val="0000FF"/>
                </a:solidFill>
                <a:latin typeface="Times New Roman" panose="02020503050405090304" pitchFamily="18" charset="0"/>
                <a:cs typeface="Times New Roman" panose="02020503050405090304" pitchFamily="18" charset="0"/>
              </a:rPr>
              <a:t> r)</a:t>
            </a:r>
          </a:p>
          <a:p>
            <a:pPr>
              <a:spcBef>
                <a:spcPct val="0"/>
              </a:spcBef>
              <a:buNone/>
            </a:pPr>
            <a:r>
              <a:rPr kumimoji="1" lang="en-US" altLang="zh-CN" sz="2800" dirty="0">
                <a:solidFill>
                  <a:srgbClr val="0000FF"/>
                </a:solidFill>
                <a:latin typeface="Times New Roman" panose="02020503050405090304" pitchFamily="18" charset="0"/>
                <a:cs typeface="Times New Roman" panose="02020503050405090304" pitchFamily="18" charset="0"/>
              </a:rPr>
              <a:t>{</a:t>
            </a:r>
          </a:p>
          <a:p>
            <a:pPr>
              <a:spcBef>
                <a:spcPct val="0"/>
              </a:spcBef>
              <a:buNone/>
            </a:pPr>
            <a:r>
              <a:rPr kumimoji="1" lang="en-US" altLang="zh-CN" sz="2800" dirty="0">
                <a:solidFill>
                  <a:srgbClr val="0000FF"/>
                </a:solidFill>
                <a:latin typeface="Times New Roman" panose="02020503050405090304" pitchFamily="18" charset="0"/>
                <a:cs typeface="Times New Roman" panose="02020503050405090304" pitchFamily="18" charset="0"/>
              </a:rPr>
              <a:t>        </a:t>
            </a:r>
            <a:r>
              <a:rPr kumimoji="1" lang="en-US" altLang="zh-CN" sz="2800" dirty="0" err="1">
                <a:solidFill>
                  <a:srgbClr val="0000FF"/>
                </a:solidFill>
                <a:latin typeface="Times New Roman" panose="02020503050405090304" pitchFamily="18" charset="0"/>
                <a:cs typeface="Times New Roman" panose="02020503050405090304" pitchFamily="18" charset="0"/>
              </a:rPr>
              <a:t>int</a:t>
            </a:r>
            <a:r>
              <a:rPr kumimoji="1" lang="en-US" altLang="zh-CN" sz="2800" dirty="0">
                <a:solidFill>
                  <a:srgbClr val="0000FF"/>
                </a:solidFill>
                <a:latin typeface="Times New Roman" panose="02020503050405090304" pitchFamily="18" charset="0"/>
                <a:cs typeface="Times New Roman" panose="02020503050405090304" pitchFamily="18" charset="0"/>
              </a:rPr>
              <a:t> </a:t>
            </a:r>
            <a:r>
              <a:rPr kumimoji="1" lang="en-US" altLang="zh-CN" sz="2800" dirty="0" err="1">
                <a:solidFill>
                  <a:srgbClr val="0000FF"/>
                </a:solidFill>
                <a:latin typeface="Times New Roman" panose="02020503050405090304" pitchFamily="18" charset="0"/>
                <a:cs typeface="Times New Roman" panose="02020503050405090304" pitchFamily="18" charset="0"/>
              </a:rPr>
              <a:t>i</a:t>
            </a:r>
            <a:r>
              <a:rPr kumimoji="1" lang="en-US" altLang="zh-CN" sz="2800" dirty="0">
                <a:solidFill>
                  <a:srgbClr val="0000FF"/>
                </a:solidFill>
                <a:latin typeface="Times New Roman" panose="02020503050405090304" pitchFamily="18" charset="0"/>
                <a:cs typeface="Times New Roman" panose="02020503050405090304" pitchFamily="18" charset="0"/>
              </a:rPr>
              <a:t> = Random(</a:t>
            </a:r>
            <a:r>
              <a:rPr kumimoji="1" lang="en-US" altLang="zh-CN" sz="2800" dirty="0" err="1">
                <a:solidFill>
                  <a:srgbClr val="0000FF"/>
                </a:solidFill>
                <a:latin typeface="Times New Roman" panose="02020503050405090304" pitchFamily="18" charset="0"/>
                <a:cs typeface="Times New Roman" panose="02020503050405090304" pitchFamily="18" charset="0"/>
              </a:rPr>
              <a:t>p,r</a:t>
            </a:r>
            <a:r>
              <a:rPr kumimoji="1" lang="en-US" altLang="zh-CN" sz="2800" dirty="0">
                <a:solidFill>
                  <a:srgbClr val="0000FF"/>
                </a:solidFill>
                <a:latin typeface="Times New Roman" panose="02020503050405090304" pitchFamily="18" charset="0"/>
                <a:cs typeface="Times New Roman" panose="02020503050405090304" pitchFamily="18" charset="0"/>
              </a:rPr>
              <a:t>);</a:t>
            </a:r>
          </a:p>
          <a:p>
            <a:pPr>
              <a:spcBef>
                <a:spcPct val="0"/>
              </a:spcBef>
              <a:buNone/>
            </a:pPr>
            <a:r>
              <a:rPr kumimoji="1" lang="en-US" altLang="zh-CN" sz="2800" dirty="0">
                <a:solidFill>
                  <a:srgbClr val="0000FF"/>
                </a:solidFill>
                <a:latin typeface="Times New Roman" panose="02020503050405090304" pitchFamily="18" charset="0"/>
                <a:cs typeface="Times New Roman" panose="02020503050405090304" pitchFamily="18" charset="0"/>
              </a:rPr>
              <a:t>        Swap(a[</a:t>
            </a:r>
            <a:r>
              <a:rPr kumimoji="1" lang="en-US" altLang="zh-CN" sz="2800" dirty="0" err="1">
                <a:solidFill>
                  <a:srgbClr val="0000FF"/>
                </a:solidFill>
                <a:latin typeface="Times New Roman" panose="02020503050405090304" pitchFamily="18" charset="0"/>
                <a:cs typeface="Times New Roman" panose="02020503050405090304" pitchFamily="18" charset="0"/>
              </a:rPr>
              <a:t>i</a:t>
            </a:r>
            <a:r>
              <a:rPr kumimoji="1" lang="en-US" altLang="zh-CN" sz="2800" dirty="0">
                <a:solidFill>
                  <a:srgbClr val="0000FF"/>
                </a:solidFill>
                <a:latin typeface="Times New Roman" panose="02020503050405090304" pitchFamily="18" charset="0"/>
                <a:cs typeface="Times New Roman" panose="02020503050405090304" pitchFamily="18" charset="0"/>
              </a:rPr>
              <a:t>], a[p]); </a:t>
            </a:r>
            <a:r>
              <a:rPr kumimoji="1" lang="zh-CN" altLang="en-US" sz="2800" dirty="0">
                <a:solidFill>
                  <a:srgbClr val="0000FF"/>
                </a:solidFill>
                <a:latin typeface="Times New Roman" panose="02020503050405090304" pitchFamily="18" charset="0"/>
                <a:cs typeface="Times New Roman" panose="02020503050405090304" pitchFamily="18" charset="0"/>
              </a:rPr>
              <a:t>Pick a random number and switch it with the first element</a:t>
            </a:r>
          </a:p>
          <a:p>
            <a:pPr>
              <a:spcBef>
                <a:spcPct val="0"/>
              </a:spcBef>
              <a:buNone/>
            </a:pPr>
            <a:r>
              <a:rPr kumimoji="1" lang="en-US" altLang="zh-CN" sz="2800" dirty="0">
                <a:solidFill>
                  <a:srgbClr val="0000FF"/>
                </a:solidFill>
                <a:latin typeface="Times New Roman" panose="02020503050405090304" pitchFamily="18" charset="0"/>
                <a:cs typeface="Times New Roman" panose="02020503050405090304" pitchFamily="18" charset="0"/>
              </a:rPr>
              <a:t>        return Partition (a, p, r);</a:t>
            </a:r>
          </a:p>
          <a:p>
            <a:pPr>
              <a:spcBef>
                <a:spcPct val="0"/>
              </a:spcBef>
              <a:buNone/>
            </a:pPr>
            <a:r>
              <a:rPr kumimoji="1" lang="en-US" altLang="zh-CN" sz="2800" dirty="0">
                <a:solidFill>
                  <a:srgbClr val="0000FF"/>
                </a:solidFill>
                <a:latin typeface="Times New Roman" panose="02020503050405090304" pitchFamily="18" charset="0"/>
                <a:cs typeface="Times New Roman" panose="02020503050405090304" pitchFamily="18" charset="0"/>
              </a:rPr>
              <a:t>}</a:t>
            </a:r>
          </a:p>
          <a:p>
            <a:pPr marL="0" indent="0">
              <a:buNone/>
            </a:pPr>
            <a:endParaRPr lang="zh-CN" altLang="en-US" dirty="0"/>
          </a:p>
          <a:p>
            <a:pPr marL="0" indent="0">
              <a:buNone/>
            </a:pPr>
            <a:endParaRPr lang="zh-CN" altLang="en-US" dirty="0"/>
          </a:p>
        </p:txBody>
      </p:sp>
      <p:sp>
        <p:nvSpPr>
          <p:cNvPr id="5" name="标题 1"/>
          <p:cNvSpPr>
            <a:spLocks noGrp="1"/>
          </p:cNvSpPr>
          <p:nvPr>
            <p:ph type="title"/>
          </p:nvPr>
        </p:nvSpPr>
        <p:spPr>
          <a:xfrm>
            <a:off x="2598420" y="68580"/>
            <a:ext cx="9593580" cy="470535"/>
          </a:xfrm>
        </p:spPr>
        <p:txBody>
          <a:bodyPr/>
          <a:lstStyle/>
          <a:p>
            <a:r>
              <a:rPr sz="2000" dirty="0">
                <a:latin typeface="黑体" panose="02010609060101010101" pitchFamily="49" charset="-122"/>
                <a:ea typeface="黑体" panose="02010609060101010101" pitchFamily="49" charset="-122"/>
              </a:rPr>
              <a:t>Chapter 2 Recursion and divide-and-conquer strategy - Quicksort</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marL="0" indent="0" algn="ctr">
              <a:lnSpc>
                <a:spcPct val="150000"/>
              </a:lnSpc>
              <a:buNone/>
            </a:pPr>
            <a:r>
              <a:rPr lang="en-US" altLang="zh-CN" sz="3200" b="1" dirty="0">
                <a:sym typeface="+mn-ea"/>
              </a:rPr>
              <a:t>Pivot</a:t>
            </a:r>
            <a:r>
              <a:rPr lang="zh-CN" altLang="en-US" sz="3200" dirty="0">
                <a:sym typeface="+mn-ea"/>
              </a:rPr>
              <a:t>: </a:t>
            </a:r>
            <a:r>
              <a:rPr lang="zh-CN" altLang="en-US" sz="3200" dirty="0">
                <a:solidFill>
                  <a:srgbClr val="FF0000"/>
                </a:solidFill>
                <a:sym typeface="+mn-ea"/>
              </a:rPr>
              <a:t>Select the median of three numbers</a:t>
            </a:r>
            <a:endParaRPr lang="zh-CN" altLang="en-US" sz="3200" dirty="0"/>
          </a:p>
          <a:p>
            <a:pPr marL="0" indent="0" algn="l">
              <a:lnSpc>
                <a:spcPct val="150000"/>
              </a:lnSpc>
              <a:buNone/>
            </a:pPr>
            <a:r>
              <a:rPr lang="en-US" altLang="zh-CN" dirty="0"/>
              <a:t>	</a:t>
            </a:r>
            <a:r>
              <a:rPr lang="zh-CN" altLang="en-US" dirty="0"/>
              <a:t>If you can pick the median of the data, that's the best, because it divides the set almost equally. But many times it's hard to figure out the median and it's computationally expensive. You can pick three elements at random and use their median value as an estimate of the median value of the entire data</a:t>
            </a:r>
          </a:p>
        </p:txBody>
      </p:sp>
      <p:sp>
        <p:nvSpPr>
          <p:cNvPr id="5" name="标题 1"/>
          <p:cNvSpPr>
            <a:spLocks noGrp="1"/>
          </p:cNvSpPr>
          <p:nvPr>
            <p:ph type="title"/>
          </p:nvPr>
        </p:nvSpPr>
        <p:spPr>
          <a:xfrm>
            <a:off x="2598420" y="68580"/>
            <a:ext cx="9593580" cy="470535"/>
          </a:xfrm>
        </p:spPr>
        <p:txBody>
          <a:bodyPr/>
          <a:lstStyle/>
          <a:p>
            <a:r>
              <a:rPr sz="2000" dirty="0">
                <a:latin typeface="黑体" panose="02010609060101010101" pitchFamily="49" charset="-122"/>
                <a:ea typeface="黑体" panose="02010609060101010101" pitchFamily="49" charset="-122"/>
              </a:rPr>
              <a:t>Chapter 2 Recursion and divide-and-conquer strategy - Quicksort</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66781" y="754415"/>
            <a:ext cx="11632335" cy="5349166"/>
          </a:xfrm>
        </p:spPr>
        <p:txBody>
          <a:bodyPr/>
          <a:lstStyle/>
          <a:p>
            <a:pPr>
              <a:buClr>
                <a:srgbClr val="FF9900"/>
              </a:buClr>
              <a:buFont typeface="Wingdings" panose="05000000000000000000" pitchFamily="2" charset="2"/>
              <a:buChar char="&amp;"/>
            </a:pPr>
            <a:r>
              <a:rPr lang="zh-CN" altLang="en-US" b="1" dirty="0">
                <a:solidFill>
                  <a:srgbClr val="0000FF"/>
                </a:solidFill>
                <a:latin typeface="Times New Roman" panose="02020503050405090304" pitchFamily="18" charset="0"/>
                <a:ea typeface="楷体_GB2312" charset="-122"/>
                <a:cs typeface="Times New Roman" panose="02020503050405090304" pitchFamily="18" charset="0"/>
                <a:sym typeface="+mn-ea"/>
              </a:rPr>
              <a:t>The worst time complexity：</a:t>
            </a:r>
            <a:r>
              <a:rPr lang="en-US" altLang="zh-CN" b="1" dirty="0">
                <a:solidFill>
                  <a:srgbClr val="0000FF"/>
                </a:solidFill>
                <a:latin typeface="Times New Roman" panose="02020503050405090304" pitchFamily="18" charset="0"/>
                <a:ea typeface="楷体_GB2312" charset="-122"/>
                <a:cs typeface="Times New Roman" panose="02020503050405090304" pitchFamily="18" charset="0"/>
                <a:sym typeface="+mn-ea"/>
              </a:rPr>
              <a:t>O(n</a:t>
            </a:r>
            <a:r>
              <a:rPr lang="en-US" altLang="zh-CN" b="1" baseline="30000" dirty="0">
                <a:solidFill>
                  <a:srgbClr val="0000FF"/>
                </a:solidFill>
                <a:latin typeface="Times New Roman" panose="02020503050405090304" pitchFamily="18" charset="0"/>
                <a:ea typeface="楷体_GB2312" charset="-122"/>
                <a:cs typeface="Times New Roman" panose="02020503050405090304" pitchFamily="18" charset="0"/>
                <a:sym typeface="+mn-ea"/>
              </a:rPr>
              <a:t>2</a:t>
            </a:r>
            <a:r>
              <a:rPr lang="en-US" altLang="zh-CN" b="1" dirty="0">
                <a:solidFill>
                  <a:srgbClr val="0000FF"/>
                </a:solidFill>
                <a:latin typeface="Times New Roman" panose="02020503050405090304" pitchFamily="18" charset="0"/>
                <a:ea typeface="楷体_GB2312" charset="-122"/>
                <a:cs typeface="Times New Roman" panose="02020503050405090304" pitchFamily="18" charset="0"/>
                <a:sym typeface="+mn-ea"/>
              </a:rPr>
              <a:t>)</a:t>
            </a:r>
            <a:endParaRPr lang="en-US" altLang="zh-CN" b="1" dirty="0">
              <a:solidFill>
                <a:srgbClr val="0000FF"/>
              </a:solidFill>
              <a:latin typeface="Times New Roman" panose="02020503050405090304" pitchFamily="18" charset="0"/>
              <a:ea typeface="楷体_GB2312" charset="-122"/>
              <a:cs typeface="Times New Roman" panose="02020503050405090304" pitchFamily="18" charset="0"/>
            </a:endParaRPr>
          </a:p>
          <a:p>
            <a:pPr>
              <a:buClr>
                <a:srgbClr val="FF9900"/>
              </a:buClr>
              <a:buFont typeface="Wingdings" panose="05000000000000000000" pitchFamily="2" charset="2"/>
              <a:buChar char="&amp;"/>
            </a:pPr>
            <a:r>
              <a:rPr lang="zh-CN" altLang="en-US" b="1" dirty="0">
                <a:latin typeface="Times New Roman" panose="02020503050405090304" pitchFamily="18" charset="0"/>
                <a:ea typeface="楷体_GB2312" charset="-122"/>
                <a:cs typeface="Times New Roman" panose="02020503050405090304" pitchFamily="18" charset="0"/>
                <a:sym typeface="+mn-ea"/>
              </a:rPr>
              <a:t>Average time complexity：</a:t>
            </a:r>
            <a:r>
              <a:rPr lang="en-US" altLang="zh-CN" b="1" dirty="0">
                <a:latin typeface="Times New Roman" panose="02020503050405090304" pitchFamily="18" charset="0"/>
                <a:ea typeface="楷体_GB2312" charset="-122"/>
                <a:cs typeface="Times New Roman" panose="02020503050405090304" pitchFamily="18" charset="0"/>
                <a:sym typeface="+mn-ea"/>
              </a:rPr>
              <a:t>O(</a:t>
            </a:r>
            <a:r>
              <a:rPr lang="en-US" altLang="zh-CN" b="1" dirty="0" err="1">
                <a:latin typeface="Times New Roman" panose="02020503050405090304" pitchFamily="18" charset="0"/>
                <a:ea typeface="楷体_GB2312" charset="-122"/>
                <a:cs typeface="Times New Roman" panose="02020503050405090304" pitchFamily="18" charset="0"/>
                <a:sym typeface="+mn-ea"/>
              </a:rPr>
              <a:t>nlogn</a:t>
            </a:r>
            <a:r>
              <a:rPr lang="en-US" altLang="zh-CN" b="1" dirty="0">
                <a:latin typeface="Times New Roman" panose="02020503050405090304" pitchFamily="18" charset="0"/>
                <a:ea typeface="楷体_GB2312" charset="-122"/>
                <a:cs typeface="Times New Roman" panose="02020503050405090304" pitchFamily="18" charset="0"/>
                <a:sym typeface="+mn-ea"/>
              </a:rPr>
              <a:t>)</a:t>
            </a:r>
          </a:p>
          <a:p>
            <a:pPr>
              <a:buClr>
                <a:srgbClr val="FF9900"/>
              </a:buClr>
              <a:buFont typeface="Wingdings" panose="05000000000000000000" pitchFamily="2" charset="2"/>
              <a:buChar char="&amp;"/>
            </a:pPr>
            <a:endParaRPr lang="zh-CN" altLang="en-US" dirty="0"/>
          </a:p>
          <a:p>
            <a:pPr>
              <a:lnSpc>
                <a:spcPct val="150000"/>
              </a:lnSpc>
              <a:buClr>
                <a:srgbClr val="FF9900"/>
              </a:buClr>
            </a:pPr>
            <a:r>
              <a:rPr lang="en-US" altLang="zh-CN" sz="2800" dirty="0"/>
              <a:t>T</a:t>
            </a:r>
            <a:r>
              <a:rPr lang="zh-CN" altLang="en-US" sz="2800" dirty="0"/>
              <a:t>he first number is traversed through n numbers</a:t>
            </a:r>
          </a:p>
          <a:p>
            <a:pPr>
              <a:lnSpc>
                <a:spcPct val="150000"/>
              </a:lnSpc>
              <a:buClr>
                <a:srgbClr val="FF9900"/>
              </a:buClr>
            </a:pPr>
            <a:r>
              <a:rPr lang="en-US" altLang="zh-CN" sz="2800" dirty="0"/>
              <a:t>T</a:t>
            </a:r>
            <a:r>
              <a:rPr lang="zh-CN" altLang="en-US" sz="2800" dirty="0"/>
              <a:t>he second number is traversed through n</a:t>
            </a:r>
            <a:r>
              <a:rPr lang="en-US" altLang="zh-CN" sz="2800" dirty="0"/>
              <a:t>-</a:t>
            </a:r>
            <a:r>
              <a:rPr lang="zh-CN" altLang="en-US" sz="2800" dirty="0"/>
              <a:t>1 numbers</a:t>
            </a:r>
          </a:p>
          <a:p>
            <a:pPr>
              <a:lnSpc>
                <a:spcPct val="150000"/>
              </a:lnSpc>
              <a:buClr>
                <a:srgbClr val="FF9900"/>
              </a:buClr>
            </a:pPr>
            <a:r>
              <a:rPr lang="zh-CN" altLang="en-US" sz="2800" dirty="0"/>
              <a:t>And so on</a:t>
            </a:r>
          </a:p>
          <a:p>
            <a:pPr>
              <a:lnSpc>
                <a:spcPct val="150000"/>
              </a:lnSpc>
              <a:buClr>
                <a:srgbClr val="FF9900"/>
              </a:buClr>
            </a:pPr>
            <a:r>
              <a:rPr lang="zh-CN" altLang="en-US" sz="2800" dirty="0"/>
              <a:t>The sum of these equals</a:t>
            </a:r>
            <a:r>
              <a:rPr lang="en-US" altLang="zh-CN" sz="2800" dirty="0"/>
              <a:t> </a:t>
            </a:r>
            <a:r>
              <a:rPr lang="zh-CN" altLang="en-US" sz="2800" dirty="0"/>
              <a:t>n*(1+n)/2, and the time is O(</a:t>
            </a:r>
            <a:r>
              <a:rPr lang="zh-CN" altLang="en-US" sz="2800" dirty="0">
                <a:sym typeface="+mn-ea"/>
              </a:rPr>
              <a:t>n</a:t>
            </a:r>
            <a:r>
              <a:rPr lang="en-US" altLang="zh-CN" sz="2800" b="1" baseline="30000" dirty="0">
                <a:solidFill>
                  <a:schemeClr val="tx1"/>
                </a:solidFill>
                <a:latin typeface="Times New Roman" panose="02020503050405090304" pitchFamily="18" charset="0"/>
                <a:ea typeface="楷体_GB2312" charset="-122"/>
                <a:cs typeface="Times New Roman" panose="02020503050405090304" pitchFamily="18" charset="0"/>
                <a:sym typeface="+mn-ea"/>
              </a:rPr>
              <a:t>2</a:t>
            </a:r>
            <a:r>
              <a:rPr lang="zh-CN" altLang="en-US" sz="2800" dirty="0"/>
              <a:t>).</a:t>
            </a:r>
          </a:p>
          <a:p>
            <a:pPr>
              <a:buClr>
                <a:srgbClr val="FF9900"/>
              </a:buClr>
              <a:buFont typeface="Wingdings" panose="05000000000000000000" pitchFamily="2" charset="2"/>
              <a:buNone/>
            </a:pPr>
            <a:endParaRPr lang="en-US" altLang="zh-CN" sz="2800" dirty="0"/>
          </a:p>
        </p:txBody>
      </p:sp>
      <p:sp>
        <p:nvSpPr>
          <p:cNvPr id="5" name="标题 1"/>
          <p:cNvSpPr>
            <a:spLocks noGrp="1"/>
          </p:cNvSpPr>
          <p:nvPr>
            <p:ph type="title"/>
          </p:nvPr>
        </p:nvSpPr>
        <p:spPr>
          <a:xfrm>
            <a:off x="2598420" y="68580"/>
            <a:ext cx="9593580" cy="470535"/>
          </a:xfrm>
        </p:spPr>
        <p:txBody>
          <a:bodyPr/>
          <a:lstStyle/>
          <a:p>
            <a:r>
              <a:rPr sz="2000" dirty="0">
                <a:latin typeface="黑体" panose="02010609060101010101" pitchFamily="49" charset="-122"/>
                <a:ea typeface="黑体" panose="02010609060101010101" pitchFamily="49" charset="-122"/>
              </a:rPr>
              <a:t>Chapter 2 Recursion and divide-and-conquer strategy - Quicksort</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66781" y="754415"/>
            <a:ext cx="11632335" cy="5349166"/>
          </a:xfrm>
        </p:spPr>
        <p:txBody>
          <a:bodyPr/>
          <a:lstStyle/>
          <a:p>
            <a:pPr>
              <a:buClr>
                <a:srgbClr val="FF9900"/>
              </a:buClr>
              <a:buFont typeface="Wingdings" panose="05000000000000000000" pitchFamily="2" charset="2"/>
              <a:buChar char="&amp;"/>
            </a:pPr>
            <a:r>
              <a:rPr lang="zh-CN" altLang="en-US" b="1" dirty="0">
                <a:latin typeface="Times New Roman" panose="02020503050405090304" pitchFamily="18" charset="0"/>
                <a:ea typeface="楷体_GB2312" charset="-122"/>
                <a:cs typeface="Times New Roman" panose="02020503050405090304" pitchFamily="18" charset="0"/>
                <a:sym typeface="+mn-ea"/>
              </a:rPr>
              <a:t>The worst time complexity：</a:t>
            </a:r>
            <a:r>
              <a:rPr lang="en-US" altLang="zh-CN" b="1" dirty="0">
                <a:latin typeface="Times New Roman" panose="02020503050405090304" pitchFamily="18" charset="0"/>
                <a:ea typeface="楷体_GB2312" charset="-122"/>
                <a:cs typeface="Times New Roman" panose="02020503050405090304" pitchFamily="18" charset="0"/>
                <a:sym typeface="+mn-ea"/>
              </a:rPr>
              <a:t>O(n</a:t>
            </a:r>
            <a:r>
              <a:rPr lang="en-US" altLang="zh-CN" b="1" baseline="30000" dirty="0">
                <a:latin typeface="Times New Roman" panose="02020503050405090304" pitchFamily="18" charset="0"/>
                <a:ea typeface="楷体_GB2312" charset="-122"/>
                <a:cs typeface="Times New Roman" panose="02020503050405090304" pitchFamily="18" charset="0"/>
                <a:sym typeface="+mn-ea"/>
              </a:rPr>
              <a:t>2</a:t>
            </a:r>
            <a:r>
              <a:rPr lang="en-US" altLang="zh-CN" b="1" dirty="0">
                <a:latin typeface="Times New Roman" panose="02020503050405090304" pitchFamily="18" charset="0"/>
                <a:ea typeface="楷体_GB2312" charset="-122"/>
                <a:cs typeface="Times New Roman" panose="02020503050405090304" pitchFamily="18" charset="0"/>
                <a:sym typeface="+mn-ea"/>
              </a:rPr>
              <a:t>)</a:t>
            </a:r>
            <a:endParaRPr lang="en-US" altLang="zh-CN" b="1" dirty="0">
              <a:latin typeface="Times New Roman" panose="02020503050405090304" pitchFamily="18" charset="0"/>
              <a:ea typeface="楷体_GB2312" charset="-122"/>
              <a:cs typeface="Times New Roman" panose="02020503050405090304" pitchFamily="18" charset="0"/>
            </a:endParaRPr>
          </a:p>
          <a:p>
            <a:pPr>
              <a:buClr>
                <a:srgbClr val="FF9900"/>
              </a:buClr>
              <a:buFont typeface="Wingdings" panose="05000000000000000000" pitchFamily="2" charset="2"/>
              <a:buChar char="&amp;"/>
            </a:pPr>
            <a:r>
              <a:rPr lang="zh-CN" altLang="en-US" b="1" dirty="0">
                <a:solidFill>
                  <a:srgbClr val="0000FF"/>
                </a:solidFill>
                <a:latin typeface="Times New Roman" panose="02020503050405090304" pitchFamily="18" charset="0"/>
                <a:ea typeface="楷体_GB2312" charset="-122"/>
                <a:cs typeface="Times New Roman" panose="02020503050405090304" pitchFamily="18" charset="0"/>
                <a:sym typeface="+mn-ea"/>
              </a:rPr>
              <a:t>Average time complexity：</a:t>
            </a:r>
            <a:r>
              <a:rPr lang="en-US" altLang="zh-CN" b="1" dirty="0">
                <a:solidFill>
                  <a:srgbClr val="0000FF"/>
                </a:solidFill>
                <a:latin typeface="Times New Roman" panose="02020503050405090304" pitchFamily="18" charset="0"/>
                <a:ea typeface="楷体_GB2312" charset="-122"/>
                <a:cs typeface="Times New Roman" panose="02020503050405090304" pitchFamily="18" charset="0"/>
                <a:sym typeface="+mn-ea"/>
              </a:rPr>
              <a:t>O(</a:t>
            </a:r>
            <a:r>
              <a:rPr lang="en-US" altLang="zh-CN" b="1" dirty="0" err="1">
                <a:solidFill>
                  <a:srgbClr val="0000FF"/>
                </a:solidFill>
                <a:latin typeface="Times New Roman" panose="02020503050405090304" pitchFamily="18" charset="0"/>
                <a:ea typeface="楷体_GB2312" charset="-122"/>
                <a:cs typeface="Times New Roman" panose="02020503050405090304" pitchFamily="18" charset="0"/>
                <a:sym typeface="+mn-ea"/>
              </a:rPr>
              <a:t>nlogn</a:t>
            </a:r>
            <a:r>
              <a:rPr lang="en-US" altLang="zh-CN" b="1" dirty="0">
                <a:solidFill>
                  <a:srgbClr val="0000FF"/>
                </a:solidFill>
                <a:latin typeface="Times New Roman" panose="02020503050405090304" pitchFamily="18" charset="0"/>
                <a:ea typeface="楷体_GB2312" charset="-122"/>
                <a:cs typeface="Times New Roman" panose="02020503050405090304" pitchFamily="18" charset="0"/>
                <a:sym typeface="+mn-ea"/>
              </a:rPr>
              <a:t>)</a:t>
            </a:r>
          </a:p>
          <a:p>
            <a:pPr>
              <a:buClr>
                <a:srgbClr val="FF9900"/>
              </a:buClr>
              <a:buFont typeface="Wingdings" panose="05000000000000000000" pitchFamily="2" charset="2"/>
              <a:buChar char="&amp;"/>
            </a:pPr>
            <a:endParaRPr lang="zh-CN" altLang="en-US" dirty="0"/>
          </a:p>
          <a:p>
            <a:pPr>
              <a:buClr>
                <a:srgbClr val="FF9900"/>
              </a:buClr>
              <a:buFont typeface="Wingdings" panose="05000000000000000000" pitchFamily="2" charset="2"/>
              <a:buChar char="&amp;"/>
            </a:pPr>
            <a:endParaRPr lang="zh-CN" altLang="en-US" dirty="0"/>
          </a:p>
          <a:p>
            <a:pPr>
              <a:buClr>
                <a:srgbClr val="FF9900"/>
              </a:buClr>
              <a:buFont typeface="Wingdings" panose="05000000000000000000" pitchFamily="2" charset="2"/>
              <a:buChar char="&amp;"/>
            </a:pPr>
            <a:endParaRPr lang="zh-CN" altLang="en-US" dirty="0"/>
          </a:p>
          <a:p>
            <a:pPr>
              <a:buClr>
                <a:srgbClr val="FF9900"/>
              </a:buClr>
              <a:buFont typeface="Wingdings" panose="05000000000000000000" pitchFamily="2" charset="2"/>
              <a:buChar char="&amp;"/>
            </a:pPr>
            <a:endParaRPr lang="zh-CN" altLang="en-US" dirty="0"/>
          </a:p>
          <a:p>
            <a:pPr>
              <a:buClr>
                <a:srgbClr val="FF9900"/>
              </a:buClr>
              <a:buFont typeface="Wingdings" panose="05000000000000000000" pitchFamily="2" charset="2"/>
              <a:buChar char="&amp;"/>
            </a:pPr>
            <a:endParaRPr lang="zh-CN" altLang="en-US" dirty="0"/>
          </a:p>
          <a:p>
            <a:pPr>
              <a:buClr>
                <a:srgbClr val="FF9900"/>
              </a:buClr>
              <a:buFont typeface="Wingdings" panose="05000000000000000000" pitchFamily="2" charset="2"/>
              <a:buChar char="&amp;"/>
            </a:pPr>
            <a:endParaRPr lang="zh-CN" altLang="en-US" dirty="0"/>
          </a:p>
          <a:p>
            <a:pPr>
              <a:buClr>
                <a:srgbClr val="FF9900"/>
              </a:buClr>
              <a:buFont typeface="Wingdings" panose="05000000000000000000" pitchFamily="2" charset="2"/>
              <a:buChar char="&amp;"/>
            </a:pPr>
            <a:endParaRPr lang="zh-CN" altLang="en-US" dirty="0"/>
          </a:p>
          <a:p>
            <a:pPr marL="0" indent="0" algn="ctr">
              <a:buClr>
                <a:srgbClr val="FF9900"/>
              </a:buClr>
              <a:buFont typeface="Wingdings" panose="05000000000000000000" pitchFamily="2" charset="2"/>
              <a:buNone/>
            </a:pPr>
            <a:r>
              <a:rPr lang="en-US" altLang="zh-CN" dirty="0"/>
              <a:t>2T(n/2)+O(n)</a:t>
            </a:r>
          </a:p>
        </p:txBody>
      </p:sp>
      <p:sp>
        <p:nvSpPr>
          <p:cNvPr id="5" name="标题 1"/>
          <p:cNvSpPr>
            <a:spLocks noGrp="1"/>
          </p:cNvSpPr>
          <p:nvPr>
            <p:ph type="title"/>
          </p:nvPr>
        </p:nvSpPr>
        <p:spPr>
          <a:xfrm>
            <a:off x="2598420" y="68580"/>
            <a:ext cx="9593580" cy="470535"/>
          </a:xfrm>
        </p:spPr>
        <p:txBody>
          <a:bodyPr/>
          <a:lstStyle/>
          <a:p>
            <a:r>
              <a:rPr sz="2000" dirty="0">
                <a:latin typeface="黑体" panose="02010609060101010101" pitchFamily="49" charset="-122"/>
                <a:ea typeface="黑体" panose="02010609060101010101" pitchFamily="49" charset="-122"/>
              </a:rPr>
              <a:t>Chapter 2 Recursion and divide-and-conquer strategy - Quicksort</a:t>
            </a:r>
          </a:p>
        </p:txBody>
      </p:sp>
      <p:pic>
        <p:nvPicPr>
          <p:cNvPr id="2" name="Picture 1" descr="Screen Shot 2022-09-05 at 9.28.51 PM"/>
          <p:cNvPicPr>
            <a:picLocks noChangeAspect="1"/>
          </p:cNvPicPr>
          <p:nvPr/>
        </p:nvPicPr>
        <p:blipFill>
          <a:blip r:embed="rId2"/>
          <a:stretch>
            <a:fillRect/>
          </a:stretch>
        </p:blipFill>
        <p:spPr>
          <a:xfrm>
            <a:off x="507365" y="1842135"/>
            <a:ext cx="11177270" cy="3841115"/>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marL="0" indent="0" algn="ctr">
              <a:lnSpc>
                <a:spcPct val="150000"/>
              </a:lnSpc>
              <a:buNone/>
            </a:pPr>
            <a:r>
              <a:rPr lang="zh-CN" altLang="en-US" sz="3200" b="1" dirty="0">
                <a:solidFill>
                  <a:srgbClr val="FF0000"/>
                </a:solidFill>
                <a:latin typeface="Times New Roman" panose="02020503050405090304" pitchFamily="18" charset="0"/>
                <a:cs typeface="Times New Roman" panose="02020503050405090304" pitchFamily="18" charset="0"/>
              </a:rPr>
              <a:t>Quick</a:t>
            </a:r>
            <a:r>
              <a:rPr lang="en-US" altLang="zh-CN" sz="3200" b="1" dirty="0">
                <a:solidFill>
                  <a:srgbClr val="FF0000"/>
                </a:solidFill>
                <a:latin typeface="Times New Roman" panose="02020503050405090304" pitchFamily="18" charset="0"/>
                <a:cs typeface="Times New Roman" panose="02020503050405090304" pitchFamily="18" charset="0"/>
              </a:rPr>
              <a:t> </a:t>
            </a:r>
            <a:r>
              <a:rPr lang="zh-CN" altLang="en-US" sz="3200" b="1" dirty="0">
                <a:solidFill>
                  <a:srgbClr val="FF0000"/>
                </a:solidFill>
                <a:latin typeface="Times New Roman" panose="02020503050405090304" pitchFamily="18" charset="0"/>
                <a:cs typeface="Times New Roman" panose="02020503050405090304" pitchFamily="18" charset="0"/>
              </a:rPr>
              <a:t>sort and </a:t>
            </a:r>
            <a:r>
              <a:rPr lang="en-US" altLang="zh-CN" sz="3200" b="1" dirty="0">
                <a:solidFill>
                  <a:srgbClr val="FF0000"/>
                </a:solidFill>
                <a:latin typeface="Times New Roman" panose="02020503050405090304" pitchFamily="18" charset="0"/>
                <a:cs typeface="Times New Roman" panose="02020503050405090304" pitchFamily="18" charset="0"/>
              </a:rPr>
              <a:t>M</a:t>
            </a:r>
            <a:r>
              <a:rPr lang="zh-CN" altLang="en-US" sz="3200" b="1" dirty="0">
                <a:solidFill>
                  <a:srgbClr val="FF0000"/>
                </a:solidFill>
                <a:latin typeface="Times New Roman" panose="02020503050405090304" pitchFamily="18" charset="0"/>
                <a:cs typeface="Times New Roman" panose="02020503050405090304" pitchFamily="18" charset="0"/>
              </a:rPr>
              <a:t>erge sort</a:t>
            </a:r>
          </a:p>
          <a:p>
            <a:pPr marL="0" indent="0" algn="just">
              <a:lnSpc>
                <a:spcPct val="150000"/>
              </a:lnSpc>
              <a:buNone/>
            </a:pPr>
            <a:r>
              <a:rPr lang="zh-CN" altLang="en-US" sz="3200" b="1" dirty="0">
                <a:solidFill>
                  <a:schemeClr val="tx1"/>
                </a:solidFill>
                <a:latin typeface="Times New Roman" panose="02020503050405090304" pitchFamily="18" charset="0"/>
                <a:cs typeface="Times New Roman" panose="02020503050405090304" pitchFamily="18" charset="0"/>
                <a:sym typeface="+mn-ea"/>
              </a:rPr>
              <a:t>Quick</a:t>
            </a:r>
            <a:r>
              <a:rPr lang="en-US" altLang="zh-CN" sz="3200" b="1" dirty="0">
                <a:solidFill>
                  <a:schemeClr val="tx1"/>
                </a:solidFill>
                <a:latin typeface="Times New Roman" panose="02020503050405090304" pitchFamily="18" charset="0"/>
                <a:cs typeface="Times New Roman" panose="02020503050405090304" pitchFamily="18" charset="0"/>
                <a:sym typeface="+mn-ea"/>
              </a:rPr>
              <a:t> </a:t>
            </a:r>
            <a:r>
              <a:rPr lang="zh-CN" altLang="en-US" sz="3200" b="1" dirty="0">
                <a:solidFill>
                  <a:schemeClr val="tx1"/>
                </a:solidFill>
                <a:latin typeface="Times New Roman" panose="02020503050405090304" pitchFamily="18" charset="0"/>
                <a:cs typeface="Times New Roman" panose="02020503050405090304" pitchFamily="18" charset="0"/>
                <a:sym typeface="+mn-ea"/>
              </a:rPr>
              <a:t>sort</a:t>
            </a:r>
            <a:r>
              <a:rPr lang="zh-CN" altLang="en-US" sz="3200" b="1" dirty="0">
                <a:latin typeface="Times New Roman" panose="02020503050405090304" pitchFamily="18" charset="0"/>
                <a:cs typeface="Times New Roman" panose="02020503050405090304" pitchFamily="18" charset="0"/>
              </a:rPr>
              <a:t>：</a:t>
            </a:r>
            <a:r>
              <a:rPr lang="en-US" altLang="zh-CN" sz="3200" b="1" dirty="0">
                <a:latin typeface="Times New Roman" panose="02020503050405090304" pitchFamily="18" charset="0"/>
                <a:cs typeface="Times New Roman" panose="02020503050405090304" pitchFamily="18" charset="0"/>
              </a:rPr>
              <a:t>C</a:t>
            </a:r>
            <a:r>
              <a:rPr lang="zh-CN" altLang="en-US" sz="3200" b="1" dirty="0">
                <a:latin typeface="Times New Roman" panose="02020503050405090304" pitchFamily="18" charset="0"/>
                <a:cs typeface="Times New Roman" panose="02020503050405090304" pitchFamily="18" charset="0"/>
              </a:rPr>
              <a:t>ommonly used, the efficiency of the algorithm is not stable</a:t>
            </a:r>
          </a:p>
          <a:p>
            <a:pPr marL="0" indent="0" algn="just">
              <a:lnSpc>
                <a:spcPct val="150000"/>
              </a:lnSpc>
              <a:buNone/>
            </a:pPr>
            <a:r>
              <a:rPr lang="en-US" altLang="zh-CN" sz="3200" b="1" dirty="0">
                <a:solidFill>
                  <a:schemeClr val="tx1"/>
                </a:solidFill>
                <a:latin typeface="Times New Roman" panose="02020503050405090304" pitchFamily="18" charset="0"/>
                <a:cs typeface="Times New Roman" panose="02020503050405090304" pitchFamily="18" charset="0"/>
                <a:sym typeface="+mn-ea"/>
              </a:rPr>
              <a:t>M</a:t>
            </a:r>
            <a:r>
              <a:rPr lang="zh-CN" altLang="en-US" sz="3200" b="1" dirty="0">
                <a:solidFill>
                  <a:schemeClr val="tx1"/>
                </a:solidFill>
                <a:latin typeface="Times New Roman" panose="02020503050405090304" pitchFamily="18" charset="0"/>
                <a:cs typeface="Times New Roman" panose="02020503050405090304" pitchFamily="18" charset="0"/>
                <a:sym typeface="+mn-ea"/>
              </a:rPr>
              <a:t>erge sort</a:t>
            </a:r>
            <a:r>
              <a:rPr lang="zh-CN" altLang="en-US" sz="3200" b="1" dirty="0">
                <a:latin typeface="Times New Roman" panose="02020503050405090304" pitchFamily="18" charset="0"/>
                <a:cs typeface="Times New Roman" panose="02020503050405090304" pitchFamily="18" charset="0"/>
              </a:rPr>
              <a:t>：</a:t>
            </a:r>
            <a:r>
              <a:rPr lang="en-US" altLang="zh-CN" sz="3200" b="1" dirty="0">
                <a:latin typeface="Times New Roman" panose="02020503050405090304" pitchFamily="18" charset="0"/>
                <a:cs typeface="Times New Roman" panose="02020503050405090304" pitchFamily="18" charset="0"/>
              </a:rPr>
              <a:t>S</a:t>
            </a:r>
            <a:r>
              <a:rPr lang="zh-CN" altLang="en-US" sz="3200" b="1" dirty="0">
                <a:latin typeface="Times New Roman" panose="02020503050405090304" pitchFamily="18" charset="0"/>
                <a:cs typeface="Times New Roman" panose="02020503050405090304" pitchFamily="18" charset="0"/>
              </a:rPr>
              <a:t>table, but takes up a lot of extra memory</a:t>
            </a:r>
          </a:p>
          <a:p>
            <a:pPr marL="0" indent="0" algn="just">
              <a:lnSpc>
                <a:spcPct val="150000"/>
              </a:lnSpc>
              <a:buNone/>
            </a:pPr>
            <a:endParaRPr lang="en-US" altLang="zh-CN" sz="3200" b="1" dirty="0">
              <a:latin typeface="Times New Roman" panose="02020503050405090304" pitchFamily="18" charset="0"/>
              <a:cs typeface="Times New Roman" panose="02020503050405090304" pitchFamily="18" charset="0"/>
            </a:endParaRPr>
          </a:p>
          <a:p>
            <a:pPr>
              <a:buClr>
                <a:srgbClr val="FF9900"/>
              </a:buClr>
              <a:buFont typeface="Wingdings" panose="05000000000000000000" pitchFamily="2" charset="2"/>
              <a:buChar char="&amp;"/>
            </a:pPr>
            <a:endParaRPr lang="en-US" altLang="zh-CN" sz="2800" b="1" dirty="0">
              <a:latin typeface="Times New Roman" panose="02020503050405090304" pitchFamily="18" charset="0"/>
              <a:ea typeface="楷体_GB2312" charset="-122"/>
              <a:cs typeface="Times New Roman" panose="02020503050405090304" pitchFamily="18" charset="0"/>
            </a:endParaRPr>
          </a:p>
        </p:txBody>
      </p:sp>
      <p:sp>
        <p:nvSpPr>
          <p:cNvPr id="4" name="标题 1"/>
          <p:cNvSpPr>
            <a:spLocks noGrp="1"/>
          </p:cNvSpPr>
          <p:nvPr>
            <p:ph type="title"/>
          </p:nvPr>
        </p:nvSpPr>
        <p:spPr>
          <a:xfrm>
            <a:off x="2598420" y="68580"/>
            <a:ext cx="9593580" cy="470535"/>
          </a:xfrm>
        </p:spPr>
        <p:txBody>
          <a:bodyPr/>
          <a:lstStyle/>
          <a:p>
            <a:r>
              <a:rPr sz="2000" dirty="0">
                <a:latin typeface="黑体" panose="02010609060101010101" pitchFamily="49" charset="-122"/>
                <a:ea typeface="黑体" panose="02010609060101010101" pitchFamily="49" charset="-122"/>
              </a:rPr>
              <a:t>Chapter 2 Recursion and divide-and-conquer strategy - Quicksort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marL="0" indent="0" algn="just">
              <a:lnSpc>
                <a:spcPct val="150000"/>
              </a:lnSpc>
              <a:buNone/>
            </a:pPr>
            <a:r>
              <a:rPr lang="zh-CN" altLang="en-US" sz="2800" b="1" dirty="0">
                <a:solidFill>
                  <a:schemeClr val="tx1"/>
                </a:solidFill>
                <a:latin typeface="Times New Roman Bold" panose="02020503050405090304" charset="0"/>
                <a:cs typeface="Times New Roman Bold" panose="02020503050405090304" charset="0"/>
              </a:rPr>
              <a:t>Solution Idea 2:</a:t>
            </a:r>
            <a:r>
              <a:rPr lang="zh-CN" altLang="en-US" sz="2800" dirty="0">
                <a:solidFill>
                  <a:schemeClr val="tx1"/>
                </a:solidFill>
                <a:latin typeface="Times New Roman" panose="02020503050405090304" pitchFamily="18" charset="0"/>
                <a:cs typeface="Times New Roman" panose="02020503050405090304" pitchFamily="18" charset="0"/>
              </a:rPr>
              <a:t> Divide and conquer. Start by finding the element in the middle of the ordered set. If this element is larger than the element to be searched for, then search in the smaller half range; Conversely, if the element is smaller than the one to be found, it is searched in the larger one. Repeat this analysis for each smaller dataset: </a:t>
            </a:r>
            <a:r>
              <a:rPr lang="zh-CN" altLang="en-US" sz="2800" dirty="0">
                <a:solidFill>
                  <a:srgbClr val="0000FF"/>
                </a:solidFill>
                <a:latin typeface="Times New Roman" panose="02020503050405090304" pitchFamily="18" charset="0"/>
                <a:cs typeface="Times New Roman" panose="02020503050405090304" pitchFamily="18" charset="0"/>
              </a:rPr>
              <a:t>if </a:t>
            </a:r>
            <a:r>
              <a:rPr lang="zh-CN" altLang="en-US" sz="2800" i="1" dirty="0">
                <a:solidFill>
                  <a:srgbClr val="0000FF"/>
                </a:solidFill>
                <a:latin typeface="Times New Roman Italic" panose="02020503050405090304" charset="0"/>
                <a:cs typeface="Times New Roman Italic" panose="02020503050405090304" charset="0"/>
              </a:rPr>
              <a:t>n</a:t>
            </a:r>
            <a:r>
              <a:rPr lang="zh-CN" altLang="en-US" sz="2800" dirty="0">
                <a:solidFill>
                  <a:srgbClr val="0000FF"/>
                </a:solidFill>
                <a:latin typeface="Times New Roman" panose="02020503050405090304" pitchFamily="18" charset="0"/>
                <a:cs typeface="Times New Roman" panose="02020503050405090304" pitchFamily="18" charset="0"/>
              </a:rPr>
              <a:t>=1, that is, there is only one element, then you can determine whether x is in the table by comparing that element with x.</a:t>
            </a:r>
          </a:p>
        </p:txBody>
      </p:sp>
      <p:sp>
        <p:nvSpPr>
          <p:cNvPr id="5" name="标题 1"/>
          <p:cNvSpPr>
            <a:spLocks noGrp="1"/>
          </p:cNvSpPr>
          <p:nvPr>
            <p:ph type="title"/>
          </p:nvPr>
        </p:nvSpPr>
        <p:spPr>
          <a:xfrm>
            <a:off x="1523365" y="130175"/>
            <a:ext cx="10798175" cy="470535"/>
          </a:xfrm>
        </p:spPr>
        <p:txBody>
          <a:bodyPr/>
          <a:lstStyle/>
          <a:p>
            <a:r>
              <a:rPr sz="2000" i="1" dirty="0">
                <a:latin typeface="黑体" panose="02010609060101010101" pitchFamily="49" charset="-122"/>
                <a:ea typeface="黑体" panose="02010609060101010101" pitchFamily="49" charset="-122"/>
              </a:rPr>
              <a:t>Chapter 2 Recursion and divide-and-conquer strategy - binary search algorithm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marL="514350" indent="-514350" algn="just">
              <a:lnSpc>
                <a:spcPct val="150000"/>
              </a:lnSpc>
              <a:spcBef>
                <a:spcPts val="0"/>
              </a:spcBef>
              <a:buAutoNum type="arabicPeriod"/>
            </a:pPr>
            <a:r>
              <a:rPr lang="en-US" altLang="zh-CN" dirty="0">
                <a:latin typeface="Times New Roman" panose="02020503050405090304" pitchFamily="18" charset="0"/>
                <a:cs typeface="Times New Roman" panose="02020503050405090304" pitchFamily="18" charset="0"/>
                <a:sym typeface="+mn-ea"/>
              </a:rPr>
              <a:t>Divide </a:t>
            </a:r>
            <a:r>
              <a:rPr lang="en-US" altLang="zh-CN" i="1" dirty="0">
                <a:latin typeface="Times New Roman Italic" panose="02020503050405090304" charset="0"/>
                <a:cs typeface="Times New Roman Italic" panose="02020503050405090304" charset="0"/>
                <a:sym typeface="+mn-ea"/>
              </a:rPr>
              <a:t>n</a:t>
            </a:r>
            <a:r>
              <a:rPr lang="en-US" altLang="zh-CN" dirty="0">
                <a:latin typeface="Times New Roman" panose="02020503050405090304" pitchFamily="18" charset="0"/>
                <a:cs typeface="Times New Roman" panose="02020503050405090304" pitchFamily="18" charset="0"/>
                <a:sym typeface="+mn-ea"/>
              </a:rPr>
              <a:t> elements into roughly equal number of halves and take </a:t>
            </a:r>
            <a:r>
              <a:rPr lang="en-US" altLang="zh-CN" i="1" dirty="0">
                <a:latin typeface="Times New Roman Italic" panose="02020503050405090304" charset="0"/>
                <a:cs typeface="Times New Roman Italic" panose="02020503050405090304" charset="0"/>
                <a:sym typeface="+mn-ea"/>
              </a:rPr>
              <a:t>a[n/2]</a:t>
            </a:r>
            <a:r>
              <a:rPr lang="en-US" altLang="zh-CN" dirty="0">
                <a:latin typeface="Times New Roman" panose="02020503050405090304" pitchFamily="18" charset="0"/>
                <a:cs typeface="Times New Roman" panose="02020503050405090304" pitchFamily="18" charset="0"/>
                <a:sym typeface="+mn-ea"/>
              </a:rPr>
              <a:t>;</a:t>
            </a:r>
            <a:endParaRPr lang="en-US" altLang="zh-CN" dirty="0">
              <a:latin typeface="Times New Roman" panose="02020503050405090304" pitchFamily="18" charset="0"/>
              <a:cs typeface="Times New Roman" panose="02020503050405090304" pitchFamily="18" charset="0"/>
            </a:endParaRPr>
          </a:p>
          <a:p>
            <a:pPr marL="514350" indent="-514350" algn="just">
              <a:lnSpc>
                <a:spcPct val="150000"/>
              </a:lnSpc>
              <a:spcBef>
                <a:spcPts val="0"/>
              </a:spcBef>
              <a:buAutoNum type="arabicPeriod"/>
            </a:pPr>
            <a:r>
              <a:rPr lang="en-US" altLang="zh-CN" dirty="0">
                <a:latin typeface="Times New Roman" panose="02020503050405090304" pitchFamily="18" charset="0"/>
                <a:cs typeface="Times New Roman" panose="02020503050405090304" pitchFamily="18" charset="0"/>
              </a:rPr>
              <a:t>If </a:t>
            </a:r>
            <a:r>
              <a:rPr lang="en-US" altLang="zh-CN" i="1" dirty="0">
                <a:latin typeface="Times New Roman Italic" panose="02020503050405090304" charset="0"/>
                <a:cs typeface="Times New Roman Italic" panose="02020503050405090304" charset="0"/>
              </a:rPr>
              <a:t>x= a[n/2]</a:t>
            </a:r>
            <a:r>
              <a:rPr lang="en-US" altLang="zh-CN" dirty="0">
                <a:latin typeface="Times New Roman" panose="02020503050405090304" pitchFamily="18" charset="0"/>
                <a:cs typeface="Times New Roman" panose="02020503050405090304" pitchFamily="18" charset="0"/>
              </a:rPr>
              <a:t>, we find the element; If </a:t>
            </a:r>
            <a:r>
              <a:rPr lang="en-US" altLang="zh-CN" i="1" dirty="0">
                <a:latin typeface="Times New Roman Italic" panose="02020503050405090304" charset="0"/>
                <a:cs typeface="Times New Roman Italic" panose="02020503050405090304" charset="0"/>
              </a:rPr>
              <a:t>x&gt; a[n/2]</a:t>
            </a:r>
            <a:r>
              <a:rPr lang="en-US" altLang="zh-CN" dirty="0">
                <a:latin typeface="Times New Roman" panose="02020503050405090304" pitchFamily="18" charset="0"/>
                <a:cs typeface="Times New Roman" panose="02020503050405090304" pitchFamily="18" charset="0"/>
              </a:rPr>
              <a:t>, look in the right half of the array; If </a:t>
            </a:r>
            <a:r>
              <a:rPr lang="en-US" altLang="zh-CN" i="1" dirty="0">
                <a:latin typeface="Times New Roman Italic" panose="02020503050405090304" charset="0"/>
                <a:cs typeface="Times New Roman Italic" panose="02020503050405090304" charset="0"/>
              </a:rPr>
              <a:t>x&lt; a[n/2]</a:t>
            </a:r>
            <a:r>
              <a:rPr lang="en-US" altLang="zh-CN" dirty="0">
                <a:latin typeface="Times New Roman" panose="02020503050405090304" pitchFamily="18" charset="0"/>
                <a:cs typeface="Times New Roman" panose="02020503050405090304" pitchFamily="18" charset="0"/>
              </a:rPr>
              <a:t>, it looks in the left half of the array.</a:t>
            </a:r>
          </a:p>
        </p:txBody>
      </p:sp>
      <p:sp>
        <p:nvSpPr>
          <p:cNvPr id="5" name="标题 1"/>
          <p:cNvSpPr>
            <a:spLocks noGrp="1"/>
          </p:cNvSpPr>
          <p:nvPr>
            <p:ph type="title"/>
          </p:nvPr>
        </p:nvSpPr>
        <p:spPr>
          <a:xfrm>
            <a:off x="1523365" y="130175"/>
            <a:ext cx="10798175" cy="470535"/>
          </a:xfrm>
        </p:spPr>
        <p:txBody>
          <a:bodyPr/>
          <a:lstStyle/>
          <a:p>
            <a:r>
              <a:rPr sz="2000" i="1" dirty="0">
                <a:latin typeface="黑体" panose="02010609060101010101" pitchFamily="49" charset="-122"/>
                <a:ea typeface="黑体" panose="02010609060101010101" pitchFamily="49" charset="-122"/>
              </a:rPr>
              <a:t>Chapter 2 Recursion and divide-and-conquer strategy - binary search algorithm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79481" y="929040"/>
            <a:ext cx="11632335" cy="5349166"/>
          </a:xfrm>
        </p:spPr>
        <p:txBody>
          <a:bodyPr/>
          <a:lstStyle/>
          <a:p>
            <a:pPr marL="0" indent="457200" algn="just">
              <a:lnSpc>
                <a:spcPct val="150000"/>
              </a:lnSpc>
              <a:spcBef>
                <a:spcPts val="0"/>
              </a:spcBef>
              <a:buNone/>
            </a:pPr>
            <a:r>
              <a:rPr lang="en-US" altLang="zh-CN" dirty="0">
                <a:latin typeface="Times New Roman" panose="02020503050405090304" pitchFamily="18" charset="0"/>
                <a:cs typeface="Times New Roman" panose="02020503050405090304" pitchFamily="18" charset="0"/>
              </a:rPr>
              <a:t>Time complexity calculation: a total of </a:t>
            </a:r>
            <a:r>
              <a:rPr lang="en-US" altLang="zh-CN" i="1" dirty="0">
                <a:latin typeface="Times New Roman Italic" panose="02020503050405090304" charset="0"/>
                <a:cs typeface="Times New Roman Italic" panose="02020503050405090304" charset="0"/>
              </a:rPr>
              <a:t>n</a:t>
            </a:r>
            <a:r>
              <a:rPr lang="en-US" altLang="zh-CN" dirty="0">
                <a:latin typeface="Times New Roman" panose="02020503050405090304" pitchFamily="18" charset="0"/>
                <a:cs typeface="Times New Roman" panose="02020503050405090304" pitchFamily="18" charset="0"/>
              </a:rPr>
              <a:t> elements, the first search interval is </a:t>
            </a:r>
            <a:r>
              <a:rPr lang="en-US" altLang="zh-CN" i="1" dirty="0">
                <a:latin typeface="Times New Roman Italic" panose="02020503050405090304" charset="0"/>
                <a:cs typeface="Times New Roman Italic" panose="02020503050405090304" charset="0"/>
              </a:rPr>
              <a:t>n</a:t>
            </a:r>
            <a:r>
              <a:rPr lang="en-US" altLang="zh-CN" dirty="0">
                <a:latin typeface="Times New Roman" panose="02020503050405090304" pitchFamily="18" charset="0"/>
                <a:cs typeface="Times New Roman" panose="02020503050405090304" pitchFamily="18" charset="0"/>
              </a:rPr>
              <a:t>, the second search interval is </a:t>
            </a:r>
            <a:r>
              <a:rPr lang="en-US" altLang="zh-CN" i="1" dirty="0">
                <a:latin typeface="Times New Roman Italic" panose="02020503050405090304" charset="0"/>
                <a:cs typeface="Times New Roman Italic" panose="02020503050405090304" charset="0"/>
              </a:rPr>
              <a:t>n/2</a:t>
            </a:r>
            <a:r>
              <a:rPr lang="en-US" altLang="zh-CN" dirty="0">
                <a:latin typeface="Times New Roman" panose="02020503050405090304" pitchFamily="18" charset="0"/>
                <a:cs typeface="Times New Roman" panose="02020503050405090304" pitchFamily="18" charset="0"/>
              </a:rPr>
              <a:t>, the third search interval is </a:t>
            </a:r>
            <a:r>
              <a:rPr lang="en-US" altLang="zh-CN" i="1" dirty="0">
                <a:latin typeface="Times New Roman Italic" panose="02020503050405090304" charset="0"/>
                <a:cs typeface="Times New Roman Italic" panose="02020503050405090304" charset="0"/>
              </a:rPr>
              <a:t>n/4</a:t>
            </a:r>
            <a:r>
              <a:rPr lang="en-US" altLang="zh-CN" dirty="0">
                <a:latin typeface="Times New Roman" panose="02020503050405090304" pitchFamily="18" charset="0"/>
                <a:cs typeface="Times New Roman" panose="02020503050405090304" pitchFamily="18" charset="0"/>
              </a:rPr>
              <a:t>, until the </a:t>
            </a:r>
            <a:r>
              <a:rPr lang="en-US" altLang="zh-CN" i="1" dirty="0">
                <a:latin typeface="Times New Roman Italic" panose="02020503050405090304" charset="0"/>
                <a:cs typeface="Times New Roman Italic" panose="02020503050405090304" charset="0"/>
              </a:rPr>
              <a:t>k</a:t>
            </a:r>
            <a:r>
              <a:rPr lang="en-US" altLang="zh-CN" dirty="0">
                <a:latin typeface="Times New Roman" panose="02020503050405090304" pitchFamily="18" charset="0"/>
                <a:cs typeface="Times New Roman" panose="02020503050405090304" pitchFamily="18" charset="0"/>
              </a:rPr>
              <a:t>th time, </a:t>
            </a:r>
            <a:r>
              <a:rPr lang="en-US" altLang="zh-CN" dirty="0">
                <a:latin typeface="Times New Roman" panose="02020503050405090304" pitchFamily="18" charset="0"/>
                <a:cs typeface="Times New Roman" panose="02020503050405090304" pitchFamily="18" charset="0"/>
                <a:sym typeface="+mn-ea"/>
              </a:rPr>
              <a:t>n/2</a:t>
            </a:r>
            <a:r>
              <a:rPr lang="en-US" altLang="zh-CN" baseline="30000" dirty="0">
                <a:latin typeface="Times New Roman" panose="02020503050405090304" pitchFamily="18" charset="0"/>
                <a:cs typeface="Times New Roman" panose="02020503050405090304" pitchFamily="18" charset="0"/>
                <a:sym typeface="+mn-ea"/>
              </a:rPr>
              <a:t>k-1</a:t>
            </a:r>
            <a:r>
              <a:rPr lang="en-US" altLang="zh-CN" dirty="0">
                <a:latin typeface="Times New Roman" panose="02020503050405090304" pitchFamily="18" charset="0"/>
                <a:cs typeface="Times New Roman" panose="02020503050405090304" pitchFamily="18" charset="0"/>
              </a:rPr>
              <a:t>. Let the </a:t>
            </a:r>
            <a:r>
              <a:rPr lang="en-US" altLang="zh-CN" i="1" dirty="0">
                <a:latin typeface="Times New Roman Italic" panose="02020503050405090304" charset="0"/>
                <a:cs typeface="Times New Roman Italic" panose="02020503050405090304" charset="0"/>
                <a:sym typeface="+mn-ea"/>
              </a:rPr>
              <a:t>k</a:t>
            </a:r>
            <a:r>
              <a:rPr lang="en-US" altLang="zh-CN" dirty="0">
                <a:latin typeface="Times New Roman" panose="02020503050405090304" pitchFamily="18" charset="0"/>
                <a:cs typeface="Times New Roman" panose="02020503050405090304" pitchFamily="18" charset="0"/>
                <a:sym typeface="+mn-ea"/>
              </a:rPr>
              <a:t>th</a:t>
            </a:r>
            <a:r>
              <a:rPr lang="en-US" altLang="zh-CN" dirty="0">
                <a:latin typeface="Times New Roman" panose="02020503050405090304" pitchFamily="18" charset="0"/>
                <a:cs typeface="Times New Roman" panose="02020503050405090304" pitchFamily="18" charset="0"/>
              </a:rPr>
              <a:t> time, there is only one element left, no need to search, namely </a:t>
            </a:r>
            <a:r>
              <a:rPr lang="en-US" altLang="zh-CN" dirty="0">
                <a:latin typeface="Times New Roman" panose="02020503050405090304" pitchFamily="18" charset="0"/>
                <a:cs typeface="Times New Roman" panose="02020503050405090304" pitchFamily="18" charset="0"/>
                <a:sym typeface="+mn-ea"/>
              </a:rPr>
              <a:t>n/2</a:t>
            </a:r>
            <a:r>
              <a:rPr lang="en-US" altLang="zh-CN" baseline="30000" dirty="0">
                <a:latin typeface="Times New Roman" panose="02020503050405090304" pitchFamily="18" charset="0"/>
                <a:cs typeface="Times New Roman" panose="02020503050405090304" pitchFamily="18" charset="0"/>
                <a:sym typeface="+mn-ea"/>
              </a:rPr>
              <a:t>k-1</a:t>
            </a:r>
            <a:r>
              <a:rPr lang="en-US" altLang="zh-CN" dirty="0">
                <a:latin typeface="Times New Roman" panose="02020503050405090304" pitchFamily="18" charset="0"/>
                <a:cs typeface="Times New Roman" panose="02020503050405090304" pitchFamily="18" charset="0"/>
                <a:sym typeface="+mn-ea"/>
              </a:rPr>
              <a:t>=1</a:t>
            </a:r>
            <a:r>
              <a:rPr lang="en-US" altLang="zh-CN" dirty="0">
                <a:latin typeface="Times New Roman" panose="02020503050405090304" pitchFamily="18" charset="0"/>
                <a:cs typeface="Times New Roman" panose="02020503050405090304" pitchFamily="18" charset="0"/>
              </a:rPr>
              <a:t>, k-1= </a:t>
            </a:r>
            <a:r>
              <a:rPr lang="en-US" altLang="zh-CN" dirty="0">
                <a:latin typeface="Times New Roman" panose="02020503050405090304" pitchFamily="18" charset="0"/>
                <a:cs typeface="Times New Roman" panose="02020503050405090304" pitchFamily="18" charset="0"/>
                <a:sym typeface="+mn-ea"/>
              </a:rPr>
              <a:t>log</a:t>
            </a:r>
            <a:r>
              <a:rPr lang="en-US" altLang="zh-CN" baseline="-25000" dirty="0">
                <a:latin typeface="Times New Roman" panose="02020503050405090304" pitchFamily="18" charset="0"/>
                <a:cs typeface="Times New Roman" panose="02020503050405090304" pitchFamily="18" charset="0"/>
                <a:sym typeface="+mn-ea"/>
              </a:rPr>
              <a:t>2</a:t>
            </a:r>
            <a:r>
              <a:rPr lang="en-US" altLang="zh-CN" dirty="0">
                <a:latin typeface="Times New Roman" panose="02020503050405090304" pitchFamily="18" charset="0"/>
                <a:cs typeface="Times New Roman" panose="02020503050405090304" pitchFamily="18" charset="0"/>
                <a:sym typeface="+mn-ea"/>
              </a:rPr>
              <a:t>n</a:t>
            </a:r>
            <a:r>
              <a:rPr lang="en-US" altLang="zh-CN" dirty="0">
                <a:latin typeface="Times New Roman" panose="02020503050405090304" pitchFamily="18" charset="0"/>
                <a:cs typeface="Times New Roman" panose="02020503050405090304" pitchFamily="18" charset="0"/>
              </a:rPr>
              <a:t>, k= </a:t>
            </a:r>
            <a:r>
              <a:rPr lang="en-US" altLang="zh-CN" dirty="0">
                <a:latin typeface="Times New Roman" panose="02020503050405090304" pitchFamily="18" charset="0"/>
                <a:cs typeface="Times New Roman" panose="02020503050405090304" pitchFamily="18" charset="0"/>
                <a:sym typeface="+mn-ea"/>
              </a:rPr>
              <a:t>log</a:t>
            </a:r>
            <a:r>
              <a:rPr lang="en-US" altLang="zh-CN" baseline="-25000" dirty="0">
                <a:latin typeface="Times New Roman" panose="02020503050405090304" pitchFamily="18" charset="0"/>
                <a:cs typeface="Times New Roman" panose="02020503050405090304" pitchFamily="18" charset="0"/>
                <a:sym typeface="+mn-ea"/>
              </a:rPr>
              <a:t>2</a:t>
            </a:r>
            <a:r>
              <a:rPr lang="en-US" altLang="zh-CN" dirty="0">
                <a:latin typeface="Times New Roman" panose="02020503050405090304" pitchFamily="18" charset="0"/>
                <a:cs typeface="Times New Roman" panose="02020503050405090304" pitchFamily="18" charset="0"/>
                <a:sym typeface="+mn-ea"/>
              </a:rPr>
              <a:t>n+1</a:t>
            </a:r>
            <a:r>
              <a:rPr lang="en-US" altLang="zh-CN" dirty="0">
                <a:latin typeface="Times New Roman" panose="02020503050405090304" pitchFamily="18" charset="0"/>
                <a:cs typeface="Times New Roman" panose="02020503050405090304" pitchFamily="18" charset="0"/>
              </a:rPr>
              <a:t>, which simplifies to k=</a:t>
            </a:r>
            <a:r>
              <a:rPr lang="en-US" altLang="zh-CN" dirty="0">
                <a:latin typeface="Times New Roman" panose="02020503050405090304" pitchFamily="18" charset="0"/>
                <a:cs typeface="Times New Roman" panose="02020503050405090304" pitchFamily="18" charset="0"/>
                <a:sym typeface="+mn-ea"/>
              </a:rPr>
              <a:t> log</a:t>
            </a:r>
            <a:r>
              <a:rPr lang="en-US" altLang="zh-CN" baseline="-25000" dirty="0">
                <a:latin typeface="Times New Roman" panose="02020503050405090304" pitchFamily="18" charset="0"/>
                <a:cs typeface="Times New Roman" panose="02020503050405090304" pitchFamily="18" charset="0"/>
                <a:sym typeface="+mn-ea"/>
              </a:rPr>
              <a:t>2</a:t>
            </a:r>
            <a:r>
              <a:rPr lang="en-US" altLang="zh-CN" dirty="0">
                <a:latin typeface="Times New Roman" panose="02020503050405090304" pitchFamily="18" charset="0"/>
                <a:cs typeface="Times New Roman" panose="02020503050405090304" pitchFamily="18" charset="0"/>
                <a:sym typeface="+mn-ea"/>
              </a:rPr>
              <a:t>n</a:t>
            </a:r>
            <a:r>
              <a:rPr lang="en-US" altLang="zh-CN" dirty="0">
                <a:latin typeface="Times New Roman" panose="02020503050405090304" pitchFamily="18" charset="0"/>
                <a:cs typeface="Times New Roman" panose="02020503050405090304" pitchFamily="18" charset="0"/>
              </a:rPr>
              <a:t>. Each time it takes unit time </a:t>
            </a:r>
            <a:r>
              <a:rPr lang="en-US" altLang="zh-CN" i="1" dirty="0">
                <a:latin typeface="Times New Roman Italic" panose="02020503050405090304" charset="0"/>
                <a:cs typeface="Times New Roman Italic" panose="02020503050405090304" charset="0"/>
              </a:rPr>
              <a:t>O(1)</a:t>
            </a:r>
            <a:r>
              <a:rPr lang="en-US" altLang="zh-CN" dirty="0">
                <a:latin typeface="Times New Roman" panose="02020503050405090304" pitchFamily="18" charset="0"/>
                <a:cs typeface="Times New Roman" panose="02020503050405090304" pitchFamily="18" charset="0"/>
              </a:rPr>
              <a:t>, so the time complexity is </a:t>
            </a:r>
            <a:r>
              <a:rPr lang="en-US" altLang="zh-CN" i="1" dirty="0">
                <a:latin typeface="Times New Roman Italic" panose="02020503050405090304" charset="0"/>
                <a:cs typeface="Times New Roman Italic" panose="02020503050405090304" charset="0"/>
              </a:rPr>
              <a:t>O(logn)</a:t>
            </a:r>
            <a:r>
              <a:rPr lang="en-US" altLang="zh-CN" dirty="0">
                <a:latin typeface="Times New Roman" panose="02020503050405090304" pitchFamily="18" charset="0"/>
                <a:cs typeface="Times New Roman" panose="02020503050405090304" pitchFamily="18" charset="0"/>
              </a:rPr>
              <a:t>.</a:t>
            </a:r>
          </a:p>
        </p:txBody>
      </p:sp>
      <p:sp>
        <p:nvSpPr>
          <p:cNvPr id="5" name="标题 1"/>
          <p:cNvSpPr>
            <a:spLocks noGrp="1"/>
          </p:cNvSpPr>
          <p:nvPr>
            <p:ph type="title"/>
          </p:nvPr>
        </p:nvSpPr>
        <p:spPr>
          <a:xfrm>
            <a:off x="1523365" y="130175"/>
            <a:ext cx="10798175" cy="470535"/>
          </a:xfrm>
        </p:spPr>
        <p:txBody>
          <a:bodyPr/>
          <a:lstStyle/>
          <a:p>
            <a:r>
              <a:rPr sz="2000" i="1" dirty="0">
                <a:latin typeface="黑体" panose="02010609060101010101" pitchFamily="49" charset="-122"/>
                <a:ea typeface="黑体" panose="02010609060101010101" pitchFamily="49" charset="-122"/>
              </a:rPr>
              <a:t>Chapter 2 Recursion and divide-and-conquer strategy - binary search algorithm</a:t>
            </a:r>
          </a:p>
        </p:txBody>
      </p:sp>
    </p:spTree>
  </p:cSld>
  <p:clrMapOvr>
    <a:masterClrMapping/>
  </p:clrMapOvr>
</p:sld>
</file>

<file path=ppt/theme/theme1.xml><?xml version="1.0" encoding="utf-8"?>
<a:theme xmlns:a="http://schemas.openxmlformats.org/drawingml/2006/main" name="自定义设计方案">
  <a:themeElements>
    <a:clrScheme name="">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EF"/>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自定义设计方案 1">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F0"/>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定义设计方案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算法1模板</Template>
  <TotalTime>175</TotalTime>
  <Words>9607</Words>
  <Application>Microsoft Office PowerPoint</Application>
  <PresentationFormat>宽屏</PresentationFormat>
  <Paragraphs>1028</Paragraphs>
  <Slides>66</Slides>
  <Notes>6</Notes>
  <HiddenSlides>0</HiddenSlides>
  <MMClips>0</MMClips>
  <ScaleCrop>false</ScaleCrop>
  <HeadingPairs>
    <vt:vector size="8" baseType="variant">
      <vt:variant>
        <vt:lpstr>已用的字体</vt:lpstr>
      </vt:variant>
      <vt:variant>
        <vt:i4>12</vt:i4>
      </vt:variant>
      <vt:variant>
        <vt:lpstr>主题</vt:lpstr>
      </vt:variant>
      <vt:variant>
        <vt:i4>1</vt:i4>
      </vt:variant>
      <vt:variant>
        <vt:lpstr>嵌入 OLE 服务器</vt:lpstr>
      </vt:variant>
      <vt:variant>
        <vt:i4>2</vt:i4>
      </vt:variant>
      <vt:variant>
        <vt:lpstr>幻灯片标题</vt:lpstr>
      </vt:variant>
      <vt:variant>
        <vt:i4>66</vt:i4>
      </vt:variant>
    </vt:vector>
  </HeadingPairs>
  <TitlesOfParts>
    <vt:vector size="81" baseType="lpstr">
      <vt:lpstr>等线</vt:lpstr>
      <vt:lpstr>黑体</vt:lpstr>
      <vt:lpstr>华文隶书</vt:lpstr>
      <vt:lpstr>楷体_GB2312</vt:lpstr>
      <vt:lpstr>微软雅黑</vt:lpstr>
      <vt:lpstr>新宋体</vt:lpstr>
      <vt:lpstr>Arial</vt:lpstr>
      <vt:lpstr>Arial Rounded MT Bold</vt:lpstr>
      <vt:lpstr>Times New Roman</vt:lpstr>
      <vt:lpstr>Times New Roman Bold</vt:lpstr>
      <vt:lpstr>Times New Roman Italic</vt:lpstr>
      <vt:lpstr>Wingdings</vt:lpstr>
      <vt:lpstr>自定义设计方案</vt:lpstr>
      <vt:lpstr>Equation</vt:lpstr>
      <vt:lpstr>公式</vt:lpstr>
      <vt:lpstr>Recursion and divide-and-conquer strategies</vt:lpstr>
      <vt:lpstr>Content</vt:lpstr>
      <vt:lpstr>PowerPoint 演示文稿</vt:lpstr>
      <vt:lpstr>Chapter 2 Recursion and divide-and-conquer strategy - binary search algorithm</vt:lpstr>
      <vt:lpstr>Chapter 2 Recursion and divide-and-conquer strategy - binary search algorithm</vt:lpstr>
      <vt:lpstr>Chapter 2 Recursion and divide-and-conquer strategy - binary search algorithm</vt:lpstr>
      <vt:lpstr>Chapter 2 Recursion and divide-and-conquer strategy - binary search algorithm</vt:lpstr>
      <vt:lpstr>Chapter 2 Recursion and divide-and-conquer strategy - binary search algorithm</vt:lpstr>
      <vt:lpstr>Chapter 2 Recursion and divide-and-conquer strategy - binary search algorithm</vt:lpstr>
      <vt:lpstr>Chapter 2 Recursion and divide-and-conquer strategy - binary search algorithm</vt:lpstr>
      <vt:lpstr>Chapter 2 Recursion and divide-and-conquer strategy - binary search algorithm</vt:lpstr>
      <vt:lpstr>PowerPoint 演示文稿</vt:lpstr>
      <vt:lpstr>Chapter 2 Recursion and divide-and-conquer strategy - Large integer multiplication</vt:lpstr>
      <vt:lpstr>Chapter 2 Recursion and divide-and-conquer strategy - Large integer multiplication</vt:lpstr>
      <vt:lpstr>Chapter 2 Recursion and divide-and-conquer strategy - Large integer multiplication</vt:lpstr>
      <vt:lpstr>Chapter 2 Recursion and divide-and-conquer strategy - Large integer multiplication</vt:lpstr>
      <vt:lpstr>Chapter 2 Recursion and divide-and-conquer strategy - Large integer multiplication</vt:lpstr>
      <vt:lpstr>Chapter 2 Recursion and divide-and-conquer strategy - Large integer multiplication</vt:lpstr>
      <vt:lpstr>PowerPoint 演示文稿</vt:lpstr>
      <vt:lpstr>Chapter 2 Recursion and divide-and-conquer strategy - Merge sort</vt:lpstr>
      <vt:lpstr>Chapter 2 Recursion and divide-and-conquer strategy - Merge sort</vt:lpstr>
      <vt:lpstr>Chapter 2 Recursion and divide-and-conquer strategy - Merge sort</vt:lpstr>
      <vt:lpstr>Chapter 2 Recursion and divide-and-conquer strategy - Merge sort</vt:lpstr>
      <vt:lpstr>Chapter 2 Recursion and divide-and-conquer strategy - Merge sort</vt:lpstr>
      <vt:lpstr>Chapter 2 Recursion and divide-and-conquer strategy - Merge sort</vt:lpstr>
      <vt:lpstr>Chapter 2 Recursion and divide-and-conquer strategy - Merge sort</vt:lpstr>
      <vt:lpstr>Chapter 2 Recursion and divide-and-conquer strategy - Merge sort</vt:lpstr>
      <vt:lpstr>Chapter 2 Recursion and divide-and-conquer strategy - Merge sort</vt:lpstr>
      <vt:lpstr>Chapter 2 Recursion and divide-and-conquer strategy - Merge sort</vt:lpstr>
      <vt:lpstr>Chapter 2 Recursion and divide-and-conquer strategy - Merge sort</vt:lpstr>
      <vt:lpstr>PowerPoint 演示文稿</vt:lpstr>
      <vt:lpstr>Chapter 2 Recursion and divide-and-conquer strategy - Quicksort</vt:lpstr>
      <vt:lpstr>Chapter 2 Recursion and divide-and-conquer strategy - Quicksort</vt:lpstr>
      <vt:lpstr>Chapter 2 Recursion and divide-and-conquer strategy - Quicksort</vt:lpstr>
      <vt:lpstr>Chapter 2 Recursion and divide-and-conquer strategy - Quicksort</vt:lpstr>
      <vt:lpstr>Chapter 2 Recursion and divide-and-conquer strategy - Quicksort</vt:lpstr>
      <vt:lpstr>Chapter 2 Recursion and divide-and-conquer strategy - Quicksort</vt:lpstr>
      <vt:lpstr>Chapter 2 Recursion and divide-and-conquer strategy - Quicksort</vt:lpstr>
      <vt:lpstr>Chapter 2 Recursion and divide-and-conquer strategy - Quicksort</vt:lpstr>
      <vt:lpstr>Chapter 2 Recursion and divide-and-conquer strategy - Quicksort</vt:lpstr>
      <vt:lpstr>Chapter 2 Recursion and divide-and-conquer strategy - Quicksort</vt:lpstr>
      <vt:lpstr>Chapter 2 Recursion and divide-and-conquer strategy - Quicksort</vt:lpstr>
      <vt:lpstr>Chapter 2 Recursion and divide-and-conquer strategy - Quicksort</vt:lpstr>
      <vt:lpstr>Chapter 2 Recursion and divide-and-conquer strategy - Quicksort</vt:lpstr>
      <vt:lpstr>Chapter 2 Recursion and divide-and-conquer strategy - Quicksort</vt:lpstr>
      <vt:lpstr>Chapter 2 Recursion and divide-and-conquer strategy - Quicksort</vt:lpstr>
      <vt:lpstr>Chapter 2 Recursion and divide-and-conquer strategy - Quicksort</vt:lpstr>
      <vt:lpstr>Chapter 2 Recursion and divide-and-conquer strategy - Quicksort</vt:lpstr>
      <vt:lpstr>Chapter 2 Recursion and divide-and-conquer strategy - Quicksort</vt:lpstr>
      <vt:lpstr>Chapter 2 Recursion and divide-and-conquer strategy - Quicksort</vt:lpstr>
      <vt:lpstr>Chapter 2 Recursion and divide-and-conquer strategy - Quicksort</vt:lpstr>
      <vt:lpstr>Chapter 2 Recursion and divide-and-conquer strategy - Quicksort</vt:lpstr>
      <vt:lpstr>Chapter 2 Recursion and divide-and-conquer strategy - Quicksort</vt:lpstr>
      <vt:lpstr>Chapter 2 Recursion and divide-and-conquer strategy - Quicksort</vt:lpstr>
      <vt:lpstr>Chapter 2 Recursion and divide-and-conquer strategy - Quicksort</vt:lpstr>
      <vt:lpstr>Chapter 2 Recursion and divide-and-conquer strategy - Quicksort</vt:lpstr>
      <vt:lpstr>Chapter 2 Recursion and divide-and-conquer strategy - Quicksort</vt:lpstr>
      <vt:lpstr>Chapter 2 Recursion and divide-and-conquer strategy - Quicksort</vt:lpstr>
      <vt:lpstr>Chapter 2 Recursion and divide-and-conquer strategy - Quicksort</vt:lpstr>
      <vt:lpstr>Chapter 2 Recursion and divide-and-conquer strategy - Quicksort</vt:lpstr>
      <vt:lpstr>Chapter 2 Recursion and divide-and-conquer strategy - Quicksort</vt:lpstr>
      <vt:lpstr>Chapter 2 Recursion and divide-and-conquer strategy - Quicksort</vt:lpstr>
      <vt:lpstr>Chapter 2 Recursion and divide-and-conquer strategy - Quicksort</vt:lpstr>
      <vt:lpstr>Chapter 2 Recursion and divide-and-conquer strategy - Quicksort</vt:lpstr>
      <vt:lpstr>Chapter 2 Recursion and divide-and-conquer strategy - Quicksort</vt:lpstr>
      <vt:lpstr>Chapter 2 Recursion and divide-and-conquer strategy - Quicksort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算法设计与分析</dc:title>
  <dc:creator>huxufei</dc:creator>
  <cp:lastModifiedBy>XiaoChen Pan</cp:lastModifiedBy>
  <cp:revision>371</cp:revision>
  <dcterms:created xsi:type="dcterms:W3CDTF">2024-02-28T07:46:33Z</dcterms:created>
  <dcterms:modified xsi:type="dcterms:W3CDTF">2026-03-16T14:12:32Z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79F5990EA07D8E78567FF86228C650D7</vt:lpwstr>
  </property>
  <property fmtid="{D5CDD505-2E9C-101B-9397-08002B2CF9AE}" pid="3" name="KSOProductBuildVer">
    <vt:lpwstr>1033-6.5.2.8766</vt:lpwstr>
  </property>
</Properties>
</file>