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52" r:id="rId2"/>
    <p:sldId id="324" r:id="rId3"/>
    <p:sldId id="425" r:id="rId4"/>
    <p:sldId id="320" r:id="rId5"/>
    <p:sldId id="321" r:id="rId6"/>
    <p:sldId id="322" r:id="rId7"/>
    <p:sldId id="323" r:id="rId8"/>
    <p:sldId id="327" r:id="rId9"/>
    <p:sldId id="330" r:id="rId10"/>
    <p:sldId id="328" r:id="rId11"/>
    <p:sldId id="384" r:id="rId12"/>
    <p:sldId id="329" r:id="rId13"/>
    <p:sldId id="353" r:id="rId14"/>
    <p:sldId id="333" r:id="rId15"/>
    <p:sldId id="408" r:id="rId16"/>
    <p:sldId id="406" r:id="rId17"/>
    <p:sldId id="407" r:id="rId18"/>
    <p:sldId id="334" r:id="rId19"/>
    <p:sldId id="339" r:id="rId20"/>
    <p:sldId id="340" r:id="rId21"/>
    <p:sldId id="338" r:id="rId22"/>
    <p:sldId id="341" r:id="rId23"/>
    <p:sldId id="342" r:id="rId24"/>
    <p:sldId id="343" r:id="rId25"/>
    <p:sldId id="344" r:id="rId26"/>
    <p:sldId id="345" r:id="rId27"/>
    <p:sldId id="346" r:id="rId28"/>
    <p:sldId id="347" r:id="rId29"/>
    <p:sldId id="426" r:id="rId30"/>
    <p:sldId id="348" r:id="rId31"/>
    <p:sldId id="349"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7" autoAdjust="0"/>
  </p:normalViewPr>
  <p:slideViewPr>
    <p:cSldViewPr snapToGrid="0">
      <p:cViewPr varScale="1">
        <p:scale>
          <a:sx n="140" d="100"/>
          <a:sy n="140" d="100"/>
        </p:scale>
        <p:origin x="105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画一个示意图</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en-US" altLang="zh-CN" sz="8000" b="1" dirty="0">
                <a:latin typeface="Times New Roman" panose="02020503050405090304" pitchFamily="18" charset="0"/>
                <a:cs typeface="Times New Roman" panose="02020503050405090304" pitchFamily="18" charset="0"/>
                <a:sym typeface="+mn-ea"/>
              </a:rPr>
              <a:t>0-1 knapsack problem</a:t>
            </a:r>
            <a:endParaRPr lang="zh-CN" altLang="en-US" sz="8000" b="1" dirty="0">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3B952673-C638-BB71-0CBA-9937EBE53DDD}"/>
              </a:ext>
            </a:extLst>
          </p:cNvPr>
          <p:cNvSpPr txBox="1"/>
          <p:nvPr/>
        </p:nvSpPr>
        <p:spPr>
          <a:xfrm>
            <a:off x="5396328" y="2898176"/>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FF0000"/>
                </a:solidFill>
                <a:latin typeface="微软雅黑" panose="020B0503020204020204" pitchFamily="34" charset="-122"/>
                <a:ea typeface="微软雅黑" panose="020B0503020204020204" pitchFamily="34" charset="-122"/>
              </a:rPr>
              <a:t>0-1</a:t>
            </a:r>
            <a:r>
              <a:rPr lang="zh-CN" altLang="en-US" b="1" dirty="0">
                <a:solidFill>
                  <a:srgbClr val="FF0000"/>
                </a:solidFill>
                <a:latin typeface="微软雅黑" panose="020B0503020204020204" pitchFamily="34" charset="-122"/>
                <a:ea typeface="微软雅黑" panose="020B0503020204020204" pitchFamily="34" charset="-122"/>
              </a:rPr>
              <a:t>背包问题</a:t>
            </a: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4740" t="14336" r="4005" b="18981"/>
          <a:stretch>
            <a:fillRect/>
          </a:stretch>
        </p:blipFill>
        <p:spPr>
          <a:xfrm>
            <a:off x="438469" y="875070"/>
            <a:ext cx="4320000" cy="1605708"/>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596" t="10381" r="5455" b="9671"/>
          <a:stretch>
            <a:fillRect/>
          </a:stretch>
        </p:blipFill>
        <p:spPr>
          <a:xfrm>
            <a:off x="438469" y="2694038"/>
            <a:ext cx="4320000" cy="1443564"/>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665" t="9173" r="5779" b="4658"/>
          <a:stretch>
            <a:fillRect/>
          </a:stretch>
        </p:blipFill>
        <p:spPr>
          <a:xfrm>
            <a:off x="438469" y="4350862"/>
            <a:ext cx="4290847" cy="2118764"/>
          </a:xfrm>
          <a:prstGeom prst="rect">
            <a:avLst/>
          </a:prstGeom>
        </p:spPr>
      </p:pic>
      <p:sp>
        <p:nvSpPr>
          <p:cNvPr id="7" name="矩形 6"/>
          <p:cNvSpPr/>
          <p:nvPr/>
        </p:nvSpPr>
        <p:spPr>
          <a:xfrm>
            <a:off x="5279921" y="875070"/>
            <a:ext cx="6735097" cy="880177"/>
          </a:xfrm>
          <a:prstGeom prst="rect">
            <a:avLst/>
          </a:prstGeom>
        </p:spPr>
        <p:txBody>
          <a:bodyPr wrap="square">
            <a:spAutoFit/>
          </a:bodyPr>
          <a:lstStyle/>
          <a:p>
            <a:pPr algn="just">
              <a:lnSpc>
                <a:spcPct val="150000"/>
              </a:lnSpc>
            </a:pP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当</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=1</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时，即只有珠宝</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1</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可供选择，那么如果容量足够的话，最大价值自然就是珠宝</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1</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的价值了。</a:t>
            </a:r>
            <a:endParaRPr lang="zh-CN" altLang="en-US" dirty="0">
              <a:latin typeface="Times New Roman" panose="02020503050405090304" pitchFamily="18" charset="0"/>
              <a:ea typeface="华文琥珀" panose="02010800040101010101" pitchFamily="2" charset="-122"/>
              <a:cs typeface="Times New Roman" panose="02020503050405090304" pitchFamily="18" charset="0"/>
            </a:endParaRPr>
          </a:p>
        </p:txBody>
      </p:sp>
      <p:sp>
        <p:nvSpPr>
          <p:cNvPr id="9" name="矩形 8"/>
          <p:cNvSpPr/>
          <p:nvPr/>
        </p:nvSpPr>
        <p:spPr>
          <a:xfrm>
            <a:off x="5368411" y="2668469"/>
            <a:ext cx="6735097" cy="880177"/>
          </a:xfrm>
          <a:prstGeom prst="rect">
            <a:avLst/>
          </a:prstGeom>
        </p:spPr>
        <p:txBody>
          <a:bodyPr wrap="square">
            <a:spAutoFit/>
          </a:bodyPr>
          <a:lstStyle/>
          <a:p>
            <a:pPr algn="just">
              <a:lnSpc>
                <a:spcPct val="150000"/>
              </a:lnSpc>
            </a:pP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当</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=2</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时，有两个物品可供选择，此时应用上面的递推关系式进行判断即可。这里以</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=2,j=3</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为例进行分析：</a:t>
            </a:r>
            <a:endParaRPr lang="zh-CN" altLang="en-US" dirty="0">
              <a:latin typeface="Times New Roman" panose="02020503050405090304" pitchFamily="18" charset="0"/>
              <a:ea typeface="华文琥珀" panose="02010800040101010101" pitchFamily="2" charset="-122"/>
              <a:cs typeface="Times New Roman" panose="02020503050405090304" pitchFamily="18" charset="0"/>
            </a:endParaRPr>
          </a:p>
        </p:txBody>
      </p:sp>
      <p:cxnSp>
        <p:nvCxnSpPr>
          <p:cNvPr id="12" name="直接箭头连接符 11"/>
          <p:cNvCxnSpPr/>
          <p:nvPr/>
        </p:nvCxnSpPr>
        <p:spPr>
          <a:xfrm flipV="1">
            <a:off x="4729316" y="1755247"/>
            <a:ext cx="639095" cy="318054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aphicFrame>
        <p:nvGraphicFramePr>
          <p:cNvPr id="14" name="Object 10"/>
          <p:cNvGraphicFramePr>
            <a:graphicFrameLocks noChangeAspect="1"/>
          </p:cNvGraphicFramePr>
          <p:nvPr/>
        </p:nvGraphicFramePr>
        <p:xfrm>
          <a:off x="5484985" y="1857750"/>
          <a:ext cx="5540479" cy="708216"/>
        </p:xfrm>
        <a:graphic>
          <a:graphicData uri="http://schemas.openxmlformats.org/presentationml/2006/ole">
            <mc:AlternateContent xmlns:mc="http://schemas.openxmlformats.org/markup-compatibility/2006">
              <mc:Choice xmlns:v="urn:schemas-microsoft-com:vml" Requires="v">
                <p:oleObj name="公式" r:id="rId5" imgW="3581400" imgH="457200" progId="Equation.3">
                  <p:embed/>
                </p:oleObj>
              </mc:Choice>
              <mc:Fallback>
                <p:oleObj name="公式" r:id="rId5" imgW="3581400" imgH="457200" progId="Equation.3">
                  <p:embed/>
                  <p:pic>
                    <p:nvPicPr>
                      <p:cNvPr id="0" name="Picture 42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985" y="1857750"/>
                        <a:ext cx="5540479" cy="708216"/>
                      </a:xfrm>
                      <a:prstGeom prst="rect">
                        <a:avLst/>
                      </a:prstGeom>
                      <a:noFill/>
                      <a:ln>
                        <a:noFill/>
                      </a:ln>
                    </p:spPr>
                  </p:pic>
                </p:oleObj>
              </mc:Fallback>
            </mc:AlternateContent>
          </a:graphicData>
        </a:graphic>
      </p:graphicFrame>
      <p:cxnSp>
        <p:nvCxnSpPr>
          <p:cNvPr id="16" name="直接箭头连接符 15"/>
          <p:cNvCxnSpPr/>
          <p:nvPr/>
        </p:nvCxnSpPr>
        <p:spPr>
          <a:xfrm flipV="1">
            <a:off x="2598469" y="3548646"/>
            <a:ext cx="3870381" cy="170012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5168" t="6165" r="11075" b="12975"/>
          <a:stretch>
            <a:fillRect/>
          </a:stretch>
        </p:blipFill>
        <p:spPr>
          <a:xfrm>
            <a:off x="6153785" y="2566035"/>
            <a:ext cx="4980940" cy="2762885"/>
          </a:xfrm>
          <a:prstGeom prst="rect">
            <a:avLst/>
          </a:prstGeom>
        </p:spPr>
      </p:pic>
      <p:sp>
        <p:nvSpPr>
          <p:cNvPr id="19" name="矩形 18"/>
          <p:cNvSpPr/>
          <p:nvPr/>
        </p:nvSpPr>
        <p:spPr>
          <a:xfrm>
            <a:off x="4923939" y="5146558"/>
            <a:ext cx="7268061" cy="1338828"/>
          </a:xfrm>
          <a:prstGeom prst="rect">
            <a:avLst/>
          </a:prstGeom>
        </p:spPr>
        <p:txBody>
          <a:bodyPr wrap="square">
            <a:spAutoFit/>
          </a:bodyPr>
          <a:lstStyle/>
          <a:p>
            <a:pPr algn="just">
              <a:lnSpc>
                <a:spcPct val="150000"/>
              </a:lnSpc>
            </a:pP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反向找出各个物品的选择，寻找的方法很简单，就是从</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=4,j=10</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开始寻找，如果</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ks</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(i-1,j)=</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ks</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i,j</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，说明第</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个物品没有被选中，从</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ks</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(i-1,j)</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继续寻找。否则，表示第</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个物品已被选中，则从</a:t>
            </a:r>
            <a:r>
              <a:rPr lang="en-US" altLang="zh-CN" dirty="0" err="1">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ks</a:t>
            </a:r>
            <a:r>
              <a:rPr lang="en-US" altLang="zh-CN"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(i-1,j-wi)</a:t>
            </a:r>
            <a:r>
              <a:rPr lang="zh-CN" altLang="en-US" dirty="0">
                <a:solidFill>
                  <a:srgbClr val="222222"/>
                </a:solidFill>
                <a:latin typeface="Times New Roman" panose="02020503050405090304" pitchFamily="18" charset="0"/>
                <a:ea typeface="华文琥珀" panose="02010800040101010101" pitchFamily="2" charset="-122"/>
                <a:cs typeface="Times New Roman" panose="02020503050405090304" pitchFamily="18" charset="0"/>
              </a:rPr>
              <a:t>开始寻找。 </a:t>
            </a:r>
          </a:p>
        </p:txBody>
      </p:sp>
      <p:sp>
        <p:nvSpPr>
          <p:cNvPr id="3" name="Text Box 2"/>
          <p:cNvSpPr txBox="1"/>
          <p:nvPr/>
        </p:nvSpPr>
        <p:spPr>
          <a:xfrm>
            <a:off x="9705975" y="4947920"/>
            <a:ext cx="294005" cy="337185"/>
          </a:xfrm>
          <a:prstGeom prst="rect">
            <a:avLst/>
          </a:prstGeom>
          <a:noFill/>
        </p:spPr>
        <p:txBody>
          <a:bodyPr wrap="square" rtlCol="0">
            <a:noAutofit/>
          </a:bodyPr>
          <a:lstStyle/>
          <a:p>
            <a:r>
              <a:rPr lang="en-US">
                <a:solidFill>
                  <a:schemeClr val="accent6">
                    <a:lumMod val="60000"/>
                    <a:lumOff val="40000"/>
                  </a:schemeClr>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24-03-29 at 16.10.37"/>
          <p:cNvPicPr>
            <a:picLocks noChangeAspect="1"/>
          </p:cNvPicPr>
          <p:nvPr>
            <p:custDataLst>
              <p:tags r:id="rId1"/>
            </p:custDataLst>
          </p:nvPr>
        </p:nvPicPr>
        <p:blipFill>
          <a:blip r:embed="rId4"/>
          <a:stretch>
            <a:fillRect/>
          </a:stretch>
        </p:blipFill>
        <p:spPr>
          <a:xfrm>
            <a:off x="1805305" y="1536065"/>
            <a:ext cx="8582025" cy="3635375"/>
          </a:xfrm>
          <a:prstGeom prst="rect">
            <a:avLst/>
          </a:prstGeom>
        </p:spPr>
      </p:pic>
      <p:sp>
        <p:nvSpPr>
          <p:cNvPr id="10" name="标题 1"/>
          <p:cNvSpPr>
            <a:spLocks noGrp="1"/>
          </p:cNvSpPr>
          <p:nvPr>
            <p:ph type="title"/>
            <p:custDataLst>
              <p:tags r:id="rId2"/>
            </p:custDataLst>
          </p:nvPr>
        </p:nvSpPr>
        <p:spPr/>
        <p:txBody>
          <a:bodyPr/>
          <a:lstStyle/>
          <a:p>
            <a:r>
              <a:rPr lang="en-US" altLang="zh-CN"/>
              <a:t>P</a:t>
            </a:r>
            <a:r>
              <a:rPr lang="zh-CN" altLang="en-US"/>
              <a:t>seudo code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800" dirty="0"/>
              <a:t>Value array</a:t>
            </a:r>
            <a:r>
              <a:rPr lang="en-US" altLang="zh-CN" sz="2800" dirty="0"/>
              <a:t> </a:t>
            </a:r>
            <a:r>
              <a:rPr lang="en-US" altLang="zh-CN" sz="2800" b="1" i="1" dirty="0"/>
              <a:t>v</a:t>
            </a:r>
            <a:r>
              <a:rPr lang="en-US" altLang="zh-CN" sz="2800" dirty="0"/>
              <a:t> = {8, 10, 6, 3, 7, 2}</a:t>
            </a:r>
            <a:r>
              <a:rPr lang="zh-CN" altLang="en-US" sz="2800" dirty="0"/>
              <a:t>，weight array</a:t>
            </a:r>
            <a:r>
              <a:rPr lang="en-US" altLang="zh-CN" sz="2800" dirty="0"/>
              <a:t> </a:t>
            </a:r>
            <a:r>
              <a:rPr lang="en-US" altLang="zh-CN" sz="2800" b="1" i="1" dirty="0"/>
              <a:t>w</a:t>
            </a:r>
            <a:r>
              <a:rPr lang="en-US" altLang="zh-CN" sz="2800" dirty="0"/>
              <a:t> = {4, 6, 2, 2, 5, 1}</a:t>
            </a:r>
            <a:r>
              <a:rPr lang="zh-CN" altLang="en-US" sz="2800" dirty="0"/>
              <a:t>， knapsack capacity</a:t>
            </a:r>
            <a:r>
              <a:rPr lang="en-US" altLang="zh-CN" sz="2800" dirty="0"/>
              <a:t> </a:t>
            </a:r>
            <a:r>
              <a:rPr lang="en-US" altLang="zh-CN" sz="2800" b="1" i="1" dirty="0"/>
              <a:t>c</a:t>
            </a:r>
            <a:r>
              <a:rPr lang="en-US" altLang="zh-CN" sz="2800" dirty="0"/>
              <a:t> = 12 </a:t>
            </a:r>
            <a:r>
              <a:rPr lang="zh-CN" altLang="en-US" sz="2800" dirty="0"/>
              <a:t>corresponding</a:t>
            </a:r>
            <a:r>
              <a:rPr lang="en-US" altLang="zh-CN" sz="2800" dirty="0"/>
              <a:t> </a:t>
            </a:r>
            <a:r>
              <a:rPr lang="en-US" altLang="zh-CN" sz="2800" b="1" i="1" dirty="0"/>
              <a:t>m[</a:t>
            </a:r>
            <a:r>
              <a:rPr lang="en-US" altLang="zh-CN" sz="2800" b="1" i="1" dirty="0" err="1"/>
              <a:t>i</a:t>
            </a:r>
            <a:r>
              <a:rPr lang="en-US" altLang="zh-CN" sz="2800" b="1" i="1" dirty="0"/>
              <a:t>][j]</a:t>
            </a:r>
            <a:r>
              <a:rPr lang="en-US" altLang="zh-CN" sz="2800" dirty="0"/>
              <a:t>.</a:t>
            </a:r>
            <a:endParaRPr lang="zh-CN" altLang="en-US" sz="2800" dirty="0"/>
          </a:p>
        </p:txBody>
      </p:sp>
      <p:pic>
        <p:nvPicPr>
          <p:cNvPr id="4" name="图片 3"/>
          <p:cNvPicPr>
            <a:picLocks noChangeAspect="1"/>
          </p:cNvPicPr>
          <p:nvPr/>
        </p:nvPicPr>
        <p:blipFill>
          <a:blip r:embed="rId2"/>
          <a:stretch>
            <a:fillRect/>
          </a:stretch>
        </p:blipFill>
        <p:spPr>
          <a:xfrm>
            <a:off x="563210" y="2553622"/>
            <a:ext cx="11039475" cy="3028950"/>
          </a:xfrm>
          <a:prstGeom prst="rect">
            <a:avLst/>
          </a:prstGeom>
        </p:spPr>
      </p:pic>
      <p:sp>
        <p:nvSpPr>
          <p:cNvPr id="5" name="椭圆 4"/>
          <p:cNvSpPr/>
          <p:nvPr/>
        </p:nvSpPr>
        <p:spPr>
          <a:xfrm>
            <a:off x="10685557" y="5191739"/>
            <a:ext cx="324465" cy="324465"/>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685556" y="3874018"/>
            <a:ext cx="324465" cy="324465"/>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813213" y="3447469"/>
            <a:ext cx="324465" cy="324465"/>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V="1">
            <a:off x="10847788" y="4198483"/>
            <a:ext cx="0" cy="9932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p:cNvCxnSpPr>
            <a:stCxn id="6" idx="2"/>
            <a:endCxn id="7" idx="6"/>
          </p:cNvCxnSpPr>
          <p:nvPr/>
        </p:nvCxnSpPr>
        <p:spPr>
          <a:xfrm flipH="1" flipV="1">
            <a:off x="9137678" y="3609702"/>
            <a:ext cx="1547878" cy="4265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椭圆 12"/>
          <p:cNvSpPr/>
          <p:nvPr/>
        </p:nvSpPr>
        <p:spPr>
          <a:xfrm>
            <a:off x="3479213" y="3022927"/>
            <a:ext cx="324465" cy="324465"/>
          </a:xfrm>
          <a:prstGeom prst="ellipse">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endCxn id="13" idx="6"/>
          </p:cNvCxnSpPr>
          <p:nvPr/>
        </p:nvCxnSpPr>
        <p:spPr>
          <a:xfrm flipH="1" flipV="1">
            <a:off x="3803678" y="3185160"/>
            <a:ext cx="5009535" cy="3809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Rectangles 7"/>
          <p:cNvSpPr/>
          <p:nvPr/>
        </p:nvSpPr>
        <p:spPr>
          <a:xfrm>
            <a:off x="345440" y="2360930"/>
            <a:ext cx="11625580" cy="35579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en-US" altLang="zh-CN" sz="8000" b="1" dirty="0">
                <a:latin typeface="Times New Roman" panose="02020503050405090304" pitchFamily="18" charset="0"/>
                <a:cs typeface="Times New Roman" panose="02020503050405090304" pitchFamily="18" charset="0"/>
                <a:sym typeface="+mn-ea"/>
              </a:rPr>
              <a:t>Optimal Binary Search Trees</a:t>
            </a:r>
            <a:endParaRPr lang="zh-CN" altLang="en-US" sz="80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Times New Roman" panose="02020503050405090304" pitchFamily="18" charset="0"/>
                <a:cs typeface="Times New Roman" panose="02020503050405090304" pitchFamily="18" charset="0"/>
                <a:sym typeface="+mn-ea"/>
              </a:rPr>
              <a:t>Instance</a:t>
            </a:r>
          </a:p>
        </p:txBody>
      </p:sp>
      <p:sp>
        <p:nvSpPr>
          <p:cNvPr id="3" name="内容占位符 2"/>
          <p:cNvSpPr>
            <a:spLocks noGrp="1"/>
          </p:cNvSpPr>
          <p:nvPr>
            <p:ph idx="1"/>
          </p:nvPr>
        </p:nvSpPr>
        <p:spPr>
          <a:xfrm>
            <a:off x="266781" y="754415"/>
            <a:ext cx="11632335" cy="5349166"/>
          </a:xfrm>
        </p:spPr>
        <p:txBody>
          <a:bodyPr/>
          <a:lstStyle/>
          <a:p>
            <a:pPr marL="0" indent="0" algn="l">
              <a:lnSpc>
                <a:spcPct val="150000"/>
              </a:lnSpc>
              <a:buNone/>
            </a:pPr>
            <a:r>
              <a:rPr sz="2800" dirty="0"/>
              <a:t>If the search probability of each element in an ordered array or an ordered table is equal, then binary search tree (BST) is used to search in half, and the performance is optimal. (recall binary search method)</a:t>
            </a:r>
          </a:p>
        </p:txBody>
      </p:sp>
      <p:pic>
        <p:nvPicPr>
          <p:cNvPr id="4" name="Picture 3" descr="Screen Shot 2024-03-29 at 17.50.54"/>
          <p:cNvPicPr>
            <a:picLocks noChangeAspect="1"/>
          </p:cNvPicPr>
          <p:nvPr/>
        </p:nvPicPr>
        <p:blipFill>
          <a:blip r:embed="rId2"/>
          <a:stretch>
            <a:fillRect/>
          </a:stretch>
        </p:blipFill>
        <p:spPr>
          <a:xfrm>
            <a:off x="3769995" y="3164205"/>
            <a:ext cx="4625340" cy="29394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Times New Roman" panose="02020503050405090304" pitchFamily="18" charset="0"/>
                <a:cs typeface="Times New Roman" panose="02020503050405090304" pitchFamily="18" charset="0"/>
                <a:sym typeface="+mn-ea"/>
              </a:rPr>
              <a:t>Instance</a:t>
            </a:r>
          </a:p>
        </p:txBody>
      </p:sp>
      <p:sp>
        <p:nvSpPr>
          <p:cNvPr id="3" name="内容占位符 2"/>
          <p:cNvSpPr>
            <a:spLocks noGrp="1"/>
          </p:cNvSpPr>
          <p:nvPr>
            <p:ph idx="1"/>
          </p:nvPr>
        </p:nvSpPr>
        <p:spPr/>
        <p:txBody>
          <a:bodyPr/>
          <a:lstStyle/>
          <a:p>
            <a:pPr marL="0" indent="0" algn="just">
              <a:lnSpc>
                <a:spcPct val="150000"/>
              </a:lnSpc>
              <a:buNone/>
            </a:pPr>
            <a:r>
              <a:rPr sz="2800" dirty="0"/>
              <a:t>The ordered table </a:t>
            </a:r>
            <a:r>
              <a:rPr sz="2800" dirty="0">
                <a:solidFill>
                  <a:srgbClr val="FF0000"/>
                </a:solidFill>
              </a:rPr>
              <a:t>keys</a:t>
            </a:r>
            <a:r>
              <a:rPr sz="2800" dirty="0"/>
              <a:t> is known</a:t>
            </a:r>
            <a:r>
              <a:rPr lang="en-US" sz="2800" dirty="0"/>
              <a:t>,</a:t>
            </a:r>
            <a:r>
              <a:rPr sz="2800" dirty="0"/>
              <a:t> and the query frequency of each element is given. Note that the query frequency of each element is not the same. Under this condition, an </a:t>
            </a:r>
            <a:r>
              <a:rPr sz="2800" dirty="0">
                <a:solidFill>
                  <a:srgbClr val="FF0000"/>
                </a:solidFill>
              </a:rPr>
              <a:t>optimal search binary search tree</a:t>
            </a:r>
            <a:r>
              <a:rPr sz="2800" dirty="0"/>
              <a:t> is required to be constructed.</a:t>
            </a:r>
          </a:p>
          <a:p>
            <a:pPr marL="0" indent="0" algn="ctr">
              <a:lnSpc>
                <a:spcPct val="150000"/>
              </a:lnSpc>
              <a:buNone/>
            </a:pPr>
            <a:r>
              <a:rPr sz="3200" dirty="0">
                <a:solidFill>
                  <a:srgbClr val="0000FF"/>
                </a:solidFill>
              </a:rPr>
              <a:t>keys[] = {10, 12, 20}</a:t>
            </a:r>
          </a:p>
          <a:p>
            <a:pPr marL="0" indent="0" algn="ctr">
              <a:lnSpc>
                <a:spcPct val="150000"/>
              </a:lnSpc>
              <a:buNone/>
            </a:pPr>
            <a:r>
              <a:rPr sz="3200" dirty="0" err="1">
                <a:solidFill>
                  <a:srgbClr val="0000FF"/>
                </a:solidFill>
              </a:rPr>
              <a:t>freq</a:t>
            </a:r>
            <a:r>
              <a:rPr sz="3200" dirty="0">
                <a:solidFill>
                  <a:srgbClr val="0000FF"/>
                </a:solidFill>
              </a:rPr>
              <a:t>[] = {34, 8, 50}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Times New Roman" panose="02020503050405090304" pitchFamily="18" charset="0"/>
                <a:cs typeface="Times New Roman" panose="02020503050405090304" pitchFamily="18" charset="0"/>
                <a:sym typeface="+mn-ea"/>
              </a:rPr>
              <a:t>Instance</a:t>
            </a:r>
          </a:p>
        </p:txBody>
      </p:sp>
      <p:sp>
        <p:nvSpPr>
          <p:cNvPr id="3" name="内容占位符 2"/>
          <p:cNvSpPr>
            <a:spLocks noGrp="1"/>
          </p:cNvSpPr>
          <p:nvPr>
            <p:ph idx="1"/>
          </p:nvPr>
        </p:nvSpPr>
        <p:spPr/>
        <p:txBody>
          <a:bodyPr/>
          <a:lstStyle/>
          <a:p>
            <a:pPr marL="0" indent="0" algn="just">
              <a:lnSpc>
                <a:spcPct val="150000"/>
              </a:lnSpc>
              <a:buNone/>
            </a:pPr>
            <a:r>
              <a:rPr sz="2400"/>
              <a:t>Five different binary search trees can be constructed, and the optimal binary search tree is the sum of the least weighted path:</a:t>
            </a:r>
          </a:p>
          <a:p>
            <a:pPr marL="0" indent="0" algn="ctr">
              <a:lnSpc>
                <a:spcPct val="150000"/>
              </a:lnSpc>
              <a:buNone/>
            </a:pPr>
            <a:r>
              <a:rPr sz="3200">
                <a:solidFill>
                  <a:srgbClr val="0000FF"/>
                </a:solidFill>
              </a:rPr>
              <a:t>Path Weight=Σ（weight[i]∗height[i])(0&lt;=i&lt;n)</a:t>
            </a:r>
          </a:p>
          <a:p>
            <a:pPr marL="0" indent="0" algn="l">
              <a:lnSpc>
                <a:spcPct val="150000"/>
              </a:lnSpc>
              <a:buNone/>
            </a:pPr>
            <a:endParaRPr sz="3200">
              <a:solidFill>
                <a:srgbClr val="0000FF"/>
              </a:solidFill>
            </a:endParaRPr>
          </a:p>
        </p:txBody>
      </p:sp>
      <p:pic>
        <p:nvPicPr>
          <p:cNvPr id="4" name="Picture 3" descr="Screen Shot 2024-03-29 at 17.47.59"/>
          <p:cNvPicPr>
            <a:picLocks noChangeAspect="1"/>
          </p:cNvPicPr>
          <p:nvPr/>
        </p:nvPicPr>
        <p:blipFill>
          <a:blip r:embed="rId2"/>
          <a:stretch>
            <a:fillRect/>
          </a:stretch>
        </p:blipFill>
        <p:spPr>
          <a:xfrm>
            <a:off x="266700" y="3311525"/>
            <a:ext cx="11662410" cy="29292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Times New Roman" panose="02020503050405090304" pitchFamily="18" charset="0"/>
                <a:cs typeface="Times New Roman" panose="02020503050405090304" pitchFamily="18" charset="0"/>
                <a:sym typeface="+mn-ea"/>
              </a:rPr>
              <a:t>Instance</a:t>
            </a:r>
          </a:p>
        </p:txBody>
      </p:sp>
      <p:sp>
        <p:nvSpPr>
          <p:cNvPr id="3" name="内容占位符 2"/>
          <p:cNvSpPr>
            <a:spLocks noGrp="1"/>
          </p:cNvSpPr>
          <p:nvPr>
            <p:ph idx="1"/>
          </p:nvPr>
        </p:nvSpPr>
        <p:spPr/>
        <p:txBody>
          <a:bodyPr/>
          <a:lstStyle/>
          <a:p>
            <a:pPr marL="0" indent="0" algn="just">
              <a:lnSpc>
                <a:spcPct val="150000"/>
              </a:lnSpc>
              <a:buNone/>
            </a:pPr>
            <a:endParaRPr sz="3200"/>
          </a:p>
          <a:p>
            <a:pPr marL="0" indent="0" algn="just">
              <a:lnSpc>
                <a:spcPct val="150000"/>
              </a:lnSpc>
              <a:buNone/>
            </a:pPr>
            <a:endParaRPr sz="3200"/>
          </a:p>
          <a:p>
            <a:pPr marL="0" indent="0" algn="just">
              <a:lnSpc>
                <a:spcPct val="150000"/>
              </a:lnSpc>
              <a:buNone/>
            </a:pPr>
            <a:endParaRPr sz="3200"/>
          </a:p>
          <a:p>
            <a:pPr marL="0" indent="0" algn="just">
              <a:lnSpc>
                <a:spcPct val="150000"/>
              </a:lnSpc>
              <a:buNone/>
            </a:pPr>
            <a:endParaRPr sz="3200"/>
          </a:p>
          <a:p>
            <a:pPr marL="0" indent="0" algn="just">
              <a:lnSpc>
                <a:spcPct val="150000"/>
              </a:lnSpc>
              <a:buNone/>
            </a:pPr>
            <a:endParaRPr sz="3200"/>
          </a:p>
          <a:p>
            <a:pPr marL="0" indent="0" algn="just">
              <a:lnSpc>
                <a:spcPct val="150000"/>
              </a:lnSpc>
              <a:buNone/>
            </a:pPr>
            <a:endParaRPr sz="3200"/>
          </a:p>
        </p:txBody>
      </p:sp>
      <p:pic>
        <p:nvPicPr>
          <p:cNvPr id="4" name="Picture 3" descr="Screen Shot 2024-03-29 at 17.47.59"/>
          <p:cNvPicPr>
            <a:picLocks noChangeAspect="1"/>
          </p:cNvPicPr>
          <p:nvPr/>
        </p:nvPicPr>
        <p:blipFill>
          <a:blip r:embed="rId2"/>
          <a:stretch>
            <a:fillRect/>
          </a:stretch>
        </p:blipFill>
        <p:spPr>
          <a:xfrm>
            <a:off x="266700" y="715645"/>
            <a:ext cx="11662410" cy="2929255"/>
          </a:xfrm>
          <a:prstGeom prst="rect">
            <a:avLst/>
          </a:prstGeom>
        </p:spPr>
      </p:pic>
      <p:pic>
        <p:nvPicPr>
          <p:cNvPr id="5" name="Picture 4" descr="Screen Shot 2024-03-29 at 17.49.25"/>
          <p:cNvPicPr>
            <a:picLocks noChangeAspect="1"/>
          </p:cNvPicPr>
          <p:nvPr/>
        </p:nvPicPr>
        <p:blipFill>
          <a:blip r:embed="rId3"/>
          <a:stretch>
            <a:fillRect/>
          </a:stretch>
        </p:blipFill>
        <p:spPr>
          <a:xfrm>
            <a:off x="884555" y="3644900"/>
            <a:ext cx="10426700" cy="28359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79481" y="891575"/>
            <a:ext cx="11632335" cy="5349166"/>
          </a:xfrm>
        </p:spPr>
        <p:txBody>
          <a:bodyPr/>
          <a:lstStyle/>
          <a:p>
            <a:pPr marL="0" indent="0" algn="just">
              <a:lnSpc>
                <a:spcPct val="150000"/>
              </a:lnSpc>
              <a:spcBef>
                <a:spcPts val="0"/>
              </a:spcBef>
              <a:buNone/>
            </a:pPr>
            <a:r>
              <a:rPr lang="zh-CN" altLang="en-US" sz="2600" dirty="0">
                <a:latin typeface="Times New Roman" panose="02020503050405090304" pitchFamily="18" charset="0"/>
                <a:cs typeface="Times New Roman" panose="02020503050405090304" pitchFamily="18" charset="0"/>
              </a:rPr>
              <a:t> Given a sorted sequence of </a:t>
            </a:r>
            <a:r>
              <a:rPr lang="zh-CN" altLang="en-US" sz="2600" b="1" i="1" dirty="0">
                <a:latin typeface="Times New Roman Bold Italic" panose="02020503050405090304" charset="0"/>
                <a:cs typeface="Times New Roman Bold Italic" panose="02020503050405090304" charset="0"/>
              </a:rPr>
              <a:t>n</a:t>
            </a:r>
            <a:r>
              <a:rPr lang="zh-CN" altLang="en-US" sz="2600" dirty="0">
                <a:latin typeface="Times New Roman" panose="02020503050405090304" pitchFamily="18" charset="0"/>
                <a:cs typeface="Times New Roman" panose="02020503050405090304" pitchFamily="18" charset="0"/>
              </a:rPr>
              <a:t> different keywords</a:t>
            </a:r>
            <a:r>
              <a:rPr lang="en-US" altLang="zh-CN" sz="2600" dirty="0">
                <a:latin typeface="Times New Roman" panose="02020503050405090304" pitchFamily="18" charset="0"/>
                <a:cs typeface="Times New Roman" panose="02020503050405090304" pitchFamily="18" charset="0"/>
              </a:rPr>
              <a:t> S</a:t>
            </a:r>
            <a:r>
              <a:rPr lang="zh-CN" altLang="en-US" sz="2600" dirty="0">
                <a:latin typeface="Times New Roman" panose="02020503050405090304" pitchFamily="18" charset="0"/>
                <a:cs typeface="Times New Roman" panose="02020503050405090304" pitchFamily="18" charset="0"/>
              </a:rPr>
              <a:t>，</a:t>
            </a:r>
            <a:r>
              <a:rPr lang="en-US" altLang="zh-CN" sz="2600" dirty="0">
                <a:latin typeface="Times New Roman" panose="02020503050405090304" pitchFamily="18" charset="0"/>
                <a:cs typeface="Times New Roman" panose="02020503050405090304" pitchFamily="18" charset="0"/>
              </a:rPr>
              <a:t>c</a:t>
            </a:r>
            <a:r>
              <a:rPr lang="zh-CN" altLang="en-US" sz="2600" dirty="0">
                <a:latin typeface="Times New Roman" panose="02020503050405090304" pitchFamily="18" charset="0"/>
                <a:cs typeface="Times New Roman" panose="02020503050405090304" pitchFamily="18" charset="0"/>
              </a:rPr>
              <a:t>onstruct a binary search tree </a:t>
            </a:r>
            <a:r>
              <a:rPr lang="en-US" altLang="zh-CN" sz="2600" dirty="0">
                <a:latin typeface="Times New Roman" panose="02020503050405090304" pitchFamily="18" charset="0"/>
                <a:cs typeface="Times New Roman" panose="02020503050405090304" pitchFamily="18" charset="0"/>
              </a:rPr>
              <a:t>by </a:t>
            </a:r>
            <a:r>
              <a:rPr lang="zh-CN" altLang="en-US" sz="2600" dirty="0">
                <a:latin typeface="Times New Roman" panose="02020503050405090304" pitchFamily="18" charset="0"/>
                <a:cs typeface="Times New Roman" panose="02020503050405090304" pitchFamily="18" charset="0"/>
              </a:rPr>
              <a:t>using these keywords.</a:t>
            </a:r>
          </a:p>
          <a:p>
            <a:pPr marL="514350" indent="-514350" algn="just">
              <a:lnSpc>
                <a:spcPct val="150000"/>
              </a:lnSpc>
              <a:spcBef>
                <a:spcPts val="0"/>
              </a:spcBef>
              <a:buFont typeface="+mj-ea"/>
              <a:buAutoNum type="circleNumDbPlain"/>
            </a:pPr>
            <a:r>
              <a:rPr lang="zh-CN" altLang="en-US" sz="2600" dirty="0">
                <a:latin typeface="Times New Roman" panose="02020503050405090304" pitchFamily="18" charset="0"/>
                <a:cs typeface="Times New Roman" panose="02020503050405090304" pitchFamily="18" charset="0"/>
              </a:rPr>
              <a:t>For each keyword </a:t>
            </a:r>
            <a:r>
              <a:rPr lang="en-US" altLang="zh-CN" sz="2600" b="1" i="1" dirty="0">
                <a:solidFill>
                  <a:srgbClr val="FF0000"/>
                </a:solidFill>
                <a:latin typeface="Times New Roman Bold Italic" panose="02020503050405090304" charset="0"/>
                <a:cs typeface="Times New Roman Bold Italic" panose="02020503050405090304" charset="0"/>
                <a:sym typeface="+mn-ea"/>
              </a:rPr>
              <a:t>x</a:t>
            </a:r>
            <a:r>
              <a:rPr lang="en-US" altLang="zh-CN" sz="2600" b="1" baseline="-25000" dirty="0">
                <a:solidFill>
                  <a:srgbClr val="FF0000"/>
                </a:solidFill>
                <a:latin typeface="Times New Roman Bold Italic" panose="02020503050405090304" charset="0"/>
                <a:cs typeface="Times New Roman Bold Italic" panose="02020503050405090304" charset="0"/>
                <a:sym typeface="+mn-ea"/>
              </a:rPr>
              <a:t>i</a:t>
            </a:r>
            <a:r>
              <a:rPr lang="zh-CN" altLang="en-US" sz="2600" dirty="0">
                <a:latin typeface="Times New Roman" panose="02020503050405090304" pitchFamily="18" charset="0"/>
                <a:cs typeface="Times New Roman" panose="02020503050405090304" pitchFamily="18" charset="0"/>
                <a:sym typeface="+mn-ea"/>
              </a:rPr>
              <a:t>,</a:t>
            </a:r>
            <a:r>
              <a:rPr lang="zh-CN" altLang="en-US" sz="2600" dirty="0">
                <a:latin typeface="Times New Roman" panose="02020503050405090304" pitchFamily="18" charset="0"/>
                <a:cs typeface="Times New Roman" panose="02020503050405090304" pitchFamily="18" charset="0"/>
              </a:rPr>
              <a:t> there is a probability </a:t>
            </a:r>
            <a:r>
              <a:rPr lang="en-US" altLang="zh-CN" sz="2600" b="1" i="1" dirty="0">
                <a:latin typeface="Times New Roman Bold Italic" panose="02020503050405090304" charset="0"/>
                <a:cs typeface="Times New Roman Bold Italic" panose="02020503050405090304" charset="0"/>
                <a:sym typeface="+mn-ea"/>
              </a:rPr>
              <a:t>pi</a:t>
            </a:r>
            <a:r>
              <a:rPr lang="zh-CN" altLang="en-US" sz="2600" dirty="0">
                <a:latin typeface="Times New Roman" panose="02020503050405090304" pitchFamily="18" charset="0"/>
                <a:cs typeface="Times New Roman" panose="02020503050405090304" pitchFamily="18" charset="0"/>
              </a:rPr>
              <a:t> that represents its search frequency.</a:t>
            </a:r>
          </a:p>
          <a:p>
            <a:pPr marL="514350" indent="-514350" algn="just">
              <a:lnSpc>
                <a:spcPct val="150000"/>
              </a:lnSpc>
              <a:spcBef>
                <a:spcPts val="0"/>
              </a:spcBef>
              <a:buFont typeface="+mj-ea"/>
              <a:buAutoNum type="circleNumDbPlain"/>
            </a:pPr>
            <a:r>
              <a:rPr lang="zh-CN" altLang="en-US" sz="2600" dirty="0">
                <a:latin typeface="Times New Roman" panose="02020503050405090304" pitchFamily="18" charset="0"/>
                <a:cs typeface="Times New Roman" panose="02020503050405090304" pitchFamily="18" charset="0"/>
              </a:rPr>
              <a:t>Some of the values to be searched for may not be in </a:t>
            </a:r>
            <a:r>
              <a:rPr lang="en-US" altLang="zh-CN" sz="2600" b="1" dirty="0">
                <a:latin typeface="Times New Roman Bold" panose="02020503050405090304" charset="0"/>
                <a:cs typeface="Times New Roman Bold" panose="02020503050405090304" charset="0"/>
              </a:rPr>
              <a:t>S</a:t>
            </a:r>
            <a:r>
              <a:rPr lang="zh-CN" altLang="en-US" sz="2600" dirty="0">
                <a:latin typeface="Times New Roman" panose="02020503050405090304" pitchFamily="18" charset="0"/>
                <a:cs typeface="Times New Roman" panose="02020503050405090304" pitchFamily="18" charset="0"/>
              </a:rPr>
              <a:t>, so we also have </a:t>
            </a:r>
            <a:r>
              <a:rPr lang="zh-CN" altLang="en-US" sz="2600" b="1" i="1" dirty="0">
                <a:latin typeface="Times New Roman Bold Italic" panose="02020503050405090304" charset="0"/>
                <a:cs typeface="Times New Roman Bold Italic" panose="02020503050405090304" charset="0"/>
              </a:rPr>
              <a:t>n+1</a:t>
            </a:r>
            <a:r>
              <a:rPr lang="zh-CN" altLang="en-US" sz="2600" dirty="0">
                <a:latin typeface="Times New Roman" panose="02020503050405090304" pitchFamily="18" charset="0"/>
                <a:cs typeface="Times New Roman" panose="02020503050405090304" pitchFamily="18" charset="0"/>
              </a:rPr>
              <a:t> "pseudo keywords" </a:t>
            </a:r>
            <a:r>
              <a:rPr lang="en-US" altLang="zh-CN" sz="2600" b="1" i="1" dirty="0">
                <a:solidFill>
                  <a:srgbClr val="FF0000"/>
                </a:solidFill>
                <a:latin typeface="Times New Roman Bold Italic" panose="02020503050405090304" charset="0"/>
                <a:cs typeface="Times New Roman Bold Italic" panose="02020503050405090304" charset="0"/>
                <a:sym typeface="+mn-ea"/>
              </a:rPr>
              <a:t>d</a:t>
            </a:r>
            <a:r>
              <a:rPr lang="en-US" altLang="zh-CN" sz="2600" b="1" baseline="-25000" dirty="0">
                <a:solidFill>
                  <a:srgbClr val="FF0000"/>
                </a:solidFill>
                <a:latin typeface="Times New Roman Bold Italic" panose="02020503050405090304" charset="0"/>
                <a:cs typeface="Times New Roman Bold Italic" panose="02020503050405090304" charset="0"/>
                <a:sym typeface="+mn-ea"/>
              </a:rPr>
              <a:t>0</a:t>
            </a:r>
            <a:r>
              <a:rPr lang="en-US" altLang="zh-CN" sz="2600" b="1" dirty="0">
                <a:solidFill>
                  <a:srgbClr val="FF0000"/>
                </a:solidFill>
                <a:latin typeface="Times New Roman Bold Italic" panose="02020503050405090304" charset="0"/>
                <a:cs typeface="Times New Roman Bold Italic" panose="02020503050405090304" charset="0"/>
                <a:sym typeface="+mn-ea"/>
              </a:rPr>
              <a:t>, </a:t>
            </a:r>
            <a:r>
              <a:rPr lang="en-US" altLang="zh-CN" sz="2600" b="1" i="1" dirty="0">
                <a:solidFill>
                  <a:srgbClr val="FF0000"/>
                </a:solidFill>
                <a:latin typeface="Times New Roman Bold Italic" panose="02020503050405090304" charset="0"/>
                <a:cs typeface="Times New Roman Bold Italic" panose="02020503050405090304" charset="0"/>
                <a:sym typeface="+mn-ea"/>
              </a:rPr>
              <a:t>d</a:t>
            </a:r>
            <a:r>
              <a:rPr lang="en-US" altLang="zh-CN" sz="2600" b="1" baseline="-25000" dirty="0">
                <a:solidFill>
                  <a:srgbClr val="FF0000"/>
                </a:solidFill>
                <a:latin typeface="Times New Roman Bold Italic" panose="02020503050405090304" charset="0"/>
                <a:cs typeface="Times New Roman Bold Italic" panose="02020503050405090304" charset="0"/>
                <a:sym typeface="+mn-ea"/>
              </a:rPr>
              <a:t>1</a:t>
            </a:r>
            <a:r>
              <a:rPr lang="en-US" altLang="zh-CN" sz="2600" b="1" dirty="0">
                <a:solidFill>
                  <a:srgbClr val="FF0000"/>
                </a:solidFill>
                <a:latin typeface="Times New Roman Bold Italic" panose="02020503050405090304" charset="0"/>
                <a:cs typeface="Times New Roman Bold Italic" panose="02020503050405090304" charset="0"/>
                <a:sym typeface="+mn-ea"/>
              </a:rPr>
              <a:t>, </a:t>
            </a:r>
            <a:r>
              <a:rPr lang="en-US" altLang="zh-CN" sz="2600" b="1" i="1" dirty="0">
                <a:solidFill>
                  <a:srgbClr val="FF0000"/>
                </a:solidFill>
                <a:latin typeface="Times New Roman Bold Italic" panose="02020503050405090304" charset="0"/>
                <a:cs typeface="Times New Roman Bold Italic" panose="02020503050405090304" charset="0"/>
                <a:sym typeface="+mn-ea"/>
              </a:rPr>
              <a:t>d</a:t>
            </a:r>
            <a:r>
              <a:rPr lang="en-US" altLang="zh-CN" sz="2600" b="1" baseline="-25000" dirty="0">
                <a:solidFill>
                  <a:srgbClr val="FF0000"/>
                </a:solidFill>
                <a:latin typeface="Times New Roman Bold Italic" panose="02020503050405090304" charset="0"/>
                <a:cs typeface="Times New Roman Bold Italic" panose="02020503050405090304" charset="0"/>
                <a:sym typeface="+mn-ea"/>
              </a:rPr>
              <a:t>2 </a:t>
            </a:r>
            <a:r>
              <a:rPr lang="en-US" altLang="zh-CN" sz="2600" b="1" dirty="0">
                <a:solidFill>
                  <a:srgbClr val="FF0000"/>
                </a:solidFill>
                <a:latin typeface="Times New Roman Bold Italic" panose="02020503050405090304" charset="0"/>
                <a:cs typeface="Times New Roman Bold Italic" panose="02020503050405090304" charset="0"/>
                <a:sym typeface="+mn-ea"/>
              </a:rPr>
              <a:t>... </a:t>
            </a:r>
            <a:r>
              <a:rPr lang="en-US" altLang="zh-CN" sz="2600" b="1" i="1" dirty="0" err="1">
                <a:solidFill>
                  <a:srgbClr val="FF0000"/>
                </a:solidFill>
                <a:latin typeface="Times New Roman Bold Italic" panose="02020503050405090304" charset="0"/>
                <a:cs typeface="Times New Roman Bold Italic" panose="02020503050405090304" charset="0"/>
                <a:sym typeface="+mn-ea"/>
              </a:rPr>
              <a:t>d</a:t>
            </a:r>
            <a:r>
              <a:rPr lang="en-US" altLang="zh-CN" sz="2600" b="1" baseline="-25000" dirty="0" err="1">
                <a:solidFill>
                  <a:srgbClr val="FF0000"/>
                </a:solidFill>
                <a:latin typeface="Times New Roman Bold Italic" panose="02020503050405090304" charset="0"/>
                <a:cs typeface="Times New Roman Bold Italic" panose="02020503050405090304" charset="0"/>
                <a:sym typeface="+mn-ea"/>
              </a:rPr>
              <a:t>n</a:t>
            </a:r>
            <a:r>
              <a:rPr lang="zh-CN" altLang="en-US" sz="2600" b="1" dirty="0">
                <a:latin typeface="Times New Roman Bold Italic" panose="02020503050405090304" charset="0"/>
                <a:cs typeface="Times New Roman Bold Italic" panose="02020503050405090304" charset="0"/>
              </a:rPr>
              <a:t> </a:t>
            </a:r>
            <a:r>
              <a:rPr lang="zh-CN" altLang="en-US" sz="2600" dirty="0">
                <a:latin typeface="Times New Roman" panose="02020503050405090304" pitchFamily="18" charset="0"/>
                <a:cs typeface="Times New Roman" panose="02020503050405090304" pitchFamily="18" charset="0"/>
              </a:rPr>
              <a:t>stands for a value that is not in </a:t>
            </a:r>
            <a:r>
              <a:rPr lang="en-US" altLang="zh-CN" sz="2600" b="1" dirty="0">
                <a:latin typeface="Times New Roman Bold" panose="02020503050405090304" charset="0"/>
                <a:cs typeface="Times New Roman Bold" panose="02020503050405090304" charset="0"/>
                <a:sym typeface="+mn-ea"/>
              </a:rPr>
              <a:t>S</a:t>
            </a:r>
            <a:r>
              <a:rPr lang="zh-CN" altLang="en-US" sz="2600" dirty="0">
                <a:latin typeface="Times New Roman" panose="02020503050405090304" pitchFamily="18" charset="0"/>
                <a:cs typeface="Times New Roman" panose="02020503050405090304" pitchFamily="18" charset="0"/>
              </a:rPr>
              <a:t>.</a:t>
            </a:r>
            <a:r>
              <a:rPr lang="en-US" altLang="zh-CN" sz="2600" dirty="0">
                <a:latin typeface="Times New Roman" panose="02020503050405090304" pitchFamily="18" charset="0"/>
                <a:cs typeface="Times New Roman" panose="02020503050405090304" pitchFamily="18" charset="0"/>
              </a:rPr>
              <a:t> </a:t>
            </a:r>
            <a:r>
              <a:rPr lang="en-US" altLang="zh-CN" sz="2600" b="1" i="1" dirty="0">
                <a:latin typeface="Times New Roman Bold Italic" panose="02020503050405090304" charset="0"/>
                <a:cs typeface="Times New Roman Bold Italic" panose="02020503050405090304" charset="0"/>
                <a:sym typeface="+mn-ea"/>
              </a:rPr>
              <a:t>d</a:t>
            </a:r>
            <a:r>
              <a:rPr lang="en-US" altLang="zh-CN" sz="2600" b="1" i="1" baseline="-25000" dirty="0">
                <a:latin typeface="Times New Roman Bold Italic" panose="02020503050405090304" charset="0"/>
                <a:cs typeface="Times New Roman Bold Italic" panose="02020503050405090304" charset="0"/>
                <a:sym typeface="+mn-ea"/>
              </a:rPr>
              <a:t>0</a:t>
            </a:r>
            <a:r>
              <a:rPr lang="en-US" altLang="zh-CN" sz="2600" dirty="0">
                <a:latin typeface="Times New Roman" panose="02020503050405090304" pitchFamily="18" charset="0"/>
                <a:cs typeface="Times New Roman" panose="02020503050405090304" pitchFamily="18" charset="0"/>
              </a:rPr>
              <a:t> denotes all values less than </a:t>
            </a:r>
            <a:r>
              <a:rPr lang="en-US" altLang="zh-CN" sz="2600" b="1" i="1" dirty="0">
                <a:latin typeface="Times New Roman Bold" panose="02020503050405090304" charset="0"/>
                <a:cs typeface="Times New Roman Bold" panose="02020503050405090304" charset="0"/>
              </a:rPr>
              <a:t>x</a:t>
            </a:r>
            <a:r>
              <a:rPr lang="en-US" altLang="zh-CN" sz="2600" b="1" i="1" baseline="-25000" dirty="0">
                <a:latin typeface="Times New Roman Bold Italic" panose="02020503050405090304" charset="0"/>
                <a:cs typeface="Times New Roman Bold Italic" panose="02020503050405090304" charset="0"/>
                <a:sym typeface="+mn-ea"/>
              </a:rPr>
              <a:t>1</a:t>
            </a:r>
            <a:r>
              <a:rPr lang="en-US" altLang="zh-CN" sz="2600" dirty="0">
                <a:latin typeface="Times New Roman" panose="02020503050405090304" pitchFamily="18" charset="0"/>
                <a:cs typeface="Times New Roman" panose="02020503050405090304" pitchFamily="18" charset="0"/>
              </a:rPr>
              <a:t>, </a:t>
            </a:r>
            <a:r>
              <a:rPr lang="en-US" altLang="zh-CN" sz="2600" b="1" i="1" dirty="0" err="1">
                <a:latin typeface="Times New Roman Bold Italic" panose="02020503050405090304" charset="0"/>
                <a:cs typeface="Times New Roman Bold Italic" panose="02020503050405090304" charset="0"/>
                <a:sym typeface="+mn-ea"/>
              </a:rPr>
              <a:t>d</a:t>
            </a:r>
            <a:r>
              <a:rPr lang="en-US" altLang="zh-CN" sz="2600" b="1" i="1" baseline="-25000" dirty="0" err="1">
                <a:latin typeface="Times New Roman Bold Italic" panose="02020503050405090304" charset="0"/>
                <a:cs typeface="Times New Roman Bold Italic" panose="02020503050405090304" charset="0"/>
                <a:sym typeface="+mn-ea"/>
              </a:rPr>
              <a:t>n</a:t>
            </a:r>
            <a:r>
              <a:rPr lang="en-US" altLang="zh-CN" sz="2600" dirty="0">
                <a:latin typeface="Times New Roman" panose="02020503050405090304" pitchFamily="18" charset="0"/>
                <a:cs typeface="Times New Roman" panose="02020503050405090304" pitchFamily="18" charset="0"/>
              </a:rPr>
              <a:t> denotes all values greater than </a:t>
            </a:r>
            <a:r>
              <a:rPr lang="en-US" altLang="zh-CN" sz="2600" b="1" i="1" dirty="0" err="1">
                <a:latin typeface="Times New Roman Bold Italic" panose="02020503050405090304" charset="0"/>
                <a:cs typeface="Times New Roman Bold Italic" panose="02020503050405090304" charset="0"/>
                <a:sym typeface="+mn-ea"/>
              </a:rPr>
              <a:t>x</a:t>
            </a:r>
            <a:r>
              <a:rPr lang="en-US" altLang="zh-CN" sz="2600" b="1" i="1" baseline="-25000" dirty="0" err="1">
                <a:latin typeface="Times New Roman Bold Italic" panose="02020503050405090304" charset="0"/>
                <a:cs typeface="Times New Roman Bold Italic" panose="02020503050405090304" charset="0"/>
                <a:sym typeface="+mn-ea"/>
              </a:rPr>
              <a:t>n</a:t>
            </a:r>
            <a:r>
              <a:rPr lang="en-US" altLang="zh-CN" sz="2600" dirty="0">
                <a:latin typeface="Times New Roman" panose="02020503050405090304" pitchFamily="18" charset="0"/>
                <a:cs typeface="Times New Roman" panose="02020503050405090304" pitchFamily="18" charset="0"/>
              </a:rPr>
              <a:t>, </a:t>
            </a:r>
            <a:r>
              <a:rPr lang="en-US" altLang="zh-CN" sz="2600" i="1" dirty="0">
                <a:latin typeface="Times New Roman" panose="02020503050405090304" pitchFamily="18" charset="0"/>
                <a:cs typeface="Times New Roman" panose="02020503050405090304" pitchFamily="18" charset="0"/>
              </a:rPr>
              <a:t>for</a:t>
            </a:r>
            <a:r>
              <a:rPr lang="zh-CN" altLang="en-US" sz="2600" dirty="0">
                <a:latin typeface="Times New Roman" panose="02020503050405090304" pitchFamily="18" charset="0"/>
                <a:cs typeface="Times New Roman" panose="02020503050405090304" pitchFamily="18" charset="0"/>
              </a:rPr>
              <a:t> </a:t>
            </a:r>
            <a:r>
              <a:rPr lang="en-US" altLang="zh-CN" sz="2600" i="1" dirty="0" err="1">
                <a:latin typeface="Times New Roman" panose="02020503050405090304" pitchFamily="18" charset="0"/>
                <a:cs typeface="Times New Roman" panose="02020503050405090304" pitchFamily="18" charset="0"/>
              </a:rPr>
              <a:t>i</a:t>
            </a:r>
            <a:r>
              <a:rPr lang="en-US" altLang="zh-CN" sz="2600" dirty="0">
                <a:latin typeface="Times New Roman" panose="02020503050405090304" pitchFamily="18" charset="0"/>
                <a:cs typeface="Times New Roman" panose="02020503050405090304" pitchFamily="18" charset="0"/>
              </a:rPr>
              <a:t>=1,2,...,</a:t>
            </a:r>
            <a:r>
              <a:rPr lang="en-US" altLang="zh-CN" sz="2600" i="1" dirty="0">
                <a:latin typeface="Times New Roman" panose="02020503050405090304" pitchFamily="18" charset="0"/>
                <a:cs typeface="Times New Roman" panose="02020503050405090304" pitchFamily="18" charset="0"/>
              </a:rPr>
              <a:t>n</a:t>
            </a:r>
            <a:r>
              <a:rPr lang="en-US" altLang="zh-CN" sz="2600" dirty="0">
                <a:latin typeface="Times New Roman" panose="02020503050405090304" pitchFamily="18" charset="0"/>
                <a:cs typeface="Times New Roman" panose="02020503050405090304" pitchFamily="18" charset="0"/>
              </a:rPr>
              <a:t>−1, the pseudo-keyword </a:t>
            </a:r>
            <a:r>
              <a:rPr lang="en-US" altLang="zh-CN" sz="2600" b="1" i="1" dirty="0">
                <a:latin typeface="Times New Roman Bold Italic" panose="02020503050405090304" charset="0"/>
                <a:cs typeface="Times New Roman Bold Italic" panose="02020503050405090304" charset="0"/>
                <a:sym typeface="+mn-ea"/>
              </a:rPr>
              <a:t>d</a:t>
            </a:r>
            <a:r>
              <a:rPr lang="en-US" altLang="zh-CN" sz="2600" b="1" i="1" baseline="-25000" dirty="0">
                <a:latin typeface="Times New Roman Bold Italic" panose="02020503050405090304" charset="0"/>
                <a:cs typeface="Times New Roman Bold Italic" panose="02020503050405090304" charset="0"/>
                <a:sym typeface="+mn-ea"/>
              </a:rPr>
              <a:t>i</a:t>
            </a:r>
            <a:r>
              <a:rPr lang="en-US" altLang="zh-CN" sz="2600" dirty="0">
                <a:latin typeface="Times New Roman" panose="02020503050405090304" pitchFamily="18" charset="0"/>
                <a:cs typeface="Times New Roman" panose="02020503050405090304" pitchFamily="18" charset="0"/>
              </a:rPr>
              <a:t> represents all values between </a:t>
            </a:r>
            <a:r>
              <a:rPr lang="en-US" altLang="zh-CN" sz="2600" b="1" dirty="0">
                <a:latin typeface="Times New Roman" panose="02020503050405090304" pitchFamily="18" charset="0"/>
                <a:cs typeface="Times New Roman" panose="02020503050405090304" pitchFamily="18" charset="0"/>
              </a:rPr>
              <a:t>x</a:t>
            </a:r>
            <a:r>
              <a:rPr lang="en-US" altLang="zh-CN" sz="2600" b="1" i="1" baseline="-25000" dirty="0" err="1">
                <a:latin typeface="Times New Roman Bold Italic" panose="02020503050405090304" charset="0"/>
                <a:cs typeface="Times New Roman Bold Italic" panose="02020503050405090304" charset="0"/>
                <a:sym typeface="+mn-ea"/>
              </a:rPr>
              <a:t>i</a:t>
            </a:r>
            <a:r>
              <a:rPr lang="en-US" altLang="zh-CN" sz="2600" b="1" i="1" dirty="0">
                <a:latin typeface="Times New Roman Bold Italic" panose="02020503050405090304" charset="0"/>
                <a:cs typeface="Times New Roman Bold Italic" panose="02020503050405090304" charset="0"/>
              </a:rPr>
              <a:t> </a:t>
            </a:r>
            <a:r>
              <a:rPr lang="en-US" altLang="zh-CN" sz="2600" dirty="0">
                <a:latin typeface="Times New Roman" panose="02020503050405090304" pitchFamily="18" charset="0"/>
                <a:cs typeface="Times New Roman" panose="02020503050405090304" pitchFamily="18" charset="0"/>
              </a:rPr>
              <a:t>and </a:t>
            </a:r>
            <a:r>
              <a:rPr lang="en-US" altLang="zh-CN" sz="2600" b="1" i="1" dirty="0">
                <a:latin typeface="Times New Roman" panose="02020503050405090304" pitchFamily="18" charset="0"/>
                <a:cs typeface="Times New Roman" panose="02020503050405090304" pitchFamily="18" charset="0"/>
              </a:rPr>
              <a:t>x</a:t>
            </a:r>
            <a:r>
              <a:rPr lang="en-US" altLang="zh-CN" sz="2600" b="1" i="1" baseline="-25000" dirty="0">
                <a:latin typeface="Times New Roman Bold Italic" panose="02020503050405090304" charset="0"/>
                <a:cs typeface="Times New Roman Bold Italic" panose="02020503050405090304" charset="0"/>
                <a:sym typeface="+mn-ea"/>
              </a:rPr>
              <a:t>i+1</a:t>
            </a:r>
            <a:r>
              <a:rPr lang="en-US" altLang="zh-CN" sz="2600" dirty="0">
                <a:latin typeface="Times New Roman" panose="02020503050405090304" pitchFamily="18" charset="0"/>
                <a:cs typeface="Times New Roman" panose="02020503050405090304" pitchFamily="18" charset="0"/>
              </a:rPr>
              <a:t>. For each pseudo-keyword </a:t>
            </a:r>
            <a:r>
              <a:rPr lang="en-US" altLang="zh-CN" sz="2600" b="1" i="1" dirty="0">
                <a:latin typeface="Times New Roman Bold Italic" panose="02020503050405090304" charset="0"/>
                <a:cs typeface="Times New Roman Bold Italic" panose="02020503050405090304" charset="0"/>
                <a:sym typeface="+mn-ea"/>
              </a:rPr>
              <a:t>d</a:t>
            </a:r>
            <a:r>
              <a:rPr lang="en-US" altLang="zh-CN" sz="2600" b="1" i="1" baseline="-25000" dirty="0">
                <a:latin typeface="Times New Roman Bold Italic" panose="02020503050405090304" charset="0"/>
                <a:cs typeface="Times New Roman Bold Italic" panose="02020503050405090304" charset="0"/>
                <a:sym typeface="+mn-ea"/>
              </a:rPr>
              <a:t>i</a:t>
            </a:r>
            <a:r>
              <a:rPr lang="en-US" altLang="zh-CN" sz="2600" dirty="0">
                <a:latin typeface="Times New Roman" panose="02020503050405090304" pitchFamily="18" charset="0"/>
                <a:cs typeface="Times New Roman" panose="02020503050405090304" pitchFamily="18" charset="0"/>
              </a:rPr>
              <a:t>, there is also a probability </a:t>
            </a:r>
            <a:r>
              <a:rPr lang="en-US" altLang="zh-CN" sz="2600" b="1" i="1" dirty="0">
                <a:latin typeface="Times New Roman Bold Italic" panose="02020503050405090304" charset="0"/>
                <a:cs typeface="Times New Roman Bold Italic" panose="02020503050405090304" charset="0"/>
                <a:sym typeface="+mn-ea"/>
              </a:rPr>
              <a:t>pi</a:t>
            </a:r>
            <a:r>
              <a:rPr lang="en-US" altLang="zh-CN" sz="2600" dirty="0">
                <a:latin typeface="Times New Roman" panose="02020503050405090304" pitchFamily="18" charset="0"/>
                <a:cs typeface="Times New Roman" panose="02020503050405090304" pitchFamily="18" charset="0"/>
              </a:rPr>
              <a:t> representing the corresponding search frequency.</a:t>
            </a:r>
            <a:endParaRPr lang="zh-CN" altLang="en-US" sz="2600"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1731522" y="822997"/>
            <a:ext cx="8308435" cy="55208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 </a:t>
            </a:r>
          </a:p>
        </p:txBody>
      </p:sp>
      <p:sp>
        <p:nvSpPr>
          <p:cNvPr id="3" name="内容占位符 2"/>
          <p:cNvSpPr>
            <a:spLocks noGrp="1"/>
          </p:cNvSpPr>
          <p:nvPr>
            <p:ph idx="1"/>
          </p:nvPr>
        </p:nvSpPr>
        <p:spPr/>
        <p:txBody>
          <a:bodyPr/>
          <a:lstStyle/>
          <a:p>
            <a:pPr marL="0" indent="457200">
              <a:lnSpc>
                <a:spcPct val="150000"/>
              </a:lnSpc>
              <a:spcBef>
                <a:spcPts val="0"/>
              </a:spcBef>
              <a:buNone/>
            </a:pPr>
            <a:r>
              <a:rPr lang="zh-CN" altLang="en-US" sz="2400" dirty="0"/>
              <a:t>假设你是一名经验丰富的探险家，背着背包来到野外进行日常探险。天气晴朗而不燥热，山间的风夹杂着花香，正当你欣赏这世外桃源般的美景时，突然，你发现了一个洞穴，这个洞穴外表看起来其貌不扬，但凭借着惊为天人的直觉，这个洞穴不简单。</a:t>
            </a:r>
            <a:endParaRPr lang="en-US" altLang="zh-CN" sz="2400" dirty="0"/>
          </a:p>
          <a:p>
            <a:pPr marL="0" indent="457200">
              <a:lnSpc>
                <a:spcPct val="150000"/>
              </a:lnSpc>
              <a:spcBef>
                <a:spcPts val="0"/>
              </a:spcBef>
              <a:buNone/>
            </a:pPr>
            <a:r>
              <a:rPr lang="zh-CN" altLang="en-US" sz="2400" dirty="0"/>
              <a:t>于是，你开始往洞穴内探索，希望能发现一些有意思的东西。终于，皇天不负有心人，你在洞穴的尽头，发现了一堆不世出的珠宝，凭借你惊人的阅历，一眼便看出了它们各自的价值，心想着下下下下下下下下半辈子都有着落了。</a:t>
            </a:r>
            <a:endParaRPr lang="en-US" altLang="zh-CN" sz="2400" dirty="0"/>
          </a:p>
          <a:p>
            <a:pPr marL="0" indent="457200">
              <a:lnSpc>
                <a:spcPct val="150000"/>
              </a:lnSpc>
              <a:spcBef>
                <a:spcPts val="0"/>
              </a:spcBef>
              <a:buNone/>
            </a:pPr>
            <a:r>
              <a:rPr lang="zh-CN" altLang="en-US" sz="2400" dirty="0"/>
              <a:t>然而，天有不测风云，正准备将它们收入囊中，却不小心触碰到一个防御机关，洞穴马上就要崩塌了。在此危机时刻，你只有一个背包，你必须尽快做出抉择，从中选择最值钱的珠宝塞到你的背包，让背包中珠宝的总价值最大。</a:t>
            </a:r>
            <a:endParaRPr lang="en-US" altLang="zh-CN"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2"/>
          <a:srcRect l="2282" t="17432" r="10106" b="10562"/>
          <a:stretch>
            <a:fillRect/>
          </a:stretch>
        </p:blipFill>
        <p:spPr>
          <a:xfrm>
            <a:off x="168209" y="905076"/>
            <a:ext cx="11271519" cy="53498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50000"/>
              </a:lnSpc>
              <a:spcBef>
                <a:spcPts val="0"/>
              </a:spcBef>
              <a:buNone/>
            </a:pPr>
            <a:r>
              <a:rPr lang="en-US" altLang="zh-CN" sz="2400" dirty="0"/>
              <a:t> </a:t>
            </a:r>
            <a:r>
              <a:rPr lang="zh-CN" altLang="en-US" sz="2400" dirty="0"/>
              <a:t>Let the actual </a:t>
            </a:r>
            <a:r>
              <a:rPr lang="zh-CN" altLang="en-US" sz="2400" dirty="0">
                <a:solidFill>
                  <a:srgbClr val="FF0000"/>
                </a:solidFill>
              </a:rPr>
              <a:t>cost</a:t>
            </a:r>
            <a:r>
              <a:rPr lang="zh-CN" altLang="en-US" sz="2400" dirty="0"/>
              <a:t> of a search be the number of nodes checked, that is, the depth of nodes found by searching in </a:t>
            </a:r>
            <a:r>
              <a:rPr lang="zh-CN" altLang="en-US" sz="2400" b="1" i="1" dirty="0"/>
              <a:t>T</a:t>
            </a:r>
            <a:r>
              <a:rPr lang="zh-CN" altLang="en-US" sz="2400" dirty="0"/>
              <a:t> plus 1.</a:t>
            </a:r>
            <a:r>
              <a:rPr lang="en-US" altLang="zh-CN" sz="2400" dirty="0"/>
              <a:t> </a:t>
            </a:r>
            <a:r>
              <a:rPr lang="zh-CN" altLang="en-US" sz="2400" dirty="0"/>
              <a:t>So the expected cost of a search in </a:t>
            </a:r>
            <a:r>
              <a:rPr lang="zh-CN" altLang="en-US" sz="2400" b="1" i="1" dirty="0"/>
              <a:t>T</a:t>
            </a:r>
            <a:r>
              <a:rPr lang="zh-CN" altLang="en-US" sz="2400" dirty="0"/>
              <a:t> is:</a:t>
            </a:r>
          </a:p>
          <a:p>
            <a:pPr marL="0" indent="0" algn="just">
              <a:lnSpc>
                <a:spcPct val="150000"/>
              </a:lnSpc>
              <a:spcBef>
                <a:spcPts val="0"/>
              </a:spcBef>
              <a:buNone/>
            </a:pPr>
            <a:endParaRPr lang="en-US" altLang="zh-CN" sz="2400" dirty="0"/>
          </a:p>
          <a:p>
            <a:pPr marL="0" indent="0" algn="just">
              <a:lnSpc>
                <a:spcPct val="150000"/>
              </a:lnSpc>
              <a:spcBef>
                <a:spcPts val="0"/>
              </a:spcBef>
              <a:buNone/>
            </a:pPr>
            <a:endParaRPr lang="en-US" altLang="zh-CN" sz="2400" dirty="0"/>
          </a:p>
          <a:p>
            <a:pPr marL="0" indent="0" algn="just">
              <a:lnSpc>
                <a:spcPct val="150000"/>
              </a:lnSpc>
              <a:spcBef>
                <a:spcPts val="0"/>
              </a:spcBef>
              <a:buNone/>
            </a:pPr>
            <a:endParaRPr lang="en-US" altLang="zh-CN" sz="2400" dirty="0"/>
          </a:p>
          <a:p>
            <a:pPr marL="0" indent="0" algn="just">
              <a:lnSpc>
                <a:spcPct val="150000"/>
              </a:lnSpc>
              <a:spcBef>
                <a:spcPts val="0"/>
              </a:spcBef>
              <a:buNone/>
            </a:pPr>
            <a:r>
              <a:rPr lang="zh-CN" altLang="en-US" sz="2400" dirty="0"/>
              <a:t>It is important to note that an optimal binary search tree is not necessarily a tree with minimum overall height, nor does it always place the keyword with maximum probability at the root.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32" y="2869648"/>
            <a:ext cx="10634572" cy="8438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Key Issues</a:t>
            </a:r>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Char char="Ø"/>
            </a:pPr>
            <a:r>
              <a:rPr lang="zh-CN" altLang="en-US" sz="2800" dirty="0"/>
              <a:t>The boundary of subproblem is defined</a:t>
            </a:r>
          </a:p>
          <a:p>
            <a:pPr>
              <a:lnSpc>
                <a:spcPct val="150000"/>
              </a:lnSpc>
              <a:spcBef>
                <a:spcPts val="0"/>
              </a:spcBef>
              <a:buFont typeface="Wingdings" panose="05000000000000000000" pitchFamily="2" charset="2"/>
              <a:buChar char="Ø"/>
            </a:pPr>
            <a:r>
              <a:rPr lang="zh-CN" altLang="en-US" sz="2800" dirty="0"/>
              <a:t>How can the problem be reduced to smaller subproblems</a:t>
            </a:r>
          </a:p>
          <a:p>
            <a:pPr>
              <a:lnSpc>
                <a:spcPct val="150000"/>
              </a:lnSpc>
              <a:spcBef>
                <a:spcPts val="0"/>
              </a:spcBef>
              <a:buFont typeface="Wingdings" panose="05000000000000000000" pitchFamily="2" charset="2"/>
              <a:buChar char="Ø"/>
            </a:pPr>
            <a:r>
              <a:rPr lang="zh-CN" altLang="en-US" sz="2800" dirty="0"/>
              <a:t>Recursion equation and initial value of optimization function</a:t>
            </a:r>
          </a:p>
          <a:p>
            <a:pPr>
              <a:lnSpc>
                <a:spcPct val="150000"/>
              </a:lnSpc>
              <a:spcBef>
                <a:spcPts val="0"/>
              </a:spcBef>
              <a:buFont typeface="Wingdings" panose="05000000000000000000" pitchFamily="2" charset="2"/>
              <a:buChar char="Ø"/>
            </a:pPr>
            <a:r>
              <a:rPr lang="zh-CN" altLang="en-US" sz="2800" dirty="0"/>
              <a:t>Calculate the order</a:t>
            </a:r>
          </a:p>
          <a:p>
            <a:pPr>
              <a:lnSpc>
                <a:spcPct val="150000"/>
              </a:lnSpc>
              <a:spcBef>
                <a:spcPts val="0"/>
              </a:spcBef>
              <a:buFont typeface="Wingdings" panose="05000000000000000000" pitchFamily="2" charset="2"/>
              <a:buChar char="Ø"/>
            </a:pPr>
            <a:r>
              <a:rPr lang="zh-CN" altLang="en-US" sz="2800" dirty="0"/>
              <a:t>Time complexity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solidFill>
                  <a:schemeClr val="tx1"/>
                </a:solidFill>
              </a:rPr>
              <a:t>The subproblem boundary is</a:t>
            </a:r>
            <a:r>
              <a:rPr lang="en-US" altLang="zh-CN" dirty="0">
                <a:solidFill>
                  <a:schemeClr val="tx1"/>
                </a:solidFill>
              </a:rPr>
              <a:t> </a:t>
            </a:r>
            <a:r>
              <a:rPr lang="en-US" altLang="zh-CN" b="1" dirty="0">
                <a:solidFill>
                  <a:schemeClr val="tx1"/>
                </a:solidFill>
              </a:rPr>
              <a:t>(</a:t>
            </a:r>
            <a:r>
              <a:rPr lang="en-US" altLang="zh-CN" b="1" i="1" dirty="0" err="1">
                <a:solidFill>
                  <a:schemeClr val="tx1"/>
                </a:solidFill>
              </a:rPr>
              <a:t>i,j</a:t>
            </a:r>
            <a:r>
              <a:rPr lang="en-US" altLang="zh-CN" b="1" dirty="0">
                <a:solidFill>
                  <a:schemeClr val="tx1"/>
                </a:solidFill>
              </a:rPr>
              <a:t>):</a:t>
            </a:r>
            <a:endParaRPr lang="zh-CN" altLang="en-US" dirty="0">
              <a:solidFill>
                <a:schemeClr val="tx1"/>
              </a:solidFill>
            </a:endParaRPr>
          </a:p>
          <a:p>
            <a:pPr marL="0" indent="0">
              <a:buNone/>
            </a:pPr>
            <a:r>
              <a:rPr lang="en-US" altLang="zh-CN" dirty="0">
                <a:solidFill>
                  <a:schemeClr val="tx1"/>
                </a:solidFill>
              </a:rPr>
              <a:t>Data set</a:t>
            </a:r>
            <a:r>
              <a:rPr lang="zh-CN" altLang="en-US" dirty="0">
                <a:solidFill>
                  <a:schemeClr val="tx1"/>
                </a:solidFill>
              </a:rPr>
              <a:t>：</a:t>
            </a:r>
            <a:r>
              <a:rPr lang="en-US" altLang="zh-CN" b="1" i="1" dirty="0">
                <a:solidFill>
                  <a:schemeClr val="tx1"/>
                </a:solidFill>
              </a:rPr>
              <a:t>S </a:t>
            </a:r>
            <a:r>
              <a:rPr lang="en-US" altLang="zh-CN" b="1" dirty="0">
                <a:solidFill>
                  <a:schemeClr val="tx1"/>
                </a:solidFill>
              </a:rPr>
              <a:t>[</a:t>
            </a:r>
            <a:r>
              <a:rPr lang="en-US" altLang="zh-CN" b="1" i="1" dirty="0" err="1">
                <a:solidFill>
                  <a:schemeClr val="tx1"/>
                </a:solidFill>
              </a:rPr>
              <a:t>i</a:t>
            </a:r>
            <a:r>
              <a:rPr lang="en-US" altLang="zh-CN" b="1" dirty="0">
                <a:solidFill>
                  <a:schemeClr val="tx1"/>
                </a:solidFill>
              </a:rPr>
              <a:t>, </a:t>
            </a:r>
            <a:r>
              <a:rPr lang="en-US" altLang="zh-CN" b="1" i="1" dirty="0">
                <a:solidFill>
                  <a:schemeClr val="tx1"/>
                </a:solidFill>
              </a:rPr>
              <a:t>j</a:t>
            </a:r>
            <a:r>
              <a:rPr lang="en-US" altLang="zh-CN" b="1" dirty="0">
                <a:solidFill>
                  <a:schemeClr val="tx1"/>
                </a:solidFill>
              </a:rPr>
              <a:t>] = &lt; </a:t>
            </a:r>
            <a:r>
              <a:rPr lang="en-US" altLang="zh-CN" b="1" i="1" dirty="0">
                <a:solidFill>
                  <a:schemeClr val="tx1"/>
                </a:solidFill>
              </a:rPr>
              <a:t>xi </a:t>
            </a:r>
            <a:r>
              <a:rPr lang="en-US" altLang="zh-CN" b="1" dirty="0">
                <a:solidFill>
                  <a:schemeClr val="tx1"/>
                </a:solidFill>
              </a:rPr>
              <a:t>, </a:t>
            </a:r>
            <a:r>
              <a:rPr lang="en-US" altLang="zh-CN" b="1" i="1" dirty="0">
                <a:solidFill>
                  <a:schemeClr val="tx1"/>
                </a:solidFill>
              </a:rPr>
              <a:t>xi</a:t>
            </a:r>
            <a:r>
              <a:rPr lang="en-US" altLang="zh-CN" b="1" dirty="0">
                <a:solidFill>
                  <a:schemeClr val="tx1"/>
                </a:solidFill>
              </a:rPr>
              <a:t>+1, … , </a:t>
            </a:r>
            <a:r>
              <a:rPr lang="en-US" altLang="zh-CN" b="1" i="1" dirty="0" err="1">
                <a:solidFill>
                  <a:schemeClr val="tx1"/>
                </a:solidFill>
              </a:rPr>
              <a:t>xj</a:t>
            </a:r>
            <a:r>
              <a:rPr lang="en-US" altLang="zh-CN" b="1" i="1" dirty="0">
                <a:solidFill>
                  <a:schemeClr val="tx1"/>
                </a:solidFill>
              </a:rPr>
              <a:t> </a:t>
            </a:r>
            <a:r>
              <a:rPr lang="en-US" altLang="zh-CN" b="1" dirty="0">
                <a:solidFill>
                  <a:schemeClr val="tx1"/>
                </a:solidFill>
              </a:rPr>
              <a:t>&gt;</a:t>
            </a:r>
            <a:endParaRPr lang="en-US" altLang="zh-CN" dirty="0">
              <a:solidFill>
                <a:schemeClr val="tx1"/>
              </a:solidFill>
            </a:endParaRPr>
          </a:p>
          <a:p>
            <a:pPr marL="0" indent="0">
              <a:buNone/>
            </a:pPr>
            <a:r>
              <a:rPr lang="zh-CN" altLang="en-US" dirty="0">
                <a:solidFill>
                  <a:schemeClr val="tx1"/>
                </a:solidFill>
              </a:rPr>
              <a:t>Access probability distribution：</a:t>
            </a:r>
          </a:p>
          <a:p>
            <a:pPr marL="0" indent="0">
              <a:buNone/>
            </a:pPr>
            <a:r>
              <a:rPr lang="it-IT" altLang="zh-CN" b="1" i="1" dirty="0">
                <a:solidFill>
                  <a:schemeClr val="tx1"/>
                </a:solidFill>
              </a:rPr>
              <a:t>P</a:t>
            </a:r>
            <a:r>
              <a:rPr lang="it-IT" altLang="zh-CN" b="1" dirty="0">
                <a:solidFill>
                  <a:schemeClr val="tx1"/>
                </a:solidFill>
              </a:rPr>
              <a:t>[</a:t>
            </a:r>
            <a:r>
              <a:rPr lang="it-IT" altLang="zh-CN" b="1" i="1" dirty="0">
                <a:solidFill>
                  <a:schemeClr val="tx1"/>
                </a:solidFill>
              </a:rPr>
              <a:t>i</a:t>
            </a:r>
            <a:r>
              <a:rPr lang="it-IT" altLang="zh-CN" b="1" dirty="0">
                <a:solidFill>
                  <a:schemeClr val="tx1"/>
                </a:solidFill>
              </a:rPr>
              <a:t>, </a:t>
            </a:r>
            <a:r>
              <a:rPr lang="it-IT" altLang="zh-CN" b="1" i="1" dirty="0">
                <a:solidFill>
                  <a:schemeClr val="tx1"/>
                </a:solidFill>
              </a:rPr>
              <a:t>j</a:t>
            </a:r>
            <a:r>
              <a:rPr lang="it-IT" altLang="zh-CN" b="1" dirty="0">
                <a:solidFill>
                  <a:schemeClr val="tx1"/>
                </a:solidFill>
              </a:rPr>
              <a:t>]=&lt;</a:t>
            </a:r>
            <a:r>
              <a:rPr lang="it-IT" altLang="zh-CN" b="1" i="1" dirty="0">
                <a:solidFill>
                  <a:schemeClr val="tx1"/>
                </a:solidFill>
              </a:rPr>
              <a:t>ai</a:t>
            </a:r>
            <a:r>
              <a:rPr lang="zh-CN" altLang="it-IT" dirty="0">
                <a:solidFill>
                  <a:schemeClr val="tx1"/>
                </a:solidFill>
              </a:rPr>
              <a:t>－</a:t>
            </a:r>
            <a:r>
              <a:rPr lang="it-IT" altLang="zh-CN" b="1" dirty="0">
                <a:solidFill>
                  <a:schemeClr val="tx1"/>
                </a:solidFill>
              </a:rPr>
              <a:t>1, </a:t>
            </a:r>
            <a:r>
              <a:rPr lang="it-IT" altLang="zh-CN" b="1" i="1" dirty="0">
                <a:solidFill>
                  <a:srgbClr val="FF0000"/>
                </a:solidFill>
              </a:rPr>
              <a:t>bi</a:t>
            </a:r>
            <a:r>
              <a:rPr lang="it-IT" altLang="zh-CN" b="1" i="1" dirty="0">
                <a:solidFill>
                  <a:schemeClr val="tx1"/>
                </a:solidFill>
              </a:rPr>
              <a:t> </a:t>
            </a:r>
            <a:r>
              <a:rPr lang="it-IT" altLang="zh-CN" b="1" dirty="0">
                <a:solidFill>
                  <a:schemeClr val="tx1"/>
                </a:solidFill>
              </a:rPr>
              <a:t>, </a:t>
            </a:r>
            <a:r>
              <a:rPr lang="it-IT" altLang="zh-CN" b="1" i="1" dirty="0">
                <a:solidFill>
                  <a:schemeClr val="tx1"/>
                </a:solidFill>
              </a:rPr>
              <a:t>ai </a:t>
            </a:r>
            <a:r>
              <a:rPr lang="it-IT" altLang="zh-CN" b="1" dirty="0">
                <a:solidFill>
                  <a:schemeClr val="tx1"/>
                </a:solidFill>
              </a:rPr>
              <a:t>, </a:t>
            </a:r>
            <a:r>
              <a:rPr lang="it-IT" altLang="zh-CN" b="1" i="1" dirty="0">
                <a:solidFill>
                  <a:srgbClr val="FF0000"/>
                </a:solidFill>
              </a:rPr>
              <a:t>bi</a:t>
            </a:r>
            <a:r>
              <a:rPr lang="it-IT" altLang="zh-CN" b="1" dirty="0">
                <a:solidFill>
                  <a:srgbClr val="FF0000"/>
                </a:solidFill>
              </a:rPr>
              <a:t>+1</a:t>
            </a:r>
            <a:r>
              <a:rPr lang="it-IT" altLang="zh-CN" b="1" dirty="0">
                <a:solidFill>
                  <a:schemeClr val="tx1"/>
                </a:solidFill>
              </a:rPr>
              <a:t> , … , </a:t>
            </a:r>
            <a:r>
              <a:rPr lang="it-IT" altLang="zh-CN" b="1" i="1" dirty="0">
                <a:solidFill>
                  <a:srgbClr val="FF0000"/>
                </a:solidFill>
              </a:rPr>
              <a:t>bj</a:t>
            </a:r>
            <a:r>
              <a:rPr lang="it-IT" altLang="zh-CN" b="1" i="1" dirty="0">
                <a:solidFill>
                  <a:schemeClr val="tx1"/>
                </a:solidFill>
              </a:rPr>
              <a:t> </a:t>
            </a:r>
            <a:r>
              <a:rPr lang="it-IT" altLang="zh-CN" b="1" dirty="0">
                <a:solidFill>
                  <a:schemeClr val="tx1"/>
                </a:solidFill>
              </a:rPr>
              <a:t>, </a:t>
            </a:r>
            <a:r>
              <a:rPr lang="it-IT" altLang="zh-CN" b="1" i="1" dirty="0">
                <a:solidFill>
                  <a:schemeClr val="tx1"/>
                </a:solidFill>
              </a:rPr>
              <a:t>aj</a:t>
            </a:r>
            <a:r>
              <a:rPr lang="it-IT" altLang="zh-CN" b="1" dirty="0">
                <a:solidFill>
                  <a:schemeClr val="tx1"/>
                </a:solidFill>
              </a:rPr>
              <a:t>&gt;</a:t>
            </a:r>
            <a:endParaRPr lang="it-IT" altLang="zh-CN" dirty="0">
              <a:solidFill>
                <a:schemeClr val="tx1"/>
              </a:solidFill>
            </a:endParaRPr>
          </a:p>
          <a:p>
            <a:pPr marL="0" indent="0">
              <a:buNone/>
            </a:pPr>
            <a:r>
              <a:rPr lang="en-US" altLang="zh-CN" dirty="0">
                <a:solidFill>
                  <a:schemeClr val="tx1"/>
                </a:solidFill>
              </a:rPr>
              <a:t>Input the instance</a:t>
            </a:r>
            <a:r>
              <a:rPr lang="en-US" altLang="zh-CN" b="1" dirty="0">
                <a:solidFill>
                  <a:schemeClr val="tx1"/>
                </a:solidFill>
              </a:rPr>
              <a:t>: </a:t>
            </a:r>
            <a:r>
              <a:rPr lang="en-US" altLang="zh-CN" b="1" i="1" dirty="0">
                <a:solidFill>
                  <a:schemeClr val="tx1"/>
                </a:solidFill>
              </a:rPr>
              <a:t>S </a:t>
            </a:r>
            <a:r>
              <a:rPr lang="en-US" altLang="zh-CN" b="1" dirty="0">
                <a:solidFill>
                  <a:schemeClr val="tx1"/>
                </a:solidFill>
              </a:rPr>
              <a:t>= &lt; </a:t>
            </a:r>
            <a:r>
              <a:rPr lang="en-US" altLang="zh-CN" b="1" i="1" dirty="0">
                <a:solidFill>
                  <a:schemeClr val="tx1"/>
                </a:solidFill>
              </a:rPr>
              <a:t>A</a:t>
            </a:r>
            <a:r>
              <a:rPr lang="en-US" altLang="zh-CN" b="1" dirty="0">
                <a:solidFill>
                  <a:schemeClr val="tx1"/>
                </a:solidFill>
              </a:rPr>
              <a:t>,</a:t>
            </a:r>
            <a:r>
              <a:rPr lang="en-US" altLang="zh-CN" b="1" i="1" dirty="0">
                <a:solidFill>
                  <a:schemeClr val="tx1"/>
                </a:solidFill>
              </a:rPr>
              <a:t>B</a:t>
            </a:r>
            <a:r>
              <a:rPr lang="en-US" altLang="zh-CN" b="1" dirty="0">
                <a:solidFill>
                  <a:schemeClr val="tx1"/>
                </a:solidFill>
              </a:rPr>
              <a:t>,</a:t>
            </a:r>
            <a:r>
              <a:rPr lang="en-US" altLang="zh-CN" b="1" i="1" dirty="0">
                <a:solidFill>
                  <a:schemeClr val="tx1"/>
                </a:solidFill>
              </a:rPr>
              <a:t>C</a:t>
            </a:r>
            <a:r>
              <a:rPr lang="en-US" altLang="zh-CN" b="1" dirty="0">
                <a:solidFill>
                  <a:schemeClr val="tx1"/>
                </a:solidFill>
              </a:rPr>
              <a:t>,</a:t>
            </a:r>
            <a:r>
              <a:rPr lang="en-US" altLang="zh-CN" b="1" i="1" dirty="0">
                <a:solidFill>
                  <a:schemeClr val="tx1"/>
                </a:solidFill>
              </a:rPr>
              <a:t>D</a:t>
            </a:r>
            <a:r>
              <a:rPr lang="en-US" altLang="zh-CN" b="1" dirty="0">
                <a:solidFill>
                  <a:schemeClr val="tx1"/>
                </a:solidFill>
              </a:rPr>
              <a:t>,</a:t>
            </a:r>
            <a:r>
              <a:rPr lang="en-US" altLang="zh-CN" b="1" i="1" dirty="0">
                <a:solidFill>
                  <a:schemeClr val="tx1"/>
                </a:solidFill>
              </a:rPr>
              <a:t>E </a:t>
            </a:r>
            <a:r>
              <a:rPr lang="en-US" altLang="zh-CN" b="1" dirty="0">
                <a:solidFill>
                  <a:schemeClr val="tx1"/>
                </a:solidFill>
              </a:rPr>
              <a:t>&gt;</a:t>
            </a:r>
            <a:endParaRPr lang="en-US" altLang="zh-CN" dirty="0">
              <a:solidFill>
                <a:schemeClr val="tx1"/>
              </a:solidFill>
            </a:endParaRPr>
          </a:p>
          <a:p>
            <a:pPr marL="0" indent="0">
              <a:buNone/>
            </a:pPr>
            <a:r>
              <a:rPr lang="en-US" altLang="zh-CN" b="1" i="1" dirty="0">
                <a:solidFill>
                  <a:schemeClr val="tx1"/>
                </a:solidFill>
              </a:rPr>
              <a:t>                   P </a:t>
            </a:r>
            <a:r>
              <a:rPr lang="en-US" altLang="zh-CN" b="1" dirty="0">
                <a:solidFill>
                  <a:schemeClr val="tx1"/>
                </a:solidFill>
              </a:rPr>
              <a:t>= &lt; 0.04, </a:t>
            </a:r>
            <a:r>
              <a:rPr lang="en-US" altLang="zh-CN" b="1" dirty="0">
                <a:solidFill>
                  <a:srgbClr val="FF0000"/>
                </a:solidFill>
              </a:rPr>
              <a:t>0.1</a:t>
            </a:r>
            <a:r>
              <a:rPr lang="en-US" altLang="zh-CN" b="1" dirty="0">
                <a:solidFill>
                  <a:schemeClr val="tx1"/>
                </a:solidFill>
              </a:rPr>
              <a:t>, 0.02, </a:t>
            </a:r>
            <a:r>
              <a:rPr lang="en-US" altLang="zh-CN" b="1" dirty="0">
                <a:solidFill>
                  <a:srgbClr val="FF0000"/>
                </a:solidFill>
              </a:rPr>
              <a:t>0.3</a:t>
            </a:r>
            <a:r>
              <a:rPr lang="en-US" altLang="zh-CN" b="1" dirty="0">
                <a:solidFill>
                  <a:schemeClr val="tx1"/>
                </a:solidFill>
              </a:rPr>
              <a:t>, 0.02, </a:t>
            </a:r>
            <a:r>
              <a:rPr lang="en-US" altLang="zh-CN" b="1" dirty="0">
                <a:solidFill>
                  <a:srgbClr val="FF0000"/>
                </a:solidFill>
              </a:rPr>
              <a:t>0.1</a:t>
            </a:r>
            <a:r>
              <a:rPr lang="en-US" altLang="zh-CN" b="1" dirty="0">
                <a:solidFill>
                  <a:schemeClr val="tx1"/>
                </a:solidFill>
              </a:rPr>
              <a:t>,</a:t>
            </a:r>
            <a:endParaRPr lang="en-US" altLang="zh-CN" dirty="0">
              <a:solidFill>
                <a:schemeClr val="tx1"/>
              </a:solidFill>
            </a:endParaRPr>
          </a:p>
          <a:p>
            <a:pPr marL="0" indent="0">
              <a:buNone/>
            </a:pPr>
            <a:r>
              <a:rPr lang="en-US" altLang="zh-CN" b="1" dirty="0">
                <a:solidFill>
                  <a:schemeClr val="tx1"/>
                </a:solidFill>
              </a:rPr>
              <a:t>                           0.05,</a:t>
            </a:r>
            <a:r>
              <a:rPr lang="en-US" altLang="zh-CN" b="1" dirty="0">
                <a:solidFill>
                  <a:srgbClr val="FF0000"/>
                </a:solidFill>
              </a:rPr>
              <a:t> 0.2</a:t>
            </a:r>
            <a:r>
              <a:rPr lang="en-US" altLang="zh-CN" b="1" dirty="0">
                <a:solidFill>
                  <a:schemeClr val="tx1"/>
                </a:solidFill>
              </a:rPr>
              <a:t>, 0.06, </a:t>
            </a:r>
            <a:r>
              <a:rPr lang="en-US" altLang="zh-CN" b="1" dirty="0">
                <a:solidFill>
                  <a:srgbClr val="FF0000"/>
                </a:solidFill>
              </a:rPr>
              <a:t>0.1</a:t>
            </a:r>
            <a:r>
              <a:rPr lang="en-US" altLang="zh-CN" b="1" dirty="0">
                <a:solidFill>
                  <a:schemeClr val="tx1"/>
                </a:solidFill>
              </a:rPr>
              <a:t>, 0.01&gt;</a:t>
            </a:r>
            <a:endParaRPr lang="zh-CN" altLang="en-US" dirty="0">
              <a:solidFill>
                <a:schemeClr val="tx1"/>
              </a:solidFill>
            </a:endParaRPr>
          </a:p>
          <a:p>
            <a:pPr marL="0" indent="0">
              <a:buNone/>
            </a:pPr>
            <a:r>
              <a:rPr lang="en-US" altLang="zh-CN" dirty="0">
                <a:sym typeface="+mn-ea"/>
              </a:rPr>
              <a:t>S</a:t>
            </a:r>
            <a:r>
              <a:rPr lang="zh-CN" altLang="en-US" dirty="0">
                <a:sym typeface="+mn-ea"/>
              </a:rPr>
              <a:t>ubproblem</a:t>
            </a:r>
            <a:r>
              <a:rPr lang="zh-CN" altLang="en-US" dirty="0">
                <a:solidFill>
                  <a:schemeClr val="tx1"/>
                </a:solidFill>
              </a:rPr>
              <a:t>：</a:t>
            </a:r>
            <a:r>
              <a:rPr lang="en-US" altLang="zh-CN" b="1" i="1" dirty="0">
                <a:solidFill>
                  <a:schemeClr val="tx1"/>
                </a:solidFill>
              </a:rPr>
              <a:t>S</a:t>
            </a:r>
            <a:r>
              <a:rPr lang="en-US" altLang="zh-CN" b="1" dirty="0">
                <a:solidFill>
                  <a:schemeClr val="tx1"/>
                </a:solidFill>
              </a:rPr>
              <a:t>[2,4] = &lt; </a:t>
            </a:r>
            <a:r>
              <a:rPr lang="en-US" altLang="zh-CN" b="1" i="1" dirty="0">
                <a:solidFill>
                  <a:schemeClr val="tx1"/>
                </a:solidFill>
              </a:rPr>
              <a:t>B</a:t>
            </a:r>
            <a:r>
              <a:rPr lang="en-US" altLang="zh-CN" b="1" dirty="0">
                <a:solidFill>
                  <a:schemeClr val="tx1"/>
                </a:solidFill>
              </a:rPr>
              <a:t>, </a:t>
            </a:r>
            <a:r>
              <a:rPr lang="en-US" altLang="zh-CN" b="1" i="1" dirty="0">
                <a:solidFill>
                  <a:schemeClr val="tx1"/>
                </a:solidFill>
              </a:rPr>
              <a:t>C</a:t>
            </a:r>
            <a:r>
              <a:rPr lang="en-US" altLang="zh-CN" b="1" dirty="0">
                <a:solidFill>
                  <a:schemeClr val="tx1"/>
                </a:solidFill>
              </a:rPr>
              <a:t>, </a:t>
            </a:r>
            <a:r>
              <a:rPr lang="en-US" altLang="zh-CN" b="1" i="1" dirty="0">
                <a:solidFill>
                  <a:schemeClr val="tx1"/>
                </a:solidFill>
              </a:rPr>
              <a:t>D </a:t>
            </a:r>
            <a:r>
              <a:rPr lang="en-US" altLang="zh-CN" b="1" dirty="0">
                <a:solidFill>
                  <a:schemeClr val="tx1"/>
                </a:solidFill>
              </a:rPr>
              <a:t>&gt; </a:t>
            </a:r>
            <a:endParaRPr lang="zh-CN" altLang="en-US" dirty="0">
              <a:solidFill>
                <a:schemeClr val="tx1"/>
              </a:solidFill>
            </a:endParaRPr>
          </a:p>
          <a:p>
            <a:pPr marL="0" indent="0">
              <a:buNone/>
            </a:pPr>
            <a:r>
              <a:rPr lang="en-US" altLang="zh-CN" b="1" i="1" dirty="0">
                <a:solidFill>
                  <a:schemeClr val="tx1"/>
                </a:solidFill>
              </a:rPr>
              <a:t>             P</a:t>
            </a:r>
            <a:r>
              <a:rPr lang="en-US" altLang="zh-CN" b="1" dirty="0">
                <a:solidFill>
                  <a:schemeClr val="tx1"/>
                </a:solidFill>
              </a:rPr>
              <a:t>[2,4]=&lt;0.02, </a:t>
            </a:r>
            <a:r>
              <a:rPr lang="en-US" altLang="zh-CN" b="1" dirty="0">
                <a:solidFill>
                  <a:srgbClr val="FF0000"/>
                </a:solidFill>
              </a:rPr>
              <a:t>0.3</a:t>
            </a:r>
            <a:r>
              <a:rPr lang="en-US" altLang="zh-CN" b="1" dirty="0">
                <a:solidFill>
                  <a:schemeClr val="tx1"/>
                </a:solidFill>
              </a:rPr>
              <a:t>, 0.02, </a:t>
            </a:r>
            <a:r>
              <a:rPr lang="en-US" altLang="zh-CN" b="1" dirty="0">
                <a:solidFill>
                  <a:srgbClr val="FF0000"/>
                </a:solidFill>
              </a:rPr>
              <a:t>0.1</a:t>
            </a:r>
            <a:r>
              <a:rPr lang="en-US" altLang="zh-CN" b="1" dirty="0">
                <a:solidFill>
                  <a:schemeClr val="tx1"/>
                </a:solidFill>
              </a:rPr>
              <a:t>, 0.05, </a:t>
            </a:r>
            <a:r>
              <a:rPr lang="en-US" altLang="zh-CN" b="1" dirty="0">
                <a:solidFill>
                  <a:srgbClr val="FF0000"/>
                </a:solidFill>
              </a:rPr>
              <a:t>0.2</a:t>
            </a:r>
            <a:r>
              <a:rPr lang="en-US" altLang="zh-CN" b="1" dirty="0">
                <a:solidFill>
                  <a:schemeClr val="tx1"/>
                </a:solidFill>
              </a:rPr>
              <a:t>, 0.06&gt;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80116" y="891575"/>
            <a:ext cx="11632335" cy="5349166"/>
          </a:xfrm>
        </p:spPr>
        <p:txBody>
          <a:bodyPr/>
          <a:lstStyle/>
          <a:p>
            <a:r>
              <a:rPr>
                <a:solidFill>
                  <a:schemeClr val="tx1"/>
                </a:solidFill>
              </a:rPr>
              <a:t>Taking </a:t>
            </a:r>
            <a:r>
              <a:rPr lang="en-US" altLang="zh-CN" b="1" dirty="0" err="1">
                <a:latin typeface="Times New Roman Bold" panose="02020503050405090304" charset="0"/>
                <a:cs typeface="Times New Roman Bold" panose="02020503050405090304" charset="0"/>
                <a:sym typeface="+mn-ea"/>
              </a:rPr>
              <a:t>x</a:t>
            </a:r>
            <a:r>
              <a:rPr lang="en-US" altLang="zh-CN" b="1" baseline="-25000" dirty="0" err="1">
                <a:latin typeface="Times New Roman Bold" panose="02020503050405090304" charset="0"/>
                <a:cs typeface="Times New Roman Bold" panose="02020503050405090304" charset="0"/>
                <a:sym typeface="+mn-ea"/>
              </a:rPr>
              <a:t>k</a:t>
            </a:r>
            <a:r>
              <a:rPr>
                <a:solidFill>
                  <a:schemeClr val="tx1"/>
                </a:solidFill>
              </a:rPr>
              <a:t> as a root reduces to a subproblem</a:t>
            </a:r>
            <a:r>
              <a:rPr lang="zh-CN" altLang="en-US" dirty="0">
                <a:solidFill>
                  <a:schemeClr val="tx1"/>
                </a:solidFill>
              </a:rPr>
              <a:t>：</a:t>
            </a:r>
          </a:p>
          <a:p>
            <a:r>
              <a:rPr lang="pl-PL" altLang="zh-CN" b="1" i="1" dirty="0">
                <a:solidFill>
                  <a:schemeClr val="tx1"/>
                </a:solidFill>
              </a:rPr>
              <a:t>S</a:t>
            </a:r>
            <a:r>
              <a:rPr lang="pl-PL" altLang="zh-CN" b="1" dirty="0">
                <a:solidFill>
                  <a:schemeClr val="tx1"/>
                </a:solidFill>
              </a:rPr>
              <a:t>[ </a:t>
            </a:r>
            <a:r>
              <a:rPr lang="pl-PL" altLang="zh-CN" b="1" i="1" dirty="0">
                <a:solidFill>
                  <a:schemeClr val="tx1"/>
                </a:solidFill>
              </a:rPr>
              <a:t>i</a:t>
            </a:r>
            <a:r>
              <a:rPr lang="pl-PL" altLang="zh-CN" b="1" dirty="0">
                <a:solidFill>
                  <a:schemeClr val="tx1"/>
                </a:solidFill>
              </a:rPr>
              <a:t>, </a:t>
            </a:r>
            <a:r>
              <a:rPr lang="pl-PL" altLang="zh-CN" b="1" i="1" dirty="0">
                <a:solidFill>
                  <a:schemeClr val="tx1"/>
                </a:solidFill>
              </a:rPr>
              <a:t>k</a:t>
            </a:r>
            <a:r>
              <a:rPr lang="pl-PL" altLang="zh-CN" dirty="0">
                <a:solidFill>
                  <a:schemeClr val="tx1"/>
                </a:solidFill>
              </a:rPr>
              <a:t>−</a:t>
            </a:r>
            <a:r>
              <a:rPr lang="pl-PL" altLang="zh-CN" b="1" dirty="0">
                <a:solidFill>
                  <a:schemeClr val="tx1"/>
                </a:solidFill>
              </a:rPr>
              <a:t>1</a:t>
            </a:r>
            <a:r>
              <a:rPr lang="en-US" altLang="pl-PL" b="1" dirty="0">
                <a:solidFill>
                  <a:schemeClr val="tx1"/>
                </a:solidFill>
              </a:rPr>
              <a:t> </a:t>
            </a:r>
            <a:r>
              <a:rPr lang="pl-PL" altLang="zh-CN" b="1" dirty="0">
                <a:solidFill>
                  <a:schemeClr val="tx1"/>
                </a:solidFill>
              </a:rPr>
              <a:t>], </a:t>
            </a:r>
            <a:r>
              <a:rPr lang="pl-PL" altLang="zh-CN" b="1" i="1" dirty="0">
                <a:solidFill>
                  <a:schemeClr val="tx1"/>
                </a:solidFill>
              </a:rPr>
              <a:t>P</a:t>
            </a:r>
            <a:r>
              <a:rPr lang="pl-PL" altLang="zh-CN" b="1" dirty="0">
                <a:solidFill>
                  <a:schemeClr val="tx1"/>
                </a:solidFill>
              </a:rPr>
              <a:t>[ </a:t>
            </a:r>
            <a:r>
              <a:rPr lang="pl-PL" altLang="zh-CN" b="1" i="1" dirty="0">
                <a:solidFill>
                  <a:schemeClr val="tx1"/>
                </a:solidFill>
              </a:rPr>
              <a:t>i</a:t>
            </a:r>
            <a:r>
              <a:rPr lang="pl-PL" altLang="zh-CN" b="1" dirty="0">
                <a:solidFill>
                  <a:schemeClr val="tx1"/>
                </a:solidFill>
              </a:rPr>
              <a:t>, </a:t>
            </a:r>
            <a:r>
              <a:rPr lang="pl-PL" altLang="zh-CN" b="1" i="1" dirty="0">
                <a:solidFill>
                  <a:schemeClr val="tx1"/>
                </a:solidFill>
              </a:rPr>
              <a:t>k</a:t>
            </a:r>
            <a:r>
              <a:rPr lang="pl-PL" altLang="zh-CN" dirty="0">
                <a:solidFill>
                  <a:schemeClr val="tx1"/>
                </a:solidFill>
              </a:rPr>
              <a:t>−</a:t>
            </a:r>
            <a:r>
              <a:rPr lang="pl-PL" altLang="zh-CN" b="1" dirty="0">
                <a:solidFill>
                  <a:schemeClr val="tx1"/>
                </a:solidFill>
              </a:rPr>
              <a:t>1]</a:t>
            </a:r>
            <a:endParaRPr lang="pl-PL" altLang="zh-CN" dirty="0">
              <a:solidFill>
                <a:schemeClr val="tx1"/>
              </a:solidFill>
            </a:endParaRPr>
          </a:p>
          <a:p>
            <a:r>
              <a:rPr lang="pl-PL" altLang="zh-CN" b="1" i="1" dirty="0">
                <a:solidFill>
                  <a:schemeClr val="tx1"/>
                </a:solidFill>
              </a:rPr>
              <a:t>S</a:t>
            </a:r>
            <a:r>
              <a:rPr lang="pl-PL" altLang="zh-CN" b="1" dirty="0">
                <a:solidFill>
                  <a:schemeClr val="tx1"/>
                </a:solidFill>
              </a:rPr>
              <a:t>[ </a:t>
            </a:r>
            <a:r>
              <a:rPr lang="pl-PL" altLang="zh-CN" b="1" i="1" dirty="0">
                <a:solidFill>
                  <a:schemeClr val="tx1"/>
                </a:solidFill>
              </a:rPr>
              <a:t>k</a:t>
            </a:r>
            <a:r>
              <a:rPr lang="pl-PL" altLang="zh-CN" b="1" dirty="0">
                <a:solidFill>
                  <a:schemeClr val="tx1"/>
                </a:solidFill>
              </a:rPr>
              <a:t>+1, </a:t>
            </a:r>
            <a:r>
              <a:rPr lang="pl-PL" altLang="zh-CN" b="1" i="1" dirty="0">
                <a:solidFill>
                  <a:schemeClr val="tx1"/>
                </a:solidFill>
              </a:rPr>
              <a:t>j </a:t>
            </a:r>
            <a:r>
              <a:rPr lang="pl-PL" altLang="zh-CN" b="1" dirty="0">
                <a:solidFill>
                  <a:schemeClr val="tx1"/>
                </a:solidFill>
              </a:rPr>
              <a:t>], </a:t>
            </a:r>
            <a:r>
              <a:rPr lang="pl-PL" altLang="zh-CN" b="1" i="1" dirty="0">
                <a:solidFill>
                  <a:schemeClr val="tx1"/>
                </a:solidFill>
              </a:rPr>
              <a:t>P</a:t>
            </a:r>
            <a:r>
              <a:rPr lang="pl-PL" altLang="zh-CN" b="1" dirty="0">
                <a:solidFill>
                  <a:schemeClr val="tx1"/>
                </a:solidFill>
              </a:rPr>
              <a:t>[ </a:t>
            </a:r>
            <a:r>
              <a:rPr lang="pl-PL" altLang="zh-CN" b="1" i="1" dirty="0">
                <a:solidFill>
                  <a:schemeClr val="tx1"/>
                </a:solidFill>
              </a:rPr>
              <a:t>k</a:t>
            </a:r>
            <a:r>
              <a:rPr lang="pl-PL" altLang="zh-CN" b="1" dirty="0">
                <a:solidFill>
                  <a:schemeClr val="tx1"/>
                </a:solidFill>
              </a:rPr>
              <a:t>+1, </a:t>
            </a:r>
            <a:r>
              <a:rPr lang="pl-PL" altLang="zh-CN" b="1" i="1" dirty="0">
                <a:solidFill>
                  <a:schemeClr val="tx1"/>
                </a:solidFill>
              </a:rPr>
              <a:t>j </a:t>
            </a:r>
            <a:r>
              <a:rPr lang="pl-PL" altLang="zh-CN" b="1" dirty="0">
                <a:solidFill>
                  <a:schemeClr val="tx1"/>
                </a:solidFill>
              </a:rPr>
              <a:t>] </a:t>
            </a:r>
            <a:endParaRPr lang="pl-PL" altLang="zh-CN" dirty="0">
              <a:solidFill>
                <a:schemeClr val="tx1"/>
              </a:solidFill>
            </a:endParaRPr>
          </a:p>
          <a:p>
            <a:pPr marL="0" indent="0">
              <a:buNone/>
            </a:pPr>
            <a:r>
              <a:rPr lang="pt-BR" altLang="zh-CN" b="1" i="1" dirty="0">
                <a:solidFill>
                  <a:schemeClr val="tx1"/>
                </a:solidFill>
              </a:rPr>
              <a:t>S</a:t>
            </a:r>
            <a:r>
              <a:rPr lang="pt-BR" altLang="zh-CN" b="1" dirty="0">
                <a:solidFill>
                  <a:schemeClr val="tx1"/>
                </a:solidFill>
              </a:rPr>
              <a:t>[1,5] = &lt; </a:t>
            </a:r>
            <a:r>
              <a:rPr lang="pt-BR" altLang="zh-CN" b="1" i="1" dirty="0">
                <a:solidFill>
                  <a:schemeClr val="tx1"/>
                </a:solidFill>
              </a:rPr>
              <a:t>A</a:t>
            </a:r>
            <a:r>
              <a:rPr lang="pt-BR" altLang="zh-CN" b="1" dirty="0">
                <a:solidFill>
                  <a:schemeClr val="tx1"/>
                </a:solidFill>
              </a:rPr>
              <a:t>, </a:t>
            </a:r>
            <a:r>
              <a:rPr lang="pt-BR" altLang="zh-CN" b="1" i="1" dirty="0">
                <a:solidFill>
                  <a:schemeClr val="tx1"/>
                </a:solidFill>
              </a:rPr>
              <a:t>B</a:t>
            </a:r>
            <a:r>
              <a:rPr lang="pt-BR" altLang="zh-CN" b="1" dirty="0">
                <a:solidFill>
                  <a:schemeClr val="tx1"/>
                </a:solidFill>
              </a:rPr>
              <a:t>, </a:t>
            </a:r>
            <a:r>
              <a:rPr lang="pt-BR" altLang="zh-CN" b="1" i="1" dirty="0">
                <a:solidFill>
                  <a:schemeClr val="tx1"/>
                </a:solidFill>
              </a:rPr>
              <a:t>C</a:t>
            </a:r>
            <a:r>
              <a:rPr lang="pt-BR" altLang="zh-CN" b="1" dirty="0">
                <a:solidFill>
                  <a:schemeClr val="tx1"/>
                </a:solidFill>
              </a:rPr>
              <a:t>, </a:t>
            </a:r>
            <a:r>
              <a:rPr lang="pt-BR" altLang="zh-CN" b="1" i="1" dirty="0">
                <a:solidFill>
                  <a:schemeClr val="tx1"/>
                </a:solidFill>
              </a:rPr>
              <a:t>D</a:t>
            </a:r>
            <a:r>
              <a:rPr lang="pt-BR" altLang="zh-CN" b="1" dirty="0">
                <a:solidFill>
                  <a:schemeClr val="tx1"/>
                </a:solidFill>
              </a:rPr>
              <a:t>, </a:t>
            </a:r>
            <a:r>
              <a:rPr lang="pt-BR" altLang="zh-CN" b="1" i="1" dirty="0">
                <a:solidFill>
                  <a:schemeClr val="tx1"/>
                </a:solidFill>
              </a:rPr>
              <a:t>E </a:t>
            </a:r>
            <a:r>
              <a:rPr lang="pt-BR" altLang="zh-CN" b="1" dirty="0">
                <a:solidFill>
                  <a:schemeClr val="tx1"/>
                </a:solidFill>
              </a:rPr>
              <a:t>&gt;</a:t>
            </a:r>
            <a:endParaRPr lang="pt-BR" altLang="zh-CN" dirty="0">
              <a:solidFill>
                <a:schemeClr val="tx1"/>
              </a:solidFill>
            </a:endParaRPr>
          </a:p>
          <a:p>
            <a:pPr marL="0" indent="0">
              <a:buNone/>
            </a:pPr>
            <a:r>
              <a:rPr lang="en-US" altLang="zh-CN" b="1" i="1" dirty="0">
                <a:solidFill>
                  <a:schemeClr val="tx1"/>
                </a:solidFill>
              </a:rPr>
              <a:t>P</a:t>
            </a:r>
            <a:r>
              <a:rPr lang="en-US" altLang="zh-CN" b="1" dirty="0">
                <a:solidFill>
                  <a:schemeClr val="tx1"/>
                </a:solidFill>
              </a:rPr>
              <a:t>[1,5]= &lt; 0.04, </a:t>
            </a:r>
            <a:r>
              <a:rPr lang="en-US" altLang="zh-CN" b="1" dirty="0">
                <a:solidFill>
                  <a:srgbClr val="FF0000"/>
                </a:solidFill>
              </a:rPr>
              <a:t>0.1</a:t>
            </a:r>
            <a:r>
              <a:rPr lang="en-US" altLang="zh-CN" b="1" dirty="0">
                <a:solidFill>
                  <a:schemeClr val="tx1"/>
                </a:solidFill>
              </a:rPr>
              <a:t>, 0.02, </a:t>
            </a:r>
            <a:r>
              <a:rPr lang="en-US" altLang="zh-CN" b="1" dirty="0">
                <a:solidFill>
                  <a:srgbClr val="FF0000"/>
                </a:solidFill>
              </a:rPr>
              <a:t>0.3</a:t>
            </a:r>
            <a:r>
              <a:rPr lang="en-US" altLang="zh-CN" b="1" dirty="0">
                <a:solidFill>
                  <a:schemeClr val="tx1"/>
                </a:solidFill>
              </a:rPr>
              <a:t>, 0.02, </a:t>
            </a:r>
            <a:r>
              <a:rPr lang="en-US" altLang="zh-CN" b="1" dirty="0">
                <a:solidFill>
                  <a:srgbClr val="FF0000"/>
                </a:solidFill>
              </a:rPr>
              <a:t>0.1</a:t>
            </a:r>
            <a:r>
              <a:rPr lang="en-US" altLang="zh-CN" b="1" dirty="0">
                <a:solidFill>
                  <a:schemeClr val="tx1"/>
                </a:solidFill>
              </a:rPr>
              <a:t>, </a:t>
            </a:r>
            <a:endParaRPr lang="en-US" altLang="zh-CN" dirty="0">
              <a:solidFill>
                <a:schemeClr val="tx1"/>
              </a:solidFill>
            </a:endParaRPr>
          </a:p>
          <a:p>
            <a:pPr marL="0" indent="0">
              <a:buNone/>
            </a:pPr>
            <a:r>
              <a:rPr lang="en-US" altLang="zh-CN" b="1" dirty="0">
                <a:solidFill>
                  <a:schemeClr val="tx1"/>
                </a:solidFill>
              </a:rPr>
              <a:t>0.05, </a:t>
            </a:r>
            <a:r>
              <a:rPr lang="en-US" altLang="zh-CN" b="1" dirty="0">
                <a:solidFill>
                  <a:srgbClr val="FF0000"/>
                </a:solidFill>
              </a:rPr>
              <a:t>0.2</a:t>
            </a:r>
            <a:r>
              <a:rPr lang="en-US" altLang="zh-CN" b="1" dirty="0">
                <a:solidFill>
                  <a:schemeClr val="tx1"/>
                </a:solidFill>
              </a:rPr>
              <a:t>, 0.06, </a:t>
            </a:r>
            <a:r>
              <a:rPr lang="en-US" altLang="zh-CN" b="1" dirty="0">
                <a:solidFill>
                  <a:srgbClr val="FF0000"/>
                </a:solidFill>
              </a:rPr>
              <a:t>0.1</a:t>
            </a:r>
            <a:r>
              <a:rPr lang="en-US" altLang="zh-CN" b="1" dirty="0">
                <a:solidFill>
                  <a:schemeClr val="tx1"/>
                </a:solidFill>
              </a:rPr>
              <a:t>, 0.01&gt; </a:t>
            </a:r>
            <a:endParaRPr lang="zh-CN" altLang="en-US" dirty="0">
              <a:solidFill>
                <a:schemeClr val="tx1"/>
              </a:solidFill>
            </a:endParaRPr>
          </a:p>
          <a:p>
            <a:r>
              <a:rPr lang="en-US" altLang="zh-CN" b="1" i="1" dirty="0">
                <a:solidFill>
                  <a:schemeClr val="tx1"/>
                </a:solidFill>
              </a:rPr>
              <a:t>S</a:t>
            </a:r>
            <a:r>
              <a:rPr lang="en-US" altLang="zh-CN" b="1" dirty="0">
                <a:solidFill>
                  <a:schemeClr val="tx1"/>
                </a:solidFill>
              </a:rPr>
              <a:t>[1,1] = &lt; </a:t>
            </a:r>
            <a:r>
              <a:rPr lang="en-US" altLang="zh-CN" b="1" i="1" dirty="0">
                <a:solidFill>
                  <a:schemeClr val="tx1"/>
                </a:solidFill>
              </a:rPr>
              <a:t>A </a:t>
            </a:r>
            <a:r>
              <a:rPr lang="en-US" altLang="zh-CN" b="1" dirty="0">
                <a:solidFill>
                  <a:schemeClr val="tx1"/>
                </a:solidFill>
              </a:rPr>
              <a:t>&gt;</a:t>
            </a:r>
            <a:r>
              <a:rPr lang="zh-CN" altLang="en-US" dirty="0">
                <a:solidFill>
                  <a:schemeClr val="tx1"/>
                </a:solidFill>
              </a:rPr>
              <a:t>，</a:t>
            </a:r>
          </a:p>
          <a:p>
            <a:pPr marL="0" indent="0">
              <a:buNone/>
            </a:pPr>
            <a:r>
              <a:rPr lang="en-US" altLang="zh-CN" b="1" i="1" dirty="0">
                <a:solidFill>
                  <a:schemeClr val="tx1"/>
                </a:solidFill>
              </a:rPr>
              <a:t>  P</a:t>
            </a:r>
            <a:r>
              <a:rPr lang="en-US" altLang="zh-CN" b="1" dirty="0">
                <a:solidFill>
                  <a:schemeClr val="tx1"/>
                </a:solidFill>
              </a:rPr>
              <a:t>[1,1] = &lt; 0.04, </a:t>
            </a:r>
            <a:r>
              <a:rPr lang="en-US" altLang="zh-CN" b="1" dirty="0">
                <a:solidFill>
                  <a:srgbClr val="FF0000"/>
                </a:solidFill>
              </a:rPr>
              <a:t>0.1</a:t>
            </a:r>
            <a:r>
              <a:rPr lang="en-US" altLang="zh-CN" b="1" dirty="0">
                <a:solidFill>
                  <a:schemeClr val="tx1"/>
                </a:solidFill>
              </a:rPr>
              <a:t>, 0.02 &gt;</a:t>
            </a:r>
            <a:endParaRPr lang="en-US" altLang="zh-CN" dirty="0">
              <a:solidFill>
                <a:schemeClr val="tx1"/>
              </a:solidFill>
            </a:endParaRPr>
          </a:p>
          <a:p>
            <a:r>
              <a:rPr lang="en-US" altLang="zh-CN" b="1" i="1" dirty="0">
                <a:solidFill>
                  <a:schemeClr val="tx1"/>
                </a:solidFill>
              </a:rPr>
              <a:t>S</a:t>
            </a:r>
            <a:r>
              <a:rPr lang="en-US" altLang="zh-CN" b="1" dirty="0">
                <a:solidFill>
                  <a:schemeClr val="tx1"/>
                </a:solidFill>
              </a:rPr>
              <a:t>[3,5] = &lt; </a:t>
            </a:r>
            <a:r>
              <a:rPr lang="en-US" altLang="zh-CN" b="1" i="1" dirty="0">
                <a:solidFill>
                  <a:schemeClr val="tx1"/>
                </a:solidFill>
              </a:rPr>
              <a:t>C,D,E </a:t>
            </a:r>
            <a:r>
              <a:rPr lang="en-US" altLang="zh-CN" b="1" dirty="0">
                <a:solidFill>
                  <a:schemeClr val="tx1"/>
                </a:solidFill>
              </a:rPr>
              <a:t>&gt;, </a:t>
            </a:r>
            <a:endParaRPr lang="en-US" altLang="zh-CN" dirty="0">
              <a:solidFill>
                <a:schemeClr val="tx1"/>
              </a:solidFill>
            </a:endParaRPr>
          </a:p>
          <a:p>
            <a:pPr marL="0" indent="0">
              <a:buNone/>
            </a:pPr>
            <a:r>
              <a:rPr lang="en-US" altLang="zh-CN" b="1" i="1" dirty="0">
                <a:solidFill>
                  <a:schemeClr val="tx1"/>
                </a:solidFill>
              </a:rPr>
              <a:t>  P</a:t>
            </a:r>
            <a:r>
              <a:rPr lang="en-US" altLang="zh-CN" b="1" dirty="0">
                <a:solidFill>
                  <a:schemeClr val="tx1"/>
                </a:solidFill>
              </a:rPr>
              <a:t>[3,5] = &lt; 0.02, </a:t>
            </a:r>
            <a:r>
              <a:rPr lang="en-US" altLang="zh-CN" b="1" dirty="0">
                <a:solidFill>
                  <a:srgbClr val="FF0000"/>
                </a:solidFill>
              </a:rPr>
              <a:t>0.1</a:t>
            </a:r>
            <a:r>
              <a:rPr lang="en-US" altLang="zh-CN" b="1" dirty="0">
                <a:solidFill>
                  <a:schemeClr val="tx1"/>
                </a:solidFill>
              </a:rPr>
              <a:t>, 0.05, </a:t>
            </a:r>
            <a:r>
              <a:rPr lang="en-US" altLang="zh-CN" b="1" dirty="0">
                <a:solidFill>
                  <a:srgbClr val="FF0000"/>
                </a:solidFill>
              </a:rPr>
              <a:t>0.2</a:t>
            </a:r>
            <a:r>
              <a:rPr lang="en-US" altLang="zh-CN" b="1" dirty="0">
                <a:solidFill>
                  <a:schemeClr val="tx1"/>
                </a:solidFill>
              </a:rPr>
              <a:t>, 0.06, </a:t>
            </a:r>
            <a:r>
              <a:rPr lang="en-US" altLang="zh-CN" b="1" dirty="0">
                <a:solidFill>
                  <a:srgbClr val="FF0000"/>
                </a:solidFill>
              </a:rPr>
              <a:t>0.1</a:t>
            </a:r>
            <a:r>
              <a:rPr lang="en-US" altLang="zh-CN" b="1" dirty="0">
                <a:solidFill>
                  <a:schemeClr val="tx1"/>
                </a:solidFill>
              </a:rPr>
              <a:t>, 0.01&gt;</a:t>
            </a:r>
          </a:p>
        </p:txBody>
      </p:sp>
      <p:pic>
        <p:nvPicPr>
          <p:cNvPr id="5" name="图片 4"/>
          <p:cNvPicPr>
            <a:picLocks noChangeAspect="1"/>
          </p:cNvPicPr>
          <p:nvPr/>
        </p:nvPicPr>
        <p:blipFill>
          <a:blip r:embed="rId2"/>
          <a:stretch>
            <a:fillRect/>
          </a:stretch>
        </p:blipFill>
        <p:spPr>
          <a:xfrm>
            <a:off x="8255000" y="1554480"/>
            <a:ext cx="3295650" cy="17335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solidFill>
                  <a:schemeClr val="tx1"/>
                </a:solidFill>
              </a:rPr>
              <a:t>Subproblem definition</a:t>
            </a:r>
            <a:r>
              <a:rPr lang="en-US" altLang="zh-CN" dirty="0">
                <a:solidFill>
                  <a:schemeClr val="tx1"/>
                </a:solidFill>
              </a:rPr>
              <a:t> </a:t>
            </a:r>
            <a:r>
              <a:rPr lang="en-US" altLang="zh-CN" b="1" i="1" dirty="0">
                <a:solidFill>
                  <a:schemeClr val="tx1"/>
                </a:solidFill>
              </a:rPr>
              <a:t>S</a:t>
            </a:r>
            <a:r>
              <a:rPr lang="en-US" altLang="zh-CN" b="1" dirty="0">
                <a:solidFill>
                  <a:schemeClr val="tx1"/>
                </a:solidFill>
              </a:rPr>
              <a:t>[</a:t>
            </a:r>
            <a:r>
              <a:rPr lang="en-US" altLang="zh-CN" b="1" i="1" dirty="0" err="1">
                <a:solidFill>
                  <a:schemeClr val="tx1"/>
                </a:solidFill>
              </a:rPr>
              <a:t>i</a:t>
            </a:r>
            <a:r>
              <a:rPr lang="en-US" altLang="zh-CN" b="1" dirty="0" err="1">
                <a:solidFill>
                  <a:schemeClr val="tx1"/>
                </a:solidFill>
              </a:rPr>
              <a:t>,</a:t>
            </a:r>
            <a:r>
              <a:rPr lang="en-US" altLang="zh-CN" b="1" i="1" dirty="0" err="1">
                <a:solidFill>
                  <a:schemeClr val="tx1"/>
                </a:solidFill>
              </a:rPr>
              <a:t>j</a:t>
            </a:r>
            <a:r>
              <a:rPr lang="en-US" altLang="zh-CN" b="1" dirty="0">
                <a:solidFill>
                  <a:schemeClr val="tx1"/>
                </a:solidFill>
              </a:rPr>
              <a:t>] </a:t>
            </a:r>
            <a:r>
              <a:rPr lang="zh-CN" altLang="en-US" dirty="0">
                <a:solidFill>
                  <a:schemeClr val="tx1"/>
                </a:solidFill>
              </a:rPr>
              <a:t>和</a:t>
            </a:r>
            <a:r>
              <a:rPr lang="en-US" altLang="zh-CN" b="1" i="1" dirty="0">
                <a:solidFill>
                  <a:schemeClr val="tx1"/>
                </a:solidFill>
              </a:rPr>
              <a:t>P</a:t>
            </a:r>
            <a:r>
              <a:rPr lang="en-US" altLang="zh-CN" b="1" dirty="0">
                <a:solidFill>
                  <a:schemeClr val="tx1"/>
                </a:solidFill>
              </a:rPr>
              <a:t>[</a:t>
            </a:r>
            <a:r>
              <a:rPr lang="en-US" altLang="zh-CN" b="1" i="1" dirty="0" err="1">
                <a:solidFill>
                  <a:schemeClr val="tx1"/>
                </a:solidFill>
              </a:rPr>
              <a:t>i</a:t>
            </a:r>
            <a:r>
              <a:rPr lang="en-US" altLang="zh-CN" b="1" dirty="0" err="1">
                <a:solidFill>
                  <a:schemeClr val="tx1"/>
                </a:solidFill>
              </a:rPr>
              <a:t>,</a:t>
            </a:r>
            <a:r>
              <a:rPr lang="en-US" altLang="zh-CN" b="1" i="1" dirty="0" err="1">
                <a:solidFill>
                  <a:schemeClr val="tx1"/>
                </a:solidFill>
              </a:rPr>
              <a:t>j</a:t>
            </a:r>
            <a:r>
              <a:rPr lang="en-US" altLang="zh-CN" b="1" dirty="0">
                <a:solidFill>
                  <a:schemeClr val="tx1"/>
                </a:solidFill>
              </a:rPr>
              <a:t>], </a:t>
            </a:r>
            <a:r>
              <a:rPr lang="en-US" altLang="zh-CN" dirty="0">
                <a:solidFill>
                  <a:schemeClr val="tx1"/>
                </a:solidFill>
              </a:rPr>
              <a:t>set</a:t>
            </a:r>
          </a:p>
          <a:p>
            <a:pPr marL="0" indent="0">
              <a:buNone/>
            </a:pPr>
            <a:endParaRPr lang="en-US" altLang="zh-CN" dirty="0">
              <a:solidFill>
                <a:schemeClr val="tx1"/>
              </a:solidFill>
            </a:endParaRPr>
          </a:p>
          <a:p>
            <a:pPr marL="0" indent="0">
              <a:buNone/>
            </a:pPr>
            <a:endParaRPr lang="en-US" altLang="zh-CN" dirty="0">
              <a:solidFill>
                <a:schemeClr val="tx1"/>
              </a:solidFill>
            </a:endParaRPr>
          </a:p>
          <a:p>
            <a:pPr marL="0" indent="0">
              <a:buNone/>
            </a:pPr>
            <a:endParaRPr lang="en-US" altLang="zh-CN" dirty="0">
              <a:solidFill>
                <a:schemeClr val="tx1"/>
              </a:solidFill>
            </a:endParaRPr>
          </a:p>
          <a:p>
            <a:pPr marL="0" indent="0">
              <a:buNone/>
            </a:pPr>
            <a:r>
              <a:rPr lang="en-US" altLang="zh-CN" dirty="0">
                <a:solidFill>
                  <a:schemeClr val="tx1"/>
                </a:solidFill>
              </a:rPr>
              <a:t>Is the sum of all probabilities (data and gaps) in </a:t>
            </a:r>
            <a:r>
              <a:rPr lang="en-US" altLang="zh-CN" b="1" i="1" dirty="0">
                <a:sym typeface="+mn-ea"/>
              </a:rPr>
              <a:t>P</a:t>
            </a:r>
            <a:r>
              <a:rPr lang="en-US" altLang="zh-CN" b="1" dirty="0">
                <a:sym typeface="+mn-ea"/>
              </a:rPr>
              <a:t>[</a:t>
            </a:r>
            <a:r>
              <a:rPr lang="en-US" altLang="zh-CN" b="1" i="1" dirty="0" err="1">
                <a:sym typeface="+mn-ea"/>
              </a:rPr>
              <a:t>i</a:t>
            </a:r>
            <a:r>
              <a:rPr lang="en-US" altLang="zh-CN" b="1" dirty="0" err="1">
                <a:sym typeface="+mn-ea"/>
              </a:rPr>
              <a:t>,</a:t>
            </a:r>
            <a:r>
              <a:rPr lang="en-US" altLang="zh-CN" b="1" i="1" dirty="0" err="1">
                <a:sym typeface="+mn-ea"/>
              </a:rPr>
              <a:t>j</a:t>
            </a:r>
            <a:r>
              <a:rPr lang="en-US" altLang="zh-CN" b="1" dirty="0">
                <a:sym typeface="+mn-ea"/>
              </a:rPr>
              <a:t>]</a:t>
            </a:r>
          </a:p>
          <a:p>
            <a:pPr marL="0" indent="0">
              <a:buNone/>
            </a:pPr>
            <a:endParaRPr lang="en-US" altLang="zh-CN" dirty="0">
              <a:solidFill>
                <a:schemeClr val="tx1"/>
              </a:solidFill>
            </a:endParaRPr>
          </a:p>
          <a:p>
            <a:pPr marL="0" indent="0">
              <a:buNone/>
            </a:pPr>
            <a:r>
              <a:rPr lang="en-US" altLang="zh-CN" dirty="0">
                <a:solidFill>
                  <a:schemeClr val="tx1"/>
                </a:solidFill>
              </a:rPr>
              <a:t>Instance</a:t>
            </a:r>
            <a:r>
              <a:rPr lang="zh-CN" altLang="en-US" dirty="0">
                <a:solidFill>
                  <a:schemeClr val="tx1"/>
                </a:solidFill>
              </a:rPr>
              <a:t>：</a:t>
            </a:r>
            <a:r>
              <a:rPr lang="en-US" altLang="zh-CN" b="1" i="1" dirty="0">
                <a:solidFill>
                  <a:schemeClr val="tx1"/>
                </a:solidFill>
              </a:rPr>
              <a:t>S</a:t>
            </a:r>
            <a:r>
              <a:rPr lang="en-US" altLang="zh-CN" b="1" dirty="0">
                <a:solidFill>
                  <a:schemeClr val="tx1"/>
                </a:solidFill>
              </a:rPr>
              <a:t>[2,4]=&lt;</a:t>
            </a:r>
            <a:r>
              <a:rPr lang="en-US" altLang="zh-CN" b="1" i="1" dirty="0">
                <a:solidFill>
                  <a:schemeClr val="tx1"/>
                </a:solidFill>
              </a:rPr>
              <a:t>B</a:t>
            </a:r>
            <a:r>
              <a:rPr lang="en-US" altLang="zh-CN" b="1" dirty="0">
                <a:solidFill>
                  <a:schemeClr val="tx1"/>
                </a:solidFill>
              </a:rPr>
              <a:t>,</a:t>
            </a:r>
            <a:r>
              <a:rPr lang="en-US" altLang="zh-CN" b="1" i="1" dirty="0">
                <a:solidFill>
                  <a:schemeClr val="tx1"/>
                </a:solidFill>
              </a:rPr>
              <a:t>C</a:t>
            </a:r>
            <a:r>
              <a:rPr lang="en-US" altLang="zh-CN" b="1" dirty="0">
                <a:solidFill>
                  <a:schemeClr val="tx1"/>
                </a:solidFill>
              </a:rPr>
              <a:t>,</a:t>
            </a:r>
            <a:r>
              <a:rPr lang="en-US" altLang="zh-CN" b="1" i="1" dirty="0">
                <a:solidFill>
                  <a:schemeClr val="tx1"/>
                </a:solidFill>
              </a:rPr>
              <a:t>D</a:t>
            </a:r>
            <a:r>
              <a:rPr lang="en-US" altLang="zh-CN" b="1" dirty="0">
                <a:solidFill>
                  <a:schemeClr val="tx1"/>
                </a:solidFill>
              </a:rPr>
              <a:t>&gt;</a:t>
            </a:r>
            <a:endParaRPr lang="en-US" altLang="zh-CN" dirty="0">
              <a:solidFill>
                <a:schemeClr val="tx1"/>
              </a:solidFill>
            </a:endParaRPr>
          </a:p>
          <a:p>
            <a:pPr marL="0" indent="0">
              <a:buNone/>
            </a:pPr>
            <a:r>
              <a:rPr lang="en-US" altLang="zh-CN" b="1" i="1" dirty="0">
                <a:solidFill>
                  <a:schemeClr val="tx1"/>
                </a:solidFill>
              </a:rPr>
              <a:t>P</a:t>
            </a:r>
            <a:r>
              <a:rPr lang="en-US" altLang="zh-CN" b="1" dirty="0">
                <a:solidFill>
                  <a:schemeClr val="tx1"/>
                </a:solidFill>
              </a:rPr>
              <a:t>[2,4]=&lt;0.02,</a:t>
            </a:r>
            <a:r>
              <a:rPr lang="en-US" altLang="zh-CN" b="1" dirty="0">
                <a:solidFill>
                  <a:srgbClr val="FF0000"/>
                </a:solidFill>
              </a:rPr>
              <a:t>0.3</a:t>
            </a:r>
            <a:r>
              <a:rPr lang="en-US" altLang="zh-CN" b="1" dirty="0">
                <a:solidFill>
                  <a:schemeClr val="tx1"/>
                </a:solidFill>
              </a:rPr>
              <a:t>,0.02,</a:t>
            </a:r>
            <a:r>
              <a:rPr lang="en-US" altLang="zh-CN" b="1" dirty="0">
                <a:solidFill>
                  <a:srgbClr val="FF0000"/>
                </a:solidFill>
              </a:rPr>
              <a:t>0.1</a:t>
            </a:r>
            <a:r>
              <a:rPr lang="en-US" altLang="zh-CN" b="1" dirty="0">
                <a:solidFill>
                  <a:schemeClr val="tx1"/>
                </a:solidFill>
              </a:rPr>
              <a:t>,0.05,</a:t>
            </a:r>
            <a:r>
              <a:rPr lang="en-US" altLang="zh-CN" b="1" dirty="0">
                <a:solidFill>
                  <a:srgbClr val="FF0000"/>
                </a:solidFill>
              </a:rPr>
              <a:t>0.2</a:t>
            </a:r>
            <a:r>
              <a:rPr lang="en-US" altLang="zh-CN" b="1" dirty="0">
                <a:solidFill>
                  <a:schemeClr val="tx1"/>
                </a:solidFill>
              </a:rPr>
              <a:t>,0.06&gt;</a:t>
            </a:r>
            <a:endParaRPr lang="en-US" altLang="zh-CN" dirty="0">
              <a:solidFill>
                <a:schemeClr val="tx1"/>
              </a:solidFill>
            </a:endParaRPr>
          </a:p>
          <a:p>
            <a:pPr marL="0" indent="0">
              <a:buNone/>
            </a:pPr>
            <a:r>
              <a:rPr lang="en-US" altLang="zh-CN" b="1" i="1" dirty="0">
                <a:solidFill>
                  <a:schemeClr val="tx1"/>
                </a:solidFill>
              </a:rPr>
              <a:t>w</a:t>
            </a:r>
            <a:r>
              <a:rPr lang="en-US" altLang="zh-CN" b="1" dirty="0">
                <a:solidFill>
                  <a:schemeClr val="tx1"/>
                </a:solidFill>
              </a:rPr>
              <a:t>[2,4]=(</a:t>
            </a:r>
            <a:r>
              <a:rPr lang="en-US" altLang="zh-CN" b="1" dirty="0">
                <a:solidFill>
                  <a:srgbClr val="FF0000"/>
                </a:solidFill>
              </a:rPr>
              <a:t>0.3+0.1+0.2</a:t>
            </a:r>
            <a:r>
              <a:rPr lang="en-US" altLang="zh-CN" b="1" dirty="0">
                <a:solidFill>
                  <a:schemeClr val="tx1"/>
                </a:solidFill>
              </a:rPr>
              <a:t>)+(0.02+0.02+0.05+0.06) = 0.75</a:t>
            </a:r>
          </a:p>
        </p:txBody>
      </p:sp>
      <p:pic>
        <p:nvPicPr>
          <p:cNvPr id="4" name="图片 3"/>
          <p:cNvPicPr>
            <a:picLocks noChangeAspect="1"/>
          </p:cNvPicPr>
          <p:nvPr/>
        </p:nvPicPr>
        <p:blipFill>
          <a:blip r:embed="rId2"/>
          <a:stretch>
            <a:fillRect/>
          </a:stretch>
        </p:blipFill>
        <p:spPr>
          <a:xfrm>
            <a:off x="3108632" y="1594016"/>
            <a:ext cx="4391025" cy="12668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50000"/>
              </a:lnSpc>
              <a:spcBef>
                <a:spcPts val="0"/>
              </a:spcBef>
              <a:buNone/>
            </a:pPr>
            <a:r>
              <a:rPr lang="en-US" altLang="zh-CN" sz="2200" b="1" dirty="0"/>
              <a:t>The recursive equation of the optimization function:</a:t>
            </a:r>
            <a:r>
              <a:rPr lang="en-US" altLang="zh-CN" sz="2200" dirty="0"/>
              <a:t> Let </a:t>
            </a:r>
            <a:r>
              <a:rPr lang="en-US" altLang="zh-CN" sz="2200" b="1" i="1" dirty="0">
                <a:sym typeface="+mn-ea"/>
              </a:rPr>
              <a:t>m</a:t>
            </a:r>
            <a:r>
              <a:rPr lang="en-US" altLang="zh-CN" sz="2200" b="1" dirty="0">
                <a:sym typeface="+mn-ea"/>
              </a:rPr>
              <a:t>[</a:t>
            </a:r>
            <a:r>
              <a:rPr lang="en-US" altLang="zh-CN" sz="2200" b="1" i="1" dirty="0" err="1">
                <a:sym typeface="+mn-ea"/>
              </a:rPr>
              <a:t>i,j</a:t>
            </a:r>
            <a:r>
              <a:rPr lang="en-US" altLang="zh-CN" sz="2200" b="1" dirty="0">
                <a:sym typeface="+mn-ea"/>
              </a:rPr>
              <a:t>] </a:t>
            </a:r>
            <a:r>
              <a:rPr lang="en-US" altLang="zh-CN" sz="2200" dirty="0"/>
              <a:t>be the average number of comparisons of the optimal binary search tree with respect to the inputs </a:t>
            </a:r>
            <a:r>
              <a:rPr lang="en-US" altLang="zh-CN" sz="2200" b="1" i="1" dirty="0">
                <a:sym typeface="+mn-ea"/>
              </a:rPr>
              <a:t>S</a:t>
            </a:r>
            <a:r>
              <a:rPr lang="en-US" altLang="zh-CN" sz="2200" b="1" dirty="0">
                <a:sym typeface="+mn-ea"/>
              </a:rPr>
              <a:t>[</a:t>
            </a:r>
            <a:r>
              <a:rPr lang="en-US" altLang="zh-CN" sz="2200" b="1" i="1" dirty="0" err="1">
                <a:sym typeface="+mn-ea"/>
              </a:rPr>
              <a:t>i</a:t>
            </a:r>
            <a:r>
              <a:rPr lang="en-US" altLang="zh-CN" sz="2200" b="1" dirty="0" err="1">
                <a:sym typeface="+mn-ea"/>
              </a:rPr>
              <a:t>,</a:t>
            </a:r>
            <a:r>
              <a:rPr lang="en-US" altLang="zh-CN" sz="2200" b="1" i="1" dirty="0" err="1">
                <a:sym typeface="+mn-ea"/>
              </a:rPr>
              <a:t>j</a:t>
            </a:r>
            <a:r>
              <a:rPr lang="en-US" altLang="zh-CN" sz="2200" b="1" dirty="0">
                <a:sym typeface="+mn-ea"/>
              </a:rPr>
              <a:t>] </a:t>
            </a:r>
            <a:r>
              <a:rPr lang="en-US" altLang="zh-CN" sz="2200" dirty="0"/>
              <a:t> and </a:t>
            </a:r>
            <a:r>
              <a:rPr lang="en-US" altLang="zh-CN" sz="2200" b="1" i="1" dirty="0">
                <a:sym typeface="+mn-ea"/>
              </a:rPr>
              <a:t>P</a:t>
            </a:r>
            <a:r>
              <a:rPr lang="en-US" altLang="zh-CN" sz="2200" b="1" dirty="0">
                <a:sym typeface="+mn-ea"/>
              </a:rPr>
              <a:t>[</a:t>
            </a:r>
            <a:r>
              <a:rPr lang="en-US" altLang="zh-CN" sz="2200" b="1" i="1" dirty="0" err="1">
                <a:sym typeface="+mn-ea"/>
              </a:rPr>
              <a:t>i</a:t>
            </a:r>
            <a:r>
              <a:rPr lang="en-US" altLang="zh-CN" sz="2200" b="1" dirty="0" err="1">
                <a:sym typeface="+mn-ea"/>
              </a:rPr>
              <a:t>,</a:t>
            </a:r>
            <a:r>
              <a:rPr lang="en-US" altLang="zh-CN" sz="2200" b="1" i="1" dirty="0" err="1">
                <a:sym typeface="+mn-ea"/>
              </a:rPr>
              <a:t>j</a:t>
            </a:r>
            <a:r>
              <a:rPr lang="en-US" altLang="zh-CN" sz="2200" b="1" dirty="0">
                <a:sym typeface="+mn-ea"/>
              </a:rPr>
              <a:t>]</a:t>
            </a:r>
            <a:r>
              <a:rPr lang="en-US" altLang="zh-CN" sz="2200" dirty="0"/>
              <a:t> :</a:t>
            </a:r>
          </a:p>
          <a:p>
            <a:pPr marL="0" indent="0">
              <a:lnSpc>
                <a:spcPct val="150000"/>
              </a:lnSpc>
              <a:spcBef>
                <a:spcPts val="0"/>
              </a:spcBef>
              <a:buNone/>
            </a:pPr>
            <a:endParaRPr lang="zh-CN" altLang="en-US" sz="2200" dirty="0"/>
          </a:p>
        </p:txBody>
      </p:sp>
      <p:pic>
        <p:nvPicPr>
          <p:cNvPr id="4" name="图片 3"/>
          <p:cNvPicPr>
            <a:picLocks noChangeAspect="1"/>
          </p:cNvPicPr>
          <p:nvPr/>
        </p:nvPicPr>
        <p:blipFill rotWithShape="1">
          <a:blip r:embed="rId2"/>
          <a:srcRect l="26" t="12509" r="1"/>
          <a:stretch>
            <a:fillRect/>
          </a:stretch>
        </p:blipFill>
        <p:spPr>
          <a:xfrm>
            <a:off x="1651000" y="2525124"/>
            <a:ext cx="8391525" cy="395120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753766" y="952500"/>
            <a:ext cx="9133163" cy="540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zh-CN" altLang="en-US" dirty="0"/>
          </a:p>
        </p:txBody>
      </p:sp>
      <p:pic>
        <p:nvPicPr>
          <p:cNvPr id="4" name="图片 3"/>
          <p:cNvPicPr>
            <a:picLocks noChangeAspect="1"/>
          </p:cNvPicPr>
          <p:nvPr/>
        </p:nvPicPr>
        <p:blipFill>
          <a:blip r:embed="rId2"/>
          <a:stretch>
            <a:fillRect/>
          </a:stretch>
        </p:blipFill>
        <p:spPr>
          <a:xfrm>
            <a:off x="240118" y="1303869"/>
            <a:ext cx="5760000" cy="4190863"/>
          </a:xfrm>
          <a:prstGeom prst="rect">
            <a:avLst/>
          </a:prstGeom>
        </p:spPr>
      </p:pic>
      <p:pic>
        <p:nvPicPr>
          <p:cNvPr id="5" name="图片 4"/>
          <p:cNvPicPr>
            <a:picLocks noChangeAspect="1"/>
          </p:cNvPicPr>
          <p:nvPr/>
        </p:nvPicPr>
        <p:blipFill>
          <a:blip r:embed="rId3"/>
          <a:stretch>
            <a:fillRect/>
          </a:stretch>
        </p:blipFill>
        <p:spPr>
          <a:xfrm>
            <a:off x="6468850" y="1371601"/>
            <a:ext cx="5040000" cy="412313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Pseudo-code </a:t>
            </a:r>
            <a:endParaRPr lang="zh-CN" altLang="en-US" dirty="0"/>
          </a:p>
        </p:txBody>
      </p:sp>
      <p:sp>
        <p:nvSpPr>
          <p:cNvPr id="3" name="Text Box 2"/>
          <p:cNvSpPr txBox="1"/>
          <p:nvPr/>
        </p:nvSpPr>
        <p:spPr>
          <a:xfrm>
            <a:off x="208915" y="652780"/>
            <a:ext cx="12214860" cy="5769610"/>
          </a:xfrm>
          <a:prstGeom prst="rect">
            <a:avLst/>
          </a:prstGeom>
          <a:noFill/>
        </p:spPr>
        <p:txBody>
          <a:bodyPr wrap="square" rtlCol="0" anchor="t">
            <a:noAutofit/>
          </a:bodyPr>
          <a:lstStyle/>
          <a:p>
            <a:r>
              <a:rPr lang="en-US" dirty="0"/>
              <a:t>void </a:t>
            </a:r>
            <a:r>
              <a:rPr lang="en-US" dirty="0" err="1"/>
              <a:t>optimalBST</a:t>
            </a:r>
            <a:r>
              <a:rPr lang="en-US" dirty="0"/>
              <a:t>(int keys[], int </a:t>
            </a:r>
            <a:r>
              <a:rPr lang="en-US" dirty="0" err="1"/>
              <a:t>freq</a:t>
            </a:r>
            <a:r>
              <a:rPr lang="en-US" dirty="0"/>
              <a:t>[], int n) {</a:t>
            </a:r>
          </a:p>
          <a:p>
            <a:r>
              <a:rPr lang="en-US" dirty="0"/>
              <a:t>    int cost[n][n]; // </a:t>
            </a:r>
            <a:r>
              <a:rPr lang="en-US" dirty="0" err="1"/>
              <a:t>存储最优二叉搜索树的期望搜索代价</a:t>
            </a:r>
            <a:endParaRPr lang="en-US" dirty="0"/>
          </a:p>
          <a:p>
            <a:r>
              <a:rPr lang="en-US" dirty="0"/>
              <a:t>    int root[n][n]; // </a:t>
            </a:r>
            <a:r>
              <a:rPr lang="en-US" dirty="0" err="1"/>
              <a:t>存储最优二叉搜索树的根节点</a:t>
            </a:r>
            <a:endParaRPr lang="en-US" dirty="0"/>
          </a:p>
          <a:p>
            <a:endParaRPr lang="en-US" dirty="0"/>
          </a:p>
          <a:p>
            <a:r>
              <a:rPr lang="en-US" dirty="0"/>
              <a:t>    for (int </a:t>
            </a:r>
            <a:r>
              <a:rPr lang="en-US" dirty="0" err="1"/>
              <a:t>i</a:t>
            </a:r>
            <a:r>
              <a:rPr lang="en-US" dirty="0"/>
              <a:t> = 0; </a:t>
            </a:r>
            <a:r>
              <a:rPr lang="en-US" dirty="0" err="1"/>
              <a:t>i</a:t>
            </a:r>
            <a:r>
              <a:rPr lang="en-US" dirty="0"/>
              <a:t> &lt; n; </a:t>
            </a:r>
            <a:r>
              <a:rPr lang="en-US" dirty="0" err="1"/>
              <a:t>i</a:t>
            </a:r>
            <a:r>
              <a:rPr lang="en-US" dirty="0"/>
              <a:t>++)     </a:t>
            </a:r>
            <a:r>
              <a:rPr lang="en-US" dirty="0">
                <a:solidFill>
                  <a:srgbClr val="0000FF"/>
                </a:solidFill>
              </a:rPr>
              <a:t>  </a:t>
            </a:r>
            <a:r>
              <a:rPr lang="en-US" dirty="0">
                <a:solidFill>
                  <a:srgbClr val="0000FF"/>
                </a:solidFill>
                <a:sym typeface="+mn-ea"/>
              </a:rPr>
              <a:t>// </a:t>
            </a:r>
            <a:r>
              <a:rPr lang="en-US" dirty="0" err="1">
                <a:solidFill>
                  <a:srgbClr val="0000FF"/>
                </a:solidFill>
                <a:sym typeface="+mn-ea"/>
              </a:rPr>
              <a:t>初始化只包含一个关键字的情况</a:t>
            </a:r>
            <a:endParaRPr lang="en-US" dirty="0"/>
          </a:p>
          <a:p>
            <a:r>
              <a:rPr lang="en-US" dirty="0"/>
              <a:t>    </a:t>
            </a:r>
            <a:r>
              <a:rPr lang="en-US" dirty="0">
                <a:sym typeface="+mn-ea"/>
              </a:rPr>
              <a:t>{ </a:t>
            </a:r>
            <a:r>
              <a:rPr lang="en-US" dirty="0"/>
              <a:t> cost[</a:t>
            </a:r>
            <a:r>
              <a:rPr lang="en-US" dirty="0" err="1"/>
              <a:t>i</a:t>
            </a:r>
            <a:r>
              <a:rPr lang="en-US" dirty="0"/>
              <a:t>][</a:t>
            </a:r>
            <a:r>
              <a:rPr lang="en-US" dirty="0" err="1"/>
              <a:t>i</a:t>
            </a:r>
            <a:r>
              <a:rPr lang="en-US" dirty="0"/>
              <a:t>] = </a:t>
            </a:r>
            <a:r>
              <a:rPr lang="en-US" dirty="0" err="1"/>
              <a:t>freq</a:t>
            </a:r>
            <a:r>
              <a:rPr lang="en-US" dirty="0"/>
              <a:t>[</a:t>
            </a:r>
            <a:r>
              <a:rPr lang="en-US" dirty="0" err="1"/>
              <a:t>i</a:t>
            </a:r>
            <a:r>
              <a:rPr lang="en-US" dirty="0"/>
              <a:t>]; // </a:t>
            </a:r>
            <a:r>
              <a:rPr lang="en-US" dirty="0" err="1"/>
              <a:t>当只有一个关键字时，期望搜索代价为频率</a:t>
            </a:r>
            <a:endParaRPr lang="en-US" dirty="0"/>
          </a:p>
          <a:p>
            <a:r>
              <a:rPr lang="en-US" dirty="0"/>
              <a:t>    }</a:t>
            </a:r>
          </a:p>
          <a:p>
            <a:r>
              <a:rPr lang="en-US" dirty="0"/>
              <a:t>    </a:t>
            </a:r>
          </a:p>
          <a:p>
            <a:r>
              <a:rPr lang="en-US" dirty="0"/>
              <a:t>    </a:t>
            </a:r>
            <a:r>
              <a:rPr lang="en-US" dirty="0">
                <a:solidFill>
                  <a:srgbClr val="FF0000"/>
                </a:solidFill>
              </a:rPr>
              <a:t>for (int length = 2; length &lt;= n; length++) </a:t>
            </a:r>
            <a:r>
              <a:rPr lang="en-US" dirty="0">
                <a:solidFill>
                  <a:srgbClr val="0000FF"/>
                </a:solidFill>
                <a:sym typeface="+mn-ea"/>
              </a:rPr>
              <a:t>// </a:t>
            </a:r>
            <a:r>
              <a:rPr lang="en-US" dirty="0" err="1">
                <a:solidFill>
                  <a:srgbClr val="0000FF"/>
                </a:solidFill>
                <a:sym typeface="+mn-ea"/>
              </a:rPr>
              <a:t>计算包含不同关键字数量的最优二叉搜索树</a:t>
            </a:r>
            <a:endParaRPr lang="en-US" dirty="0">
              <a:solidFill>
                <a:srgbClr val="0000FF"/>
              </a:solidFill>
              <a:sym typeface="+mn-ea"/>
            </a:endParaRPr>
          </a:p>
          <a:p>
            <a:r>
              <a:rPr lang="en-US" dirty="0"/>
              <a:t>    {    </a:t>
            </a:r>
            <a:r>
              <a:rPr lang="en-US" dirty="0">
                <a:solidFill>
                  <a:srgbClr val="FF0000"/>
                </a:solidFill>
              </a:rPr>
              <a:t>for (int </a:t>
            </a:r>
            <a:r>
              <a:rPr lang="en-US" dirty="0" err="1">
                <a:solidFill>
                  <a:srgbClr val="FF0000"/>
                </a:solidFill>
              </a:rPr>
              <a:t>i</a:t>
            </a:r>
            <a:r>
              <a:rPr lang="en-US" dirty="0">
                <a:solidFill>
                  <a:srgbClr val="FF0000"/>
                </a:solidFill>
              </a:rPr>
              <a:t> = 0; </a:t>
            </a:r>
            <a:r>
              <a:rPr lang="en-US" dirty="0" err="1">
                <a:solidFill>
                  <a:srgbClr val="FF0000"/>
                </a:solidFill>
              </a:rPr>
              <a:t>i</a:t>
            </a:r>
            <a:r>
              <a:rPr lang="en-US" dirty="0">
                <a:solidFill>
                  <a:srgbClr val="FF0000"/>
                </a:solidFill>
              </a:rPr>
              <a:t> &lt; n - length + 1; </a:t>
            </a:r>
            <a:r>
              <a:rPr lang="en-US" dirty="0" err="1">
                <a:solidFill>
                  <a:srgbClr val="FF0000"/>
                </a:solidFill>
              </a:rPr>
              <a:t>i</a:t>
            </a:r>
            <a:r>
              <a:rPr lang="en-US" dirty="0">
                <a:solidFill>
                  <a:srgbClr val="FF0000"/>
                </a:solidFill>
              </a:rPr>
              <a:t>++)</a:t>
            </a:r>
            <a:r>
              <a:rPr lang="en-US" dirty="0"/>
              <a:t> {</a:t>
            </a:r>
          </a:p>
          <a:p>
            <a:r>
              <a:rPr lang="en-US" dirty="0"/>
              <a:t>            int j = </a:t>
            </a:r>
            <a:r>
              <a:rPr lang="en-US" dirty="0" err="1"/>
              <a:t>i</a:t>
            </a:r>
            <a:r>
              <a:rPr lang="en-US" dirty="0"/>
              <a:t> + length - 1;</a:t>
            </a:r>
          </a:p>
          <a:p>
            <a:r>
              <a:rPr lang="en-US" dirty="0"/>
              <a:t>            cost[</a:t>
            </a:r>
            <a:r>
              <a:rPr lang="en-US" dirty="0" err="1"/>
              <a:t>i</a:t>
            </a:r>
            <a:r>
              <a:rPr lang="en-US" dirty="0"/>
              <a:t>][j] = INT_MAX;//</a:t>
            </a:r>
            <a:r>
              <a:rPr lang="en-US" dirty="0" err="1"/>
              <a:t>初始化为整型变量类型的最大值</a:t>
            </a:r>
            <a:r>
              <a:rPr lang="en-US" dirty="0"/>
              <a:t> </a:t>
            </a:r>
            <a:r>
              <a:rPr lang="en-US" dirty="0" err="1"/>
              <a:t>INT_MAX，通过比较找到更小的代价值并更新</a:t>
            </a:r>
            <a:endParaRPr lang="en-US" dirty="0"/>
          </a:p>
          <a:p>
            <a:r>
              <a:rPr lang="en-US" dirty="0"/>
              <a:t>            </a:t>
            </a:r>
            <a:r>
              <a:rPr lang="en-US" dirty="0">
                <a:solidFill>
                  <a:srgbClr val="FF0000"/>
                </a:solidFill>
              </a:rPr>
              <a:t>for (int r = </a:t>
            </a:r>
            <a:r>
              <a:rPr lang="en-US" dirty="0" err="1">
                <a:solidFill>
                  <a:srgbClr val="FF0000"/>
                </a:solidFill>
              </a:rPr>
              <a:t>i</a:t>
            </a:r>
            <a:r>
              <a:rPr lang="en-US" dirty="0">
                <a:solidFill>
                  <a:srgbClr val="FF0000"/>
                </a:solidFill>
              </a:rPr>
              <a:t>; r &lt;= j; r++)</a:t>
            </a:r>
            <a:r>
              <a:rPr lang="en-US" dirty="0"/>
              <a:t> {</a:t>
            </a:r>
          </a:p>
          <a:p>
            <a:r>
              <a:rPr lang="en-US" dirty="0"/>
              <a:t>                </a:t>
            </a:r>
            <a:r>
              <a:rPr lang="en-US" dirty="0">
                <a:solidFill>
                  <a:srgbClr val="0000FF"/>
                </a:solidFill>
              </a:rPr>
              <a:t>int c = (r == </a:t>
            </a:r>
            <a:r>
              <a:rPr lang="en-US" dirty="0" err="1">
                <a:solidFill>
                  <a:srgbClr val="0000FF"/>
                </a:solidFill>
              </a:rPr>
              <a:t>i</a:t>
            </a:r>
            <a:r>
              <a:rPr lang="en-US" dirty="0">
                <a:solidFill>
                  <a:srgbClr val="0000FF"/>
                </a:solidFill>
              </a:rPr>
              <a:t>) ? 0 : cost[</a:t>
            </a:r>
            <a:r>
              <a:rPr lang="en-US" dirty="0" err="1">
                <a:solidFill>
                  <a:srgbClr val="0000FF"/>
                </a:solidFill>
              </a:rPr>
              <a:t>i</a:t>
            </a:r>
            <a:r>
              <a:rPr lang="en-US" dirty="0">
                <a:solidFill>
                  <a:srgbClr val="0000FF"/>
                </a:solidFill>
              </a:rPr>
              <a:t>][r - 1];</a:t>
            </a:r>
            <a:r>
              <a:rPr lang="en-US" dirty="0"/>
              <a:t> // </a:t>
            </a:r>
            <a:r>
              <a:rPr lang="en-US" dirty="0" err="1"/>
              <a:t>左子树的期望搜索代价</a:t>
            </a:r>
            <a:endParaRPr lang="en-US" dirty="0"/>
          </a:p>
          <a:p>
            <a:r>
              <a:rPr lang="en-US" dirty="0"/>
              <a:t>                </a:t>
            </a:r>
            <a:r>
              <a:rPr lang="en-US" dirty="0">
                <a:solidFill>
                  <a:srgbClr val="0000FF"/>
                </a:solidFill>
              </a:rPr>
              <a:t>c += </a:t>
            </a:r>
            <a:r>
              <a:rPr lang="en-US" dirty="0" err="1">
                <a:solidFill>
                  <a:srgbClr val="0000FF"/>
                </a:solidFill>
              </a:rPr>
              <a:t>freq</a:t>
            </a:r>
            <a:r>
              <a:rPr lang="en-US" dirty="0">
                <a:solidFill>
                  <a:srgbClr val="0000FF"/>
                </a:solidFill>
              </a:rPr>
              <a:t>[r];</a:t>
            </a:r>
            <a:r>
              <a:rPr lang="en-US" dirty="0"/>
              <a:t> // </a:t>
            </a:r>
            <a:r>
              <a:rPr lang="en-US" dirty="0" err="1"/>
              <a:t>当前关键字的频率</a:t>
            </a:r>
            <a:endParaRPr lang="en-US" dirty="0"/>
          </a:p>
          <a:p>
            <a:r>
              <a:rPr lang="en-US" dirty="0"/>
              <a:t>               </a:t>
            </a:r>
            <a:r>
              <a:rPr lang="en-US" dirty="0">
                <a:solidFill>
                  <a:srgbClr val="0000FF"/>
                </a:solidFill>
              </a:rPr>
              <a:t> c += (r == j) ? 0 : cost[r + 1][j];</a:t>
            </a:r>
            <a:r>
              <a:rPr lang="en-US" dirty="0"/>
              <a:t> // </a:t>
            </a:r>
            <a:r>
              <a:rPr lang="en-US" dirty="0" err="1"/>
              <a:t>右子树的期望搜索代价</a:t>
            </a:r>
            <a:endParaRPr lang="en-US" dirty="0"/>
          </a:p>
          <a:p>
            <a:r>
              <a:rPr lang="en-US" dirty="0"/>
              <a:t>                if (c &lt; cost[</a:t>
            </a:r>
            <a:r>
              <a:rPr lang="en-US" dirty="0" err="1"/>
              <a:t>i</a:t>
            </a:r>
            <a:r>
              <a:rPr lang="en-US" dirty="0"/>
              <a:t>][j]) {</a:t>
            </a:r>
          </a:p>
          <a:p>
            <a:r>
              <a:rPr lang="en-US" dirty="0"/>
              <a:t>                    cost[</a:t>
            </a:r>
            <a:r>
              <a:rPr lang="en-US" dirty="0" err="1"/>
              <a:t>i</a:t>
            </a:r>
            <a:r>
              <a:rPr lang="en-US" dirty="0"/>
              <a:t>][j] = c;</a:t>
            </a:r>
          </a:p>
          <a:p>
            <a:r>
              <a:rPr lang="en-US" dirty="0"/>
              <a:t>                    root[</a:t>
            </a:r>
            <a:r>
              <a:rPr lang="en-US" dirty="0" err="1"/>
              <a:t>i</a:t>
            </a:r>
            <a:r>
              <a:rPr lang="en-US" dirty="0"/>
              <a:t>][j] = r; // </a:t>
            </a:r>
            <a:r>
              <a:rPr lang="en-US" dirty="0" err="1"/>
              <a:t>更新根节点位置</a:t>
            </a:r>
            <a:endParaRPr lang="en-US" dirty="0"/>
          </a:p>
          <a:p>
            <a:r>
              <a:rPr lang="en-US" dirty="0"/>
              <a:t>                }</a:t>
            </a:r>
          </a:p>
          <a:p>
            <a:r>
              <a:rPr lang="en-US" dirty="0"/>
              <a:t>            }</a:t>
            </a:r>
          </a:p>
          <a:p>
            <a:r>
              <a:rPr lang="en-US" dirty="0"/>
              <a:t>        }</a:t>
            </a:r>
          </a:p>
          <a:p>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Story background</a:t>
            </a:r>
          </a:p>
        </p:txBody>
      </p:sp>
      <p:sp>
        <p:nvSpPr>
          <p:cNvPr id="3" name="内容占位符 2"/>
          <p:cNvSpPr>
            <a:spLocks noGrp="1"/>
          </p:cNvSpPr>
          <p:nvPr>
            <p:ph idx="1"/>
          </p:nvPr>
        </p:nvSpPr>
        <p:spPr/>
        <p:txBody>
          <a:bodyPr/>
          <a:lstStyle/>
          <a:p>
            <a:pPr marL="0" indent="457200" algn="just">
              <a:lnSpc>
                <a:spcPct val="150000"/>
              </a:lnSpc>
              <a:spcBef>
                <a:spcPts val="0"/>
              </a:spcBef>
              <a:buNone/>
            </a:pPr>
            <a:r>
              <a:rPr sz="2400" dirty="0"/>
              <a:t>In short, you have a limited backpack with a total capacity of </a:t>
            </a:r>
            <a:r>
              <a:rPr lang="en-US" sz="2400" b="1" i="1" dirty="0"/>
              <a:t>c</a:t>
            </a:r>
            <a:r>
              <a:rPr sz="2400" dirty="0"/>
              <a:t>. You have </a:t>
            </a:r>
            <a:r>
              <a:rPr sz="2400" b="1" i="1" dirty="0"/>
              <a:t>n</a:t>
            </a:r>
            <a:r>
              <a:rPr sz="2400" dirty="0"/>
              <a:t> items to choose from, one for each item, each with their own weight and value, and you need to choose the right combination to maximize the total value of the items in your backpack.</a:t>
            </a:r>
            <a:r>
              <a:rPr lang="en-US" sz="2400" dirty="0"/>
              <a:t> </a:t>
            </a:r>
            <a:endParaRPr sz="2400" dirty="0"/>
          </a:p>
          <a:p>
            <a:pPr marL="0" indent="457200" algn="just">
              <a:lnSpc>
                <a:spcPct val="150000"/>
              </a:lnSpc>
              <a:spcBef>
                <a:spcPts val="0"/>
              </a:spcBef>
              <a:buNone/>
            </a:pPr>
            <a:r>
              <a:rPr sz="2400" dirty="0"/>
              <a:t>There is only one for each item, and for each item, there are only two choices, choose it or not, choose it as 1, do not choose as 0, we can not divide the item, for example, only take half is not allowed. That's why this problem is called the 0/1 knapsack problem.</a:t>
            </a:r>
          </a:p>
        </p:txBody>
      </p:sp>
      <p:sp>
        <p:nvSpPr>
          <p:cNvPr id="4" name="文本框 3">
            <a:extLst>
              <a:ext uri="{FF2B5EF4-FFF2-40B4-BE49-F238E27FC236}">
                <a16:creationId xmlns:a16="http://schemas.microsoft.com/office/drawing/2014/main" id="{43D5880F-C33C-45B3-D0AC-68DD66E361A1}"/>
              </a:ext>
            </a:extLst>
          </p:cNvPr>
          <p:cNvSpPr txBox="1"/>
          <p:nvPr/>
        </p:nvSpPr>
        <p:spPr>
          <a:xfrm>
            <a:off x="9244999" y="1315036"/>
            <a:ext cx="7861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容量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endParaRPr lang="en-US" altLang="zh-CN" b="1" i="1" dirty="0">
              <a:latin typeface="Times New Roman" panose="02020503050405090304" pitchFamily="18" charset="0"/>
              <a:cs typeface="Times New Roman" panose="02020503050405090304" pitchFamily="18" charset="0"/>
            </a:endParaRPr>
          </a:p>
          <a:p>
            <a:pPr marL="0" indent="0">
              <a:buNone/>
            </a:pPr>
            <a:endParaRPr lang="en-US" altLang="zh-CN" b="1" i="1" dirty="0">
              <a:latin typeface="Times New Roman" panose="02020503050405090304" pitchFamily="18" charset="0"/>
              <a:cs typeface="Times New Roman" panose="02020503050405090304" pitchFamily="18" charset="0"/>
            </a:endParaRPr>
          </a:p>
          <a:p>
            <a:pPr marL="0" indent="0">
              <a:buNone/>
            </a:pPr>
            <a:endParaRPr lang="en-US" altLang="zh-CN" b="1" i="1" dirty="0">
              <a:latin typeface="Times New Roman" panose="02020503050405090304" pitchFamily="18" charset="0"/>
              <a:cs typeface="Times New Roman" panose="02020503050405090304" pitchFamily="18" charset="0"/>
            </a:endParaRPr>
          </a:p>
          <a:p>
            <a:pPr marL="0" indent="0">
              <a:buNone/>
            </a:pPr>
            <a:r>
              <a:rPr lang="en-US" altLang="zh-CN" b="1" i="1" dirty="0">
                <a:latin typeface="Times New Roman" panose="02020503050405090304" pitchFamily="18" charset="0"/>
                <a:cs typeface="Times New Roman" panose="02020503050405090304" pitchFamily="18" charset="0"/>
              </a:rPr>
              <a:t>m</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i</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i</a:t>
            </a:r>
            <a:r>
              <a:rPr lang="en-US" altLang="zh-CN" b="1" dirty="0">
                <a:latin typeface="Times New Roman" panose="02020503050405090304" pitchFamily="18" charset="0"/>
                <a:cs typeface="Times New Roman" panose="02020503050405090304" pitchFamily="18" charset="0"/>
              </a:rPr>
              <a:t>-1] = 0, </a:t>
            </a:r>
            <a:r>
              <a:rPr lang="en-US" altLang="zh-CN" b="1" i="1" dirty="0" err="1">
                <a:latin typeface="Times New Roman" panose="02020503050405090304" pitchFamily="18" charset="0"/>
                <a:cs typeface="Times New Roman" panose="02020503050405090304" pitchFamily="18" charset="0"/>
              </a:rPr>
              <a:t>i</a:t>
            </a:r>
            <a:r>
              <a:rPr lang="en-US" altLang="zh-CN" b="1" i="1" dirty="0">
                <a:latin typeface="Times New Roman" panose="02020503050405090304" pitchFamily="18" charset="0"/>
                <a:cs typeface="Times New Roman" panose="02020503050405090304" pitchFamily="18" charset="0"/>
              </a:rPr>
              <a:t> </a:t>
            </a:r>
            <a:r>
              <a:rPr lang="en-US" altLang="zh-CN" b="1" dirty="0">
                <a:latin typeface="Times New Roman" panose="02020503050405090304" pitchFamily="18" charset="0"/>
                <a:cs typeface="Times New Roman" panose="02020503050405090304" pitchFamily="18" charset="0"/>
              </a:rPr>
              <a:t>=1,2,…,</a:t>
            </a:r>
            <a:r>
              <a:rPr lang="en-US" altLang="zh-CN" b="1" i="1" dirty="0">
                <a:latin typeface="Times New Roman" panose="02020503050405090304" pitchFamily="18" charset="0"/>
                <a:cs typeface="Times New Roman" panose="02020503050405090304" pitchFamily="18" charset="0"/>
              </a:rPr>
              <a:t>n</a:t>
            </a:r>
          </a:p>
          <a:p>
            <a:pPr marL="0" indent="0">
              <a:buNone/>
            </a:pPr>
            <a:r>
              <a:rPr lang="en-US" altLang="zh-CN" b="1" i="1" dirty="0" err="1">
                <a:latin typeface="Times New Roman" panose="02020503050405090304" pitchFamily="18" charset="0"/>
                <a:cs typeface="Times New Roman" panose="02020503050405090304" pitchFamily="18" charset="0"/>
              </a:rPr>
              <a:t>i</a:t>
            </a:r>
            <a:r>
              <a:rPr lang="en-US" altLang="zh-CN" b="1" i="1" dirty="0">
                <a:latin typeface="Times New Roman" panose="02020503050405090304" pitchFamily="18" charset="0"/>
                <a:cs typeface="Times New Roman" panose="02020503050405090304" pitchFamily="18" charset="0"/>
              </a:rPr>
              <a:t>, j </a:t>
            </a:r>
            <a:r>
              <a:rPr lang="zh-CN" altLang="en-US" dirty="0">
                <a:latin typeface="Times New Roman" panose="02020503050405090304" pitchFamily="18" charset="0"/>
                <a:cs typeface="Times New Roman" panose="02020503050405090304" pitchFamily="18" charset="0"/>
              </a:rPr>
              <a:t>all combination </a:t>
            </a:r>
            <a:r>
              <a:rPr lang="en-US" altLang="zh-CN" dirty="0">
                <a:latin typeface="Times New Roman" panose="02020503050405090304" pitchFamily="18" charset="0"/>
                <a:cs typeface="Times New Roman" panose="02020503050405090304" pitchFamily="18" charset="0"/>
              </a:rPr>
              <a:t>is </a:t>
            </a:r>
            <a:r>
              <a:rPr lang="en-US" altLang="zh-CN" b="1" i="1" dirty="0">
                <a:latin typeface="Times New Roman" panose="02020503050405090304" pitchFamily="18" charset="0"/>
                <a:cs typeface="Times New Roman" panose="02020503050405090304" pitchFamily="18" charset="0"/>
                <a:sym typeface="+mn-ea"/>
              </a:rPr>
              <a:t>O</a:t>
            </a:r>
            <a:r>
              <a:rPr lang="en-US" altLang="zh-CN" b="1" dirty="0">
                <a:latin typeface="Times New Roman" panose="02020503050405090304" pitchFamily="18" charset="0"/>
                <a:cs typeface="Times New Roman" panose="02020503050405090304" pitchFamily="18" charset="0"/>
                <a:sym typeface="+mn-ea"/>
              </a:rPr>
              <a:t>(</a:t>
            </a:r>
            <a:r>
              <a:rPr lang="en-US" altLang="zh-CN" b="1" i="1" dirty="0">
                <a:latin typeface="Times New Roman" panose="02020503050405090304" pitchFamily="18" charset="0"/>
                <a:cs typeface="Times New Roman" panose="02020503050405090304" pitchFamily="18" charset="0"/>
                <a:sym typeface="+mn-ea"/>
              </a:rPr>
              <a:t>n</a:t>
            </a:r>
            <a:r>
              <a:rPr lang="en-US" altLang="zh-CN" b="1" baseline="30000" dirty="0">
                <a:latin typeface="Times New Roman" panose="02020503050405090304" pitchFamily="18" charset="0"/>
                <a:cs typeface="Times New Roman" panose="02020503050405090304" pitchFamily="18" charset="0"/>
                <a:sym typeface="+mn-ea"/>
              </a:rPr>
              <a:t>2</a:t>
            </a:r>
            <a:r>
              <a:rPr lang="en-US" altLang="zh-CN" b="1" dirty="0">
                <a:latin typeface="Times New Roman" panose="02020503050405090304" pitchFamily="18" charset="0"/>
                <a:cs typeface="Times New Roman" panose="02020503050405090304" pitchFamily="18" charset="0"/>
                <a:sym typeface="+mn-ea"/>
              </a:rPr>
              <a:t>)</a:t>
            </a:r>
            <a:endParaRPr lang="zh-CN" altLang="en-US" dirty="0">
              <a:latin typeface="Times New Roman" panose="02020503050405090304" pitchFamily="18" charset="0"/>
              <a:cs typeface="Times New Roman" panose="02020503050405090304" pitchFamily="18" charset="0"/>
            </a:endParaRPr>
          </a:p>
          <a:p>
            <a:pPr marL="0" indent="0">
              <a:buNone/>
            </a:pPr>
            <a:r>
              <a:rPr dirty="0">
                <a:latin typeface="Times New Roman" panose="02020503050405090304" pitchFamily="18" charset="0"/>
                <a:cs typeface="Times New Roman" panose="02020503050405090304" pitchFamily="18" charset="0"/>
              </a:rPr>
              <a:t>Each of these is going to be computed for a different </a:t>
            </a:r>
            <a:r>
              <a:rPr b="1" i="1" dirty="0">
                <a:latin typeface="Times New Roman Bold Italic" panose="02020503050405090304" charset="0"/>
                <a:cs typeface="Times New Roman Bold Italic" panose="02020503050405090304" charset="0"/>
              </a:rPr>
              <a:t>k</a:t>
            </a:r>
            <a:r>
              <a:rPr lang="en-US"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k</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O</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n</a:t>
            </a:r>
            <a:r>
              <a:rPr lang="en-US" altLang="zh-CN" b="1" dirty="0">
                <a:latin typeface="Times New Roman" panose="02020503050405090304" pitchFamily="18" charset="0"/>
                <a:cs typeface="Times New Roman" panose="02020503050405090304" pitchFamily="18" charset="0"/>
              </a:rPr>
              <a:t>)</a:t>
            </a:r>
            <a:endParaRPr lang="en-US" altLang="zh-CN" dirty="0">
              <a:latin typeface="Times New Roman" panose="02020503050405090304" pitchFamily="18" charset="0"/>
              <a:cs typeface="Times New Roman" panose="02020503050405090304" pitchFamily="18" charset="0"/>
            </a:endParaRPr>
          </a:p>
          <a:p>
            <a:pPr marL="0" indent="0">
              <a:buNone/>
            </a:pPr>
            <a:r>
              <a:rPr lang="zh-CN" altLang="en-US" dirty="0">
                <a:latin typeface="Times New Roman" panose="02020503050405090304" pitchFamily="18" charset="0"/>
                <a:cs typeface="Times New Roman" panose="02020503050405090304" pitchFamily="18" charset="0"/>
              </a:rPr>
              <a:t>Each calculation is a constant time</a:t>
            </a:r>
          </a:p>
          <a:p>
            <a:pPr marL="0" indent="0">
              <a:buNone/>
            </a:pPr>
            <a:r>
              <a:rPr lang="zh-CN" altLang="en-US" dirty="0">
                <a:latin typeface="Times New Roman" panose="02020503050405090304" pitchFamily="18" charset="0"/>
                <a:cs typeface="Times New Roman" panose="02020503050405090304" pitchFamily="18" charset="0"/>
              </a:rPr>
              <a:t>Time complexity：</a:t>
            </a:r>
            <a:r>
              <a:rPr lang="en-US" altLang="zh-CN" b="1" i="1" dirty="0">
                <a:latin typeface="Times New Roman" panose="02020503050405090304" pitchFamily="18" charset="0"/>
                <a:cs typeface="Times New Roman" panose="02020503050405090304" pitchFamily="18" charset="0"/>
              </a:rPr>
              <a:t>T </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n</a:t>
            </a:r>
            <a:r>
              <a:rPr lang="en-US" altLang="zh-CN" b="1" dirty="0">
                <a:latin typeface="Times New Roman" panose="02020503050405090304" pitchFamily="18" charset="0"/>
                <a:cs typeface="Times New Roman" panose="02020503050405090304" pitchFamily="18" charset="0"/>
              </a:rPr>
              <a:t>) = </a:t>
            </a:r>
            <a:r>
              <a:rPr lang="en-US" altLang="zh-CN" b="1" i="1" dirty="0">
                <a:latin typeface="Times New Roman" panose="02020503050405090304" pitchFamily="18" charset="0"/>
                <a:cs typeface="Times New Roman" panose="02020503050405090304" pitchFamily="18" charset="0"/>
              </a:rPr>
              <a:t>O </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n</a:t>
            </a:r>
            <a:r>
              <a:rPr lang="en-US" altLang="zh-CN" b="1" baseline="30000" dirty="0">
                <a:latin typeface="Times New Roman" panose="02020503050405090304" pitchFamily="18" charset="0"/>
                <a:cs typeface="Times New Roman" panose="02020503050405090304" pitchFamily="18" charset="0"/>
              </a:rPr>
              <a:t>3</a:t>
            </a:r>
            <a:r>
              <a:rPr lang="en-US" altLang="zh-CN" b="1" dirty="0">
                <a:latin typeface="Times New Roman" panose="02020503050405090304" pitchFamily="18" charset="0"/>
                <a:cs typeface="Times New Roman" panose="02020503050405090304" pitchFamily="18" charset="0"/>
              </a:rPr>
              <a:t>) </a:t>
            </a:r>
            <a:endParaRPr lang="en-US" altLang="zh-CN" dirty="0">
              <a:latin typeface="Times New Roman" panose="02020503050405090304" pitchFamily="18" charset="0"/>
              <a:cs typeface="Times New Roman" panose="02020503050405090304" pitchFamily="18" charset="0"/>
            </a:endParaRPr>
          </a:p>
          <a:p>
            <a:pPr marL="0" indent="0">
              <a:buNone/>
            </a:pPr>
            <a:r>
              <a:rPr lang="zh-CN" altLang="en-US" dirty="0">
                <a:latin typeface="Times New Roman" panose="02020503050405090304" pitchFamily="18" charset="0"/>
                <a:cs typeface="Times New Roman" panose="02020503050405090304" pitchFamily="18" charset="0"/>
              </a:rPr>
              <a:t>Space complexity：</a:t>
            </a:r>
            <a:r>
              <a:rPr lang="en-US" altLang="zh-CN" b="1" i="1" dirty="0">
                <a:latin typeface="Times New Roman" panose="02020503050405090304" pitchFamily="18" charset="0"/>
                <a:cs typeface="Times New Roman" panose="02020503050405090304" pitchFamily="18" charset="0"/>
              </a:rPr>
              <a:t>S </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n</a:t>
            </a:r>
            <a:r>
              <a:rPr lang="en-US" altLang="zh-CN" b="1" dirty="0">
                <a:latin typeface="Times New Roman" panose="02020503050405090304" pitchFamily="18" charset="0"/>
                <a:cs typeface="Times New Roman" panose="02020503050405090304" pitchFamily="18" charset="0"/>
              </a:rPr>
              <a:t>) = </a:t>
            </a:r>
            <a:r>
              <a:rPr lang="en-US" altLang="zh-CN" b="1" i="1" dirty="0">
                <a:latin typeface="Times New Roman" panose="02020503050405090304" pitchFamily="18" charset="0"/>
                <a:cs typeface="Times New Roman" panose="02020503050405090304" pitchFamily="18" charset="0"/>
              </a:rPr>
              <a:t>O </a:t>
            </a:r>
            <a:r>
              <a:rPr lang="en-US" altLang="zh-CN"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n</a:t>
            </a:r>
            <a:r>
              <a:rPr lang="en-US" altLang="zh-CN" b="1" baseline="30000" dirty="0">
                <a:latin typeface="Times New Roman" panose="02020503050405090304" pitchFamily="18" charset="0"/>
                <a:cs typeface="Times New Roman" panose="02020503050405090304" pitchFamily="18" charset="0"/>
              </a:rPr>
              <a:t>2</a:t>
            </a:r>
            <a:r>
              <a:rPr lang="zh-CN" altLang="en-US" b="1" dirty="0">
                <a:latin typeface="Times New Roman" panose="02020503050405090304" pitchFamily="18" charset="0"/>
                <a:cs typeface="Times New Roman" panose="02020503050405090304" pitchFamily="18" charset="0"/>
              </a:rPr>
              <a:t>）</a:t>
            </a:r>
            <a:endParaRPr lang="zh-CN" altLang="en-US" dirty="0">
              <a:latin typeface="Times New Roman" panose="02020503050405090304" pitchFamily="18" charset="0"/>
              <a:cs typeface="Times New Roman" panose="02020503050405090304" pitchFamily="18" charset="0"/>
            </a:endParaRPr>
          </a:p>
        </p:txBody>
      </p:sp>
      <p:pic>
        <p:nvPicPr>
          <p:cNvPr id="4" name="图片 3"/>
          <p:cNvPicPr>
            <a:picLocks noChangeAspect="1"/>
          </p:cNvPicPr>
          <p:nvPr/>
        </p:nvPicPr>
        <p:blipFill>
          <a:blip r:embed="rId2"/>
          <a:stretch>
            <a:fillRect/>
          </a:stretch>
        </p:blipFill>
        <p:spPr>
          <a:xfrm>
            <a:off x="376082" y="996350"/>
            <a:ext cx="7177243" cy="14285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pPr>
            <a:r>
              <a:rPr sz="2800" dirty="0"/>
              <a:t>Divided into sub-problems, take the data node as the root</a:t>
            </a:r>
          </a:p>
          <a:p>
            <a:pPr>
              <a:lnSpc>
                <a:spcPct val="150000"/>
              </a:lnSpc>
            </a:pPr>
            <a:r>
              <a:rPr sz="2800" dirty="0"/>
              <a:t>Define optimization function, list recursive equation and boundary condition</a:t>
            </a:r>
          </a:p>
          <a:p>
            <a:pPr>
              <a:lnSpc>
                <a:spcPct val="150000"/>
              </a:lnSpc>
            </a:pPr>
            <a:r>
              <a:rPr sz="2800" dirty="0"/>
              <a:t>A marker function is set to record the location of the root when forming an optimal binary search tree or subtree.</a:t>
            </a:r>
          </a:p>
          <a:p>
            <a:pPr>
              <a:lnSpc>
                <a:spcPct val="150000"/>
              </a:lnSpc>
            </a:pPr>
            <a:r>
              <a:rPr sz="2800" dirty="0"/>
              <a:t>Bottom-up calculations, design memos (tables)</a:t>
            </a:r>
          </a:p>
          <a:p>
            <a:pPr>
              <a:lnSpc>
                <a:spcPct val="150000"/>
              </a:lnSpc>
            </a:pPr>
            <a:r>
              <a:rPr sz="2800" dirty="0"/>
              <a:t>Time complexity estimation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gn="just">
              <a:lnSpc>
                <a:spcPct val="150000"/>
              </a:lnSpc>
              <a:spcBef>
                <a:spcPts val="0"/>
              </a:spcBef>
              <a:buNone/>
            </a:pPr>
            <a:r>
              <a:rPr sz="3200" dirty="0">
                <a:latin typeface="Times New Roman" panose="02020503050405090304" pitchFamily="18" charset="0"/>
                <a:cs typeface="Times New Roman" panose="02020503050405090304" pitchFamily="18" charset="0"/>
              </a:rPr>
              <a:t>There is a backpack with capacity </a:t>
            </a:r>
            <a:r>
              <a:rPr lang="en-US" sz="3200" b="1" i="1" dirty="0">
                <a:latin typeface="Times New Roman Bold Italic" panose="02020503050405090304" charset="0"/>
                <a:cs typeface="Times New Roman Bold Italic" panose="02020503050405090304" charset="0"/>
              </a:rPr>
              <a:t>c</a:t>
            </a:r>
            <a:r>
              <a:rPr sz="3200" dirty="0">
                <a:latin typeface="Times New Roman" panose="02020503050405090304" pitchFamily="18" charset="0"/>
                <a:cs typeface="Times New Roman" panose="02020503050405090304" pitchFamily="18" charset="0"/>
              </a:rPr>
              <a:t>, and some items. These items have two attributes, volume </a:t>
            </a:r>
            <a:r>
              <a:rPr lang="en-US" sz="3200" b="1" i="1" dirty="0">
                <a:latin typeface="Times New Roman Bold Italic" panose="02020503050405090304" charset="0"/>
                <a:cs typeface="Times New Roman Bold Italic" panose="02020503050405090304" charset="0"/>
              </a:rPr>
              <a:t>w</a:t>
            </a:r>
            <a:r>
              <a:rPr sz="3200" dirty="0">
                <a:latin typeface="Times New Roman" panose="02020503050405090304" pitchFamily="18" charset="0"/>
                <a:cs typeface="Times New Roman" panose="02020503050405090304" pitchFamily="18" charset="0"/>
              </a:rPr>
              <a:t> and value </a:t>
            </a:r>
            <a:r>
              <a:rPr lang="en-US" sz="3200" b="1" i="1" dirty="0">
                <a:latin typeface="Times New Roman Bold Italic" panose="02020503050405090304" charset="0"/>
                <a:cs typeface="Times New Roman Bold Italic" panose="02020503050405090304" charset="0"/>
              </a:rPr>
              <a:t>v</a:t>
            </a:r>
            <a:r>
              <a:rPr sz="3200" dirty="0">
                <a:latin typeface="Times New Roman" panose="02020503050405090304" pitchFamily="18" charset="0"/>
                <a:cs typeface="Times New Roman" panose="02020503050405090304" pitchFamily="18" charset="0"/>
              </a:rPr>
              <a:t>, one for each item. Ask to use this </a:t>
            </a:r>
            <a:r>
              <a:rPr sz="3200" dirty="0">
                <a:latin typeface="Times New Roman" panose="02020503050405090304" pitchFamily="18" charset="0"/>
                <a:cs typeface="Times New Roman" panose="02020503050405090304" pitchFamily="18" charset="0"/>
                <a:sym typeface="+mn-ea"/>
              </a:rPr>
              <a:t>knapsack</a:t>
            </a:r>
            <a:r>
              <a:rPr sz="3200" dirty="0">
                <a:latin typeface="Times New Roman" panose="02020503050405090304" pitchFamily="18" charset="0"/>
                <a:cs typeface="Times New Roman" panose="02020503050405090304" pitchFamily="18" charset="0"/>
              </a:rPr>
              <a:t> to pack as many items as possible under the value of the maximum value, the backpack can be left unfilled.</a:t>
            </a:r>
          </a:p>
          <a:p>
            <a:pPr marL="0" indent="0" algn="just">
              <a:lnSpc>
                <a:spcPct val="150000"/>
              </a:lnSpc>
              <a:spcBef>
                <a:spcPts val="0"/>
              </a:spcBef>
              <a:buNone/>
            </a:pPr>
            <a:r>
              <a:rPr sz="3200" b="1" dirty="0">
                <a:latin typeface="Times New Roman Bold" panose="02020503050405090304" charset="0"/>
                <a:cs typeface="Times New Roman Bold" panose="02020503050405090304" charset="0"/>
              </a:rPr>
              <a:t>0-1 knapsack problem</a:t>
            </a:r>
            <a:r>
              <a:rPr sz="3200" dirty="0">
                <a:latin typeface="Times New Roman" panose="02020503050405090304" pitchFamily="18" charset="0"/>
                <a:cs typeface="Times New Roman" panose="02020503050405090304" pitchFamily="18" charset="0"/>
              </a:rPr>
              <a:t>: In the optimal solution, each item has only two possible situations, </a:t>
            </a:r>
            <a:r>
              <a:rPr sz="3200" b="1" dirty="0">
                <a:latin typeface="Times New Roman" panose="02020503050405090304" pitchFamily="18" charset="0"/>
                <a:cs typeface="Times New Roman" panose="02020503050405090304" pitchFamily="18" charset="0"/>
              </a:rPr>
              <a:t>in</a:t>
            </a:r>
            <a:r>
              <a:rPr sz="3200" dirty="0">
                <a:latin typeface="Times New Roman" panose="02020503050405090304" pitchFamily="18" charset="0"/>
                <a:cs typeface="Times New Roman" panose="02020503050405090304" pitchFamily="18" charset="0"/>
              </a:rPr>
              <a:t> the knapsack or </a:t>
            </a:r>
            <a:r>
              <a:rPr sz="3200" b="1" dirty="0">
                <a:latin typeface="Times New Roman" panose="02020503050405090304" pitchFamily="18" charset="0"/>
                <a:cs typeface="Times New Roman" panose="02020503050405090304" pitchFamily="18" charset="0"/>
              </a:rPr>
              <a:t>not in </a:t>
            </a:r>
            <a:r>
              <a:rPr sz="3200" dirty="0">
                <a:latin typeface="Times New Roman" panose="02020503050405090304" pitchFamily="18" charset="0"/>
                <a:cs typeface="Times New Roman" panose="02020503050405090304" pitchFamily="18" charset="0"/>
              </a:rPr>
              <a:t>the knapsack (the number of items in the knapsack is 0 or 1), so it is called the 0-1 knapsack problem.</a:t>
            </a:r>
          </a:p>
        </p:txBody>
      </p:sp>
      <p:sp>
        <p:nvSpPr>
          <p:cNvPr id="4" name="标题 1"/>
          <p:cNvSpPr>
            <a:spLocks noGrp="1"/>
          </p:cNvSpPr>
          <p:nvPr>
            <p:ph type="title"/>
          </p:nvPr>
        </p:nvSpPr>
        <p:spPr/>
        <p:txBody>
          <a:bodyPr/>
          <a:lstStyle/>
          <a:p>
            <a:r>
              <a:rPr lang="en-US" altLang="zh-CN" b="1" dirty="0">
                <a:latin typeface="Times New Roman" panose="02020503050405090304" pitchFamily="18" charset="0"/>
                <a:cs typeface="Times New Roman" panose="02020503050405090304" pitchFamily="18" charset="0"/>
                <a:sym typeface="+mn-ea"/>
              </a:rPr>
              <a:t>0-1 knapsack problem</a:t>
            </a:r>
            <a:br>
              <a:rPr lang="zh-CN" altLang="en-US" b="1" dirty="0">
                <a:latin typeface="黑体" panose="02010609060101010101" pitchFamily="49" charset="-122"/>
                <a:ea typeface="黑体" panose="02010609060101010101" pitchFamily="49" charset="-122"/>
              </a:rPr>
            </a:br>
            <a:r>
              <a:rPr lang="zh-CN" altLang="en-US" dirty="0"/>
              <a:t> </a:t>
            </a:r>
          </a:p>
        </p:txBody>
      </p:sp>
      <p:sp>
        <p:nvSpPr>
          <p:cNvPr id="2" name="文本框 1">
            <a:extLst>
              <a:ext uri="{FF2B5EF4-FFF2-40B4-BE49-F238E27FC236}">
                <a16:creationId xmlns:a16="http://schemas.microsoft.com/office/drawing/2014/main" id="{909A4ABA-BD69-46D8-F46E-3B46FCA65760}"/>
              </a:ext>
            </a:extLst>
          </p:cNvPr>
          <p:cNvSpPr txBox="1"/>
          <p:nvPr/>
        </p:nvSpPr>
        <p:spPr>
          <a:xfrm>
            <a:off x="5309542" y="1315036"/>
            <a:ext cx="7861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容量</a:t>
            </a:r>
          </a:p>
        </p:txBody>
      </p:sp>
      <p:sp>
        <p:nvSpPr>
          <p:cNvPr id="5" name="文本框 4">
            <a:extLst>
              <a:ext uri="{FF2B5EF4-FFF2-40B4-BE49-F238E27FC236}">
                <a16:creationId xmlns:a16="http://schemas.microsoft.com/office/drawing/2014/main" id="{CAA075B5-2735-EF45-361A-7AEAE0080F3A}"/>
              </a:ext>
            </a:extLst>
          </p:cNvPr>
          <p:cNvSpPr txBox="1"/>
          <p:nvPr/>
        </p:nvSpPr>
        <p:spPr>
          <a:xfrm>
            <a:off x="4022103" y="2013347"/>
            <a:ext cx="7861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体积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t>
            </a:r>
            <a:r>
              <a:rPr lang="zh-CN" altLang="en-US" dirty="0"/>
              <a:t>olution analysis</a:t>
            </a:r>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2200" dirty="0">
                <a:latin typeface="Times New Roman" panose="02020503050405090304" pitchFamily="18" charset="0"/>
                <a:cs typeface="Times New Roman" panose="02020503050405090304" pitchFamily="18" charset="0"/>
              </a:rPr>
              <a:t>For each item, there are two </a:t>
            </a:r>
            <a:r>
              <a:rPr lang="en-US" altLang="zh-CN" sz="2200" dirty="0">
                <a:latin typeface="Times New Roman" panose="02020503050405090304" pitchFamily="18" charset="0"/>
                <a:cs typeface="Times New Roman" panose="02020503050405090304" pitchFamily="18" charset="0"/>
              </a:rPr>
              <a:t>result</a:t>
            </a:r>
            <a:r>
              <a:rPr lang="zh-CN" altLang="en-US" sz="2200" dirty="0">
                <a:latin typeface="Times New Roman" panose="02020503050405090304" pitchFamily="18" charset="0"/>
                <a:cs typeface="Times New Roman" panose="02020503050405090304" pitchFamily="18" charset="0"/>
              </a:rPr>
              <a:t>: can fit or can't fit.</a:t>
            </a:r>
          </a:p>
          <a:p>
            <a:pPr algn="just">
              <a:lnSpc>
                <a:spcPct val="150000"/>
              </a:lnSpc>
              <a:spcBef>
                <a:spcPts val="0"/>
              </a:spcBef>
            </a:pPr>
            <a:r>
              <a:rPr lang="zh-CN" altLang="en-US" sz="2200" dirty="0">
                <a:latin typeface="Times New Roman" panose="02020503050405090304" pitchFamily="18" charset="0"/>
                <a:cs typeface="Times New Roman" panose="02020503050405090304" pitchFamily="18" charset="0"/>
              </a:rPr>
              <a:t>First, the capacity of the bag is smaller than the volume of the item, so the maximum value of the bag is the same as the maximum value of the previous </a:t>
            </a:r>
            <a:r>
              <a:rPr lang="en-US" altLang="zh-CN" sz="2200" b="1" i="1" dirty="0">
                <a:latin typeface="Times New Roman Bold Italic" panose="02020503050405090304" charset="0"/>
                <a:cs typeface="Times New Roman Bold Italic" panose="02020503050405090304" charset="0"/>
              </a:rPr>
              <a:t>i</a:t>
            </a:r>
            <a:r>
              <a:rPr lang="zh-CN" altLang="en-US" sz="2200" b="1" i="1" dirty="0">
                <a:latin typeface="Times New Roman Bold Italic" panose="02020503050405090304" charset="0"/>
                <a:cs typeface="Times New Roman Bold Italic" panose="02020503050405090304" charset="0"/>
              </a:rPr>
              <a:t>-1 </a:t>
            </a:r>
            <a:r>
              <a:rPr lang="zh-CN" altLang="en-US" sz="2200" dirty="0">
                <a:latin typeface="Times New Roman" panose="02020503050405090304" pitchFamily="18" charset="0"/>
                <a:cs typeface="Times New Roman" panose="02020503050405090304" pitchFamily="18" charset="0"/>
              </a:rPr>
              <a:t>items.</a:t>
            </a:r>
          </a:p>
          <a:p>
            <a:pPr algn="just">
              <a:lnSpc>
                <a:spcPct val="150000"/>
              </a:lnSpc>
              <a:spcBef>
                <a:spcPts val="0"/>
              </a:spcBef>
            </a:pPr>
            <a:r>
              <a:rPr lang="zh-CN" altLang="en-US" sz="2200" dirty="0">
                <a:latin typeface="Times New Roman" panose="02020503050405090304" pitchFamily="18" charset="0"/>
                <a:cs typeface="Times New Roman" panose="02020503050405090304" pitchFamily="18" charset="0"/>
              </a:rPr>
              <a:t>Second, there is still enough capacity to hold the item, but it is not necessarily greater than the current optimal value for the same volume, so comparis</a:t>
            </a:r>
            <a:r>
              <a:rPr lang="en-US" altLang="zh-CN" sz="2200" dirty="0">
                <a:latin typeface="Times New Roman" panose="02020503050405090304" pitchFamily="18" charset="0"/>
                <a:cs typeface="Times New Roman" panose="02020503050405090304" pitchFamily="18" charset="0"/>
              </a:rPr>
              <a:t>i</a:t>
            </a:r>
            <a:r>
              <a:rPr lang="zh-CN" altLang="en-US" sz="2200" dirty="0">
                <a:latin typeface="Times New Roman" panose="02020503050405090304" pitchFamily="18" charset="0"/>
                <a:cs typeface="Times New Roman" panose="02020503050405090304" pitchFamily="18" charset="0"/>
              </a:rPr>
              <a:t>ons are made.</a:t>
            </a:r>
          </a:p>
          <a:p>
            <a:pPr marL="0" indent="0" algn="just">
              <a:lnSpc>
                <a:spcPct val="150000"/>
              </a:lnSpc>
              <a:spcBef>
                <a:spcPts val="0"/>
              </a:spcBef>
              <a:buNone/>
            </a:pPr>
            <a:r>
              <a:rPr lang="zh-CN" altLang="en-US" sz="2200" dirty="0">
                <a:latin typeface="Times New Roman" panose="02020503050405090304" pitchFamily="18" charset="0"/>
                <a:cs typeface="Times New Roman" panose="02020503050405090304" pitchFamily="18" charset="0"/>
              </a:rPr>
              <a:t>According to the above analysis, the number of items and backpack capacity in the subproblem should be used as variables. Therefore, the subproblem is determined to find the maximum value of the first </a:t>
            </a:r>
            <a:r>
              <a:rPr lang="en-US" altLang="zh-CN" sz="2200" b="1" i="1" dirty="0">
                <a:latin typeface="Times New Roman Bold Italic" panose="02020503050405090304" charset="0"/>
                <a:cs typeface="Times New Roman Bold Italic" panose="02020503050405090304" charset="0"/>
              </a:rPr>
              <a:t>i</a:t>
            </a:r>
            <a:r>
              <a:rPr lang="zh-CN" altLang="en-US" sz="2200" b="1" i="1" dirty="0">
                <a:latin typeface="Times New Roman Bold Italic" panose="02020503050405090304" charset="0"/>
                <a:cs typeface="Times New Roman Bold Italic" panose="02020503050405090304" charset="0"/>
              </a:rPr>
              <a:t> </a:t>
            </a:r>
            <a:r>
              <a:rPr lang="zh-CN" altLang="en-US" sz="2200" dirty="0">
                <a:latin typeface="Times New Roman" panose="02020503050405090304" pitchFamily="18" charset="0"/>
                <a:cs typeface="Times New Roman" panose="02020503050405090304" pitchFamily="18" charset="0"/>
              </a:rPr>
              <a:t>items when the backpack capacity is j.</a:t>
            </a:r>
          </a:p>
        </p:txBody>
      </p:sp>
      <p:graphicFrame>
        <p:nvGraphicFramePr>
          <p:cNvPr id="5" name="Object 7"/>
          <p:cNvGraphicFramePr>
            <a:graphicFrameLocks noChangeAspect="1"/>
          </p:cNvGraphicFramePr>
          <p:nvPr/>
        </p:nvGraphicFramePr>
        <p:xfrm>
          <a:off x="4312486" y="5165724"/>
          <a:ext cx="1655763" cy="942975"/>
        </p:xfrm>
        <a:graphic>
          <a:graphicData uri="http://schemas.openxmlformats.org/presentationml/2006/ole">
            <mc:AlternateContent xmlns:mc="http://schemas.openxmlformats.org/markup-compatibility/2006">
              <mc:Choice xmlns:v="urn:schemas-microsoft-com:vml" Requires="v">
                <p:oleObj name="公式" r:id="rId2" imgW="748665" imgH="431800" progId="Equation.3">
                  <p:embed/>
                </p:oleObj>
              </mc:Choice>
              <mc:Fallback>
                <p:oleObj name="公式" r:id="rId2" imgW="748665" imgH="431800" progId="Equation.3">
                  <p:embed/>
                  <p:pic>
                    <p:nvPicPr>
                      <p:cNvPr id="0" name="Picture 13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486" y="5165724"/>
                        <a:ext cx="16557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9"/>
          <p:cNvGraphicFramePr>
            <a:graphicFrameLocks noChangeAspect="1"/>
          </p:cNvGraphicFramePr>
          <p:nvPr/>
        </p:nvGraphicFramePr>
        <p:xfrm>
          <a:off x="6335764" y="4883150"/>
          <a:ext cx="2881313" cy="1508125"/>
        </p:xfrm>
        <a:graphic>
          <a:graphicData uri="http://schemas.openxmlformats.org/presentationml/2006/ole">
            <mc:AlternateContent xmlns:mc="http://schemas.openxmlformats.org/markup-compatibility/2006">
              <mc:Choice xmlns:v="urn:schemas-microsoft-com:vml" Requires="v">
                <p:oleObj name="公式" r:id="rId4" imgW="1218565" imgH="635000" progId="Equation.3">
                  <p:embed/>
                </p:oleObj>
              </mc:Choice>
              <mc:Fallback>
                <p:oleObj name="公式" r:id="rId4" imgW="1218565" imgH="635000" progId="Equation.3">
                  <p:embed/>
                  <p:pic>
                    <p:nvPicPr>
                      <p:cNvPr id="0" name="Picture 1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64" y="4883150"/>
                        <a:ext cx="28813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2400" dirty="0">
                <a:latin typeface="Times New Roman" panose="02020503050405090304" pitchFamily="18" charset="0"/>
                <a:ea typeface="楷体_GB2312" pitchFamily="49" charset="-122"/>
                <a:cs typeface="Times New Roman" panose="02020503050405090304" pitchFamily="18" charset="0"/>
              </a:rPr>
              <a:t>Let </a:t>
            </a:r>
            <a:r>
              <a:rPr lang="zh-CN" altLang="en-US" sz="2400" b="1" dirty="0">
                <a:latin typeface="Times New Roman Bold" panose="02020503050405090304" charset="0"/>
                <a:ea typeface="楷体_GB2312" pitchFamily="49" charset="-122"/>
                <a:cs typeface="Times New Roman Bold" panose="02020503050405090304" charset="0"/>
              </a:rPr>
              <a:t>the optimal value of the subproblem </a:t>
            </a:r>
            <a:r>
              <a:rPr lang="zh-CN" altLang="en-US" sz="2400" dirty="0">
                <a:latin typeface="Times New Roman" panose="02020503050405090304" pitchFamily="18" charset="0"/>
                <a:ea typeface="楷体_GB2312" pitchFamily="49" charset="-122"/>
                <a:cs typeface="Times New Roman" panose="02020503050405090304" pitchFamily="18" charset="0"/>
              </a:rPr>
              <a:t>of the given 0-1 knapsack problem be </a:t>
            </a:r>
            <a:r>
              <a:rPr lang="en-US" altLang="zh-CN" sz="2400" b="1" dirty="0">
                <a:latin typeface="Times New Roman Bold" panose="02020503050405090304" charset="0"/>
                <a:ea typeface="楷体_GB2312" pitchFamily="49" charset="-122"/>
                <a:cs typeface="Times New Roman Bold" panose="02020503050405090304" charset="0"/>
                <a:sym typeface="+mn-ea"/>
              </a:rPr>
              <a:t>m(</a:t>
            </a:r>
            <a:r>
              <a:rPr lang="en-US" altLang="zh-CN" sz="2400" b="1" dirty="0" err="1">
                <a:latin typeface="Times New Roman Bold" panose="02020503050405090304" charset="0"/>
                <a:ea typeface="楷体_GB2312" pitchFamily="49" charset="-122"/>
                <a:cs typeface="Times New Roman Bold" panose="02020503050405090304" charset="0"/>
                <a:sym typeface="+mn-ea"/>
              </a:rPr>
              <a:t>i, </a:t>
            </a:r>
            <a:r>
              <a:rPr lang="en-US" altLang="zh-CN" sz="2400" b="1" dirty="0">
                <a:latin typeface="Times New Roman Bold" panose="02020503050405090304" charset="0"/>
                <a:ea typeface="楷体_GB2312" pitchFamily="49" charset="-122"/>
                <a:cs typeface="Times New Roman Bold" panose="02020503050405090304" charset="0"/>
                <a:sym typeface="+mn-ea"/>
              </a:rPr>
              <a:t>j)</a:t>
            </a:r>
            <a:r>
              <a:rPr lang="zh-CN" altLang="en-US" sz="2400" dirty="0">
                <a:latin typeface="Times New Roman" panose="02020503050405090304" pitchFamily="18" charset="0"/>
                <a:ea typeface="楷体_GB2312" pitchFamily="49" charset="-122"/>
                <a:cs typeface="Times New Roman" panose="02020503050405090304" pitchFamily="18" charset="0"/>
              </a:rPr>
              <a:t>, that is,</a:t>
            </a:r>
            <a:r>
              <a:rPr lang="en-US" altLang="zh-CN" sz="2400" dirty="0">
                <a:latin typeface="Times New Roman" panose="02020503050405090304" pitchFamily="18" charset="0"/>
                <a:ea typeface="楷体_GB2312" pitchFamily="49" charset="-122"/>
                <a:cs typeface="Times New Roman" panose="02020503050405090304" pitchFamily="18" charset="0"/>
              </a:rPr>
              <a:t> </a:t>
            </a:r>
            <a:r>
              <a:rPr lang="en-US" altLang="zh-CN" sz="2400" b="1" dirty="0">
                <a:latin typeface="Times New Roman Bold" panose="02020503050405090304" charset="0"/>
                <a:ea typeface="楷体_GB2312" pitchFamily="49" charset="-122"/>
                <a:cs typeface="Times New Roman Bold" panose="02020503050405090304" charset="0"/>
                <a:sym typeface="+mn-ea"/>
              </a:rPr>
              <a:t>m(</a:t>
            </a:r>
            <a:r>
              <a:rPr lang="en-US" altLang="zh-CN" sz="2400" b="1" dirty="0" err="1">
                <a:latin typeface="Times New Roman Bold" panose="02020503050405090304" charset="0"/>
                <a:ea typeface="楷体_GB2312" pitchFamily="49" charset="-122"/>
                <a:cs typeface="Times New Roman Bold" panose="02020503050405090304" charset="0"/>
                <a:sym typeface="+mn-ea"/>
              </a:rPr>
              <a:t>i, </a:t>
            </a:r>
            <a:r>
              <a:rPr lang="en-US" altLang="zh-CN" sz="2400" b="1" dirty="0">
                <a:latin typeface="Times New Roman Bold" panose="02020503050405090304" charset="0"/>
                <a:ea typeface="楷体_GB2312" pitchFamily="49" charset="-122"/>
                <a:cs typeface="Times New Roman Bold" panose="02020503050405090304" charset="0"/>
                <a:sym typeface="+mn-ea"/>
              </a:rPr>
              <a:t>j)</a:t>
            </a:r>
            <a:r>
              <a:rPr lang="zh-CN" altLang="en-US" sz="2400" dirty="0">
                <a:latin typeface="Times New Roman" panose="02020503050405090304" pitchFamily="18" charset="0"/>
                <a:ea typeface="楷体_GB2312" pitchFamily="49" charset="-122"/>
                <a:cs typeface="Times New Roman" panose="02020503050405090304" pitchFamily="18" charset="0"/>
              </a:rPr>
              <a:t> is the optimal value of the 0-1 knapsack problem when knapsack capacity is j and optional items are </a:t>
            </a:r>
            <a:r>
              <a:rPr lang="en-US" altLang="zh-CN" sz="2400" dirty="0">
                <a:latin typeface="Times New Roman" panose="02020503050405090304" pitchFamily="18" charset="0"/>
                <a:ea typeface="楷体_GB2312" pitchFamily="49" charset="-122"/>
                <a:cs typeface="Times New Roman" panose="02020503050405090304" pitchFamily="18" charset="0"/>
              </a:rPr>
              <a:t>i</a:t>
            </a:r>
            <a:r>
              <a:rPr lang="zh-CN" altLang="en-US" sz="2400" dirty="0">
                <a:latin typeface="Times New Roman" panose="02020503050405090304" pitchFamily="18" charset="0"/>
                <a:ea typeface="楷体_GB2312" pitchFamily="49" charset="-122"/>
                <a:cs typeface="Times New Roman" panose="02020503050405090304" pitchFamily="18" charset="0"/>
              </a:rPr>
              <a:t>, </a:t>
            </a:r>
            <a:r>
              <a:rPr lang="en-US" altLang="zh-CN" sz="2400" dirty="0">
                <a:latin typeface="Times New Roman" panose="02020503050405090304" pitchFamily="18" charset="0"/>
                <a:ea typeface="楷体_GB2312" pitchFamily="49" charset="-122"/>
                <a:cs typeface="Times New Roman" panose="02020503050405090304" pitchFamily="18" charset="0"/>
              </a:rPr>
              <a:t>i</a:t>
            </a:r>
            <a:r>
              <a:rPr lang="zh-CN" altLang="en-US" sz="2400" dirty="0">
                <a:latin typeface="Times New Roman" panose="02020503050405090304" pitchFamily="18" charset="0"/>
                <a:ea typeface="楷体_GB2312" pitchFamily="49" charset="-122"/>
                <a:cs typeface="Times New Roman" panose="02020503050405090304" pitchFamily="18" charset="0"/>
              </a:rPr>
              <a:t> +1</a:t>
            </a:r>
            <a:r>
              <a:rPr lang="en-US" altLang="zh-CN" sz="2400" dirty="0">
                <a:latin typeface="Times New Roman" panose="02020503050405090304" pitchFamily="18" charset="0"/>
                <a:ea typeface="楷体_GB2312" pitchFamily="49" charset="-122"/>
                <a:cs typeface="Times New Roman" panose="02020503050405090304" pitchFamily="18" charset="0"/>
              </a:rPr>
              <a:t>... n</a:t>
            </a:r>
            <a:r>
              <a:rPr lang="zh-CN" altLang="en-US" sz="2400" dirty="0">
                <a:latin typeface="Times New Roman" panose="02020503050405090304" pitchFamily="18" charset="0"/>
                <a:ea typeface="楷体_GB2312" pitchFamily="49" charset="-122"/>
                <a:cs typeface="Times New Roman" panose="02020503050405090304" pitchFamily="18" charset="0"/>
              </a:rPr>
              <a:t>. From the optimal substructure properties of the 0-1 knapsack problem, the recurrence for computing </a:t>
            </a:r>
            <a:r>
              <a:rPr lang="en-US" altLang="zh-CN" sz="2400" b="1" dirty="0">
                <a:latin typeface="Times New Roman Bold" panose="02020503050405090304" charset="0"/>
                <a:ea typeface="楷体_GB2312" pitchFamily="49" charset="-122"/>
                <a:cs typeface="Times New Roman Bold" panose="02020503050405090304" charset="0"/>
                <a:sym typeface="+mn-ea"/>
              </a:rPr>
              <a:t>m(</a:t>
            </a:r>
            <a:r>
              <a:rPr lang="en-US" altLang="zh-CN" sz="2400" b="1" dirty="0" err="1">
                <a:latin typeface="Times New Roman Bold" panose="02020503050405090304" charset="0"/>
                <a:ea typeface="楷体_GB2312" pitchFamily="49" charset="-122"/>
                <a:cs typeface="Times New Roman Bold" panose="02020503050405090304" charset="0"/>
                <a:sym typeface="+mn-ea"/>
              </a:rPr>
              <a:t>i, </a:t>
            </a:r>
            <a:r>
              <a:rPr lang="en-US" altLang="zh-CN" sz="2400" b="1" dirty="0">
                <a:latin typeface="Times New Roman Bold" panose="02020503050405090304" charset="0"/>
                <a:ea typeface="楷体_GB2312" pitchFamily="49" charset="-122"/>
                <a:cs typeface="Times New Roman Bold" panose="02020503050405090304" charset="0"/>
                <a:sym typeface="+mn-ea"/>
              </a:rPr>
              <a:t>j)</a:t>
            </a:r>
            <a:r>
              <a:rPr lang="zh-CN" altLang="en-US" sz="2400" dirty="0">
                <a:latin typeface="Times New Roman" panose="02020503050405090304" pitchFamily="18" charset="0"/>
                <a:ea typeface="楷体_GB2312" pitchFamily="49" charset="-122"/>
                <a:cs typeface="Times New Roman" panose="02020503050405090304" pitchFamily="18" charset="0"/>
              </a:rPr>
              <a:t> can be established as follows.</a:t>
            </a:r>
          </a:p>
        </p:txBody>
      </p:sp>
      <p:graphicFrame>
        <p:nvGraphicFramePr>
          <p:cNvPr id="6" name="Object 5"/>
          <p:cNvGraphicFramePr>
            <a:graphicFrameLocks noChangeAspect="1"/>
          </p:cNvGraphicFramePr>
          <p:nvPr/>
        </p:nvGraphicFramePr>
        <p:xfrm>
          <a:off x="3741192" y="3337663"/>
          <a:ext cx="2040176" cy="1090943"/>
        </p:xfrm>
        <a:graphic>
          <a:graphicData uri="http://schemas.openxmlformats.org/presentationml/2006/ole">
            <mc:AlternateContent xmlns:mc="http://schemas.openxmlformats.org/markup-compatibility/2006">
              <mc:Choice xmlns:v="urn:schemas-microsoft-com:vml" Requires="v">
                <p:oleObj name="公式" r:id="rId2" imgW="799465" imgH="431800" progId="Equation.3">
                  <p:embed/>
                </p:oleObj>
              </mc:Choice>
              <mc:Fallback>
                <p:oleObj name="公式" r:id="rId2" imgW="799465" imgH="431800" progId="Equation.3">
                  <p:embed/>
                  <p:pic>
                    <p:nvPicPr>
                      <p:cNvPr id="0" name="Picture 2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192" y="3337663"/>
                        <a:ext cx="2040176" cy="1090943"/>
                      </a:xfrm>
                      <a:prstGeom prst="rect">
                        <a:avLst/>
                      </a:prstGeom>
                      <a:noFill/>
                      <a:ln>
                        <a:noFill/>
                      </a:ln>
                    </p:spPr>
                  </p:pic>
                </p:oleObj>
              </mc:Fallback>
            </mc:AlternateContent>
          </a:graphicData>
        </a:graphic>
      </p:graphicFrame>
      <p:graphicFrame>
        <p:nvGraphicFramePr>
          <p:cNvPr id="7" name="Object 7"/>
          <p:cNvGraphicFramePr>
            <a:graphicFrameLocks noChangeAspect="1"/>
          </p:cNvGraphicFramePr>
          <p:nvPr/>
        </p:nvGraphicFramePr>
        <p:xfrm>
          <a:off x="6728867" y="3204311"/>
          <a:ext cx="2690436" cy="1334997"/>
        </p:xfrm>
        <a:graphic>
          <a:graphicData uri="http://schemas.openxmlformats.org/presentationml/2006/ole">
            <mc:AlternateContent xmlns:mc="http://schemas.openxmlformats.org/markup-compatibility/2006">
              <mc:Choice xmlns:v="urn:schemas-microsoft-com:vml" Requires="v">
                <p:oleObj name="公式" r:id="rId4" imgW="1282700" imgH="635000" progId="Equation.3">
                  <p:embed/>
                </p:oleObj>
              </mc:Choice>
              <mc:Fallback>
                <p:oleObj name="公式" r:id="rId4" imgW="1282700" imgH="635000" progId="Equation.3">
                  <p:embed/>
                  <p:pic>
                    <p:nvPicPr>
                      <p:cNvPr id="0" name="Picture 27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8867" y="3204311"/>
                        <a:ext cx="2690436" cy="1334997"/>
                      </a:xfrm>
                      <a:prstGeom prst="rect">
                        <a:avLst/>
                      </a:prstGeom>
                      <a:noFill/>
                      <a:ln>
                        <a:noFill/>
                      </a:ln>
                    </p:spPr>
                  </p:pic>
                </p:oleObj>
              </mc:Fallback>
            </mc:AlternateContent>
          </a:graphicData>
        </a:graphic>
      </p:graphicFrame>
      <p:graphicFrame>
        <p:nvGraphicFramePr>
          <p:cNvPr id="8" name="Object 10"/>
          <p:cNvGraphicFramePr>
            <a:graphicFrameLocks noChangeAspect="1"/>
          </p:cNvGraphicFramePr>
          <p:nvPr/>
        </p:nvGraphicFramePr>
        <p:xfrm>
          <a:off x="446171" y="5101456"/>
          <a:ext cx="7762021" cy="992187"/>
        </p:xfrm>
        <a:graphic>
          <a:graphicData uri="http://schemas.openxmlformats.org/presentationml/2006/ole">
            <mc:AlternateContent xmlns:mc="http://schemas.openxmlformats.org/markup-compatibility/2006">
              <mc:Choice xmlns:v="urn:schemas-microsoft-com:vml" Requires="v">
                <p:oleObj name="公式" r:id="rId6" imgW="3581400" imgH="457200" progId="Equation.3">
                  <p:embed/>
                </p:oleObj>
              </mc:Choice>
              <mc:Fallback>
                <p:oleObj name="公式" r:id="rId6" imgW="3581400" imgH="457200" progId="Equation.3">
                  <p:embed/>
                  <p:pic>
                    <p:nvPicPr>
                      <p:cNvPr id="0" name="Picture 27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171" y="5101456"/>
                        <a:ext cx="7762021" cy="992187"/>
                      </a:xfrm>
                      <a:prstGeom prst="rect">
                        <a:avLst/>
                      </a:prstGeom>
                      <a:noFill/>
                      <a:ln>
                        <a:noFill/>
                      </a:ln>
                    </p:spPr>
                  </p:pic>
                </p:oleObj>
              </mc:Fallback>
            </mc:AlternateContent>
          </a:graphicData>
        </a:graphic>
      </p:graphicFrame>
      <p:graphicFrame>
        <p:nvGraphicFramePr>
          <p:cNvPr id="9" name="Object 12"/>
          <p:cNvGraphicFramePr>
            <a:graphicFrameLocks noChangeAspect="1"/>
          </p:cNvGraphicFramePr>
          <p:nvPr/>
        </p:nvGraphicFramePr>
        <p:xfrm>
          <a:off x="8308924" y="5028465"/>
          <a:ext cx="3348037" cy="989012"/>
        </p:xfrm>
        <a:graphic>
          <a:graphicData uri="http://schemas.openxmlformats.org/presentationml/2006/ole">
            <mc:AlternateContent xmlns:mc="http://schemas.openxmlformats.org/markup-compatibility/2006">
              <mc:Choice xmlns:v="urn:schemas-microsoft-com:vml" Requires="v">
                <p:oleObj name="Equation" r:id="rId8" imgW="37185600" imgH="10972800" progId="Equation.DSMT4">
                  <p:embed/>
                </p:oleObj>
              </mc:Choice>
              <mc:Fallback>
                <p:oleObj name="Equation" r:id="rId8" imgW="37185600" imgH="10972800" progId="Equation.DSMT4">
                  <p:embed/>
                  <p:pic>
                    <p:nvPicPr>
                      <p:cNvPr id="0" name="Picture 2718"/>
                      <p:cNvPicPr>
                        <a:picLocks noChangeAspect="1" noChangeArrowheads="1"/>
                      </p:cNvPicPr>
                      <p:nvPr/>
                    </p:nvPicPr>
                    <p:blipFill>
                      <a:blip r:embed="rId9"/>
                      <a:srcRect/>
                      <a:stretch>
                        <a:fillRect/>
                      </a:stretch>
                    </p:blipFill>
                    <p:spPr bwMode="auto">
                      <a:xfrm>
                        <a:off x="8308924" y="5028465"/>
                        <a:ext cx="334803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50000"/>
              </a:lnSpc>
              <a:spcBef>
                <a:spcPts val="0"/>
              </a:spcBef>
              <a:buNone/>
            </a:pPr>
            <a:r>
              <a:rPr sz="2200" dirty="0"/>
              <a:t>The initial state is that the backpack capacity is </a:t>
            </a:r>
            <a:r>
              <a:rPr sz="2200" b="1" i="1" dirty="0"/>
              <a:t>10</a:t>
            </a:r>
            <a:r>
              <a:rPr sz="2200" dirty="0"/>
              <a:t> and the total value of the items in the backpack is </a:t>
            </a:r>
            <a:r>
              <a:rPr sz="2200" b="1" i="1" dirty="0"/>
              <a:t>0</a:t>
            </a:r>
            <a:r>
              <a:rPr sz="2200" dirty="0"/>
              <a:t>. For jewelry number 1, the current capacity is 10, which is more than enough to hold its weight of 2, so there are two choices: choose it or not. When we choose a piece of jewelry, the backpack's capacity decreases, but the total value of the contents increases</a:t>
            </a: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1155" b="11215"/>
          <a:stretch>
            <a:fillRect/>
          </a:stretch>
        </p:blipFill>
        <p:spPr>
          <a:xfrm>
            <a:off x="266781" y="3642219"/>
            <a:ext cx="5337607" cy="2774792"/>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385" b="19005"/>
          <a:stretch>
            <a:fillRect/>
          </a:stretch>
        </p:blipFill>
        <p:spPr>
          <a:xfrm>
            <a:off x="6220600" y="3684901"/>
            <a:ext cx="5420794" cy="26221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3258" b="6151"/>
          <a:stretch>
            <a:fillRect/>
          </a:stretch>
        </p:blipFill>
        <p:spPr>
          <a:xfrm>
            <a:off x="0" y="969094"/>
            <a:ext cx="8011168" cy="5274390"/>
          </a:xfrm>
          <a:prstGeom prst="rect">
            <a:avLst/>
          </a:prstGeom>
        </p:spPr>
      </p:pic>
      <p:sp>
        <p:nvSpPr>
          <p:cNvPr id="5" name="内容占位符 2"/>
          <p:cNvSpPr>
            <a:spLocks noGrp="1"/>
          </p:cNvSpPr>
          <p:nvPr>
            <p:ph idx="1"/>
          </p:nvPr>
        </p:nvSpPr>
        <p:spPr>
          <a:xfrm>
            <a:off x="8142777" y="894164"/>
            <a:ext cx="3887948" cy="5349166"/>
          </a:xfrm>
        </p:spPr>
        <p:txBody>
          <a:bodyPr/>
          <a:lstStyle/>
          <a:p>
            <a:pPr marL="0" indent="0" algn="just">
              <a:lnSpc>
                <a:spcPct val="150000"/>
              </a:lnSpc>
              <a:spcBef>
                <a:spcPts val="0"/>
              </a:spcBef>
              <a:buNone/>
            </a:pPr>
            <a:r>
              <a:rPr sz="2200" dirty="0"/>
              <a:t>There should have been 16 results to choose from, but three results did not proceed to fission because the capacity was not enough to accommodate the last jewel, with a maximum value of 13, and the final results were: jewel 4, jewel 2, jewel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30000"/>
              </a:lnSpc>
              <a:spcBef>
                <a:spcPts val="0"/>
              </a:spcBef>
              <a:buNone/>
            </a:pPr>
            <a:r>
              <a:rPr lang="zh-CN" altLang="en-US" sz="2800" dirty="0"/>
              <a:t>动态规划就是一个填表的过程。该表记录了已解决的子问题的答案。求解下一个子问题时会用到上一个子问题的答案。</a:t>
            </a:r>
            <a:r>
              <a:rPr lang="en-US" altLang="zh-CN" sz="2800" dirty="0"/>
              <a:t>{</a:t>
            </a:r>
            <a:r>
              <a:rPr lang="zh-CN" altLang="en-US" sz="2800" dirty="0"/>
              <a:t>比如</a:t>
            </a:r>
            <a:r>
              <a:rPr lang="en-US" altLang="zh-CN" sz="2800" dirty="0"/>
              <a:t>01</a:t>
            </a:r>
            <a:r>
              <a:rPr lang="zh-CN" altLang="en-US" sz="2800" dirty="0"/>
              <a:t>背包问题：假如有</a:t>
            </a:r>
            <a:r>
              <a:rPr lang="en-US" altLang="zh-CN" sz="2800" dirty="0"/>
              <a:t>1</a:t>
            </a:r>
            <a:r>
              <a:rPr lang="zh-CN" altLang="en-US" sz="2800" dirty="0"/>
              <a:t>个背包，背包容量是</a:t>
            </a:r>
            <a:r>
              <a:rPr lang="en-US" altLang="zh-CN" sz="2800" dirty="0"/>
              <a:t>10</a:t>
            </a:r>
            <a:r>
              <a:rPr lang="zh-CN" altLang="en-US" sz="2800" dirty="0"/>
              <a:t>，有</a:t>
            </a:r>
            <a:r>
              <a:rPr lang="en-US" altLang="zh-CN" sz="2800" dirty="0"/>
              <a:t>5</a:t>
            </a:r>
            <a:r>
              <a:rPr lang="zh-CN" altLang="en-US" sz="2800" dirty="0"/>
              <a:t>个物品，编号为</a:t>
            </a:r>
            <a:r>
              <a:rPr lang="en-US" altLang="zh-CN" sz="2800" dirty="0"/>
              <a:t>1</a:t>
            </a:r>
            <a:r>
              <a:rPr lang="zh-CN" altLang="en-US" sz="2800" dirty="0"/>
              <a:t>，</a:t>
            </a:r>
            <a:r>
              <a:rPr lang="en-US" altLang="zh-CN" sz="2800" dirty="0"/>
              <a:t>2</a:t>
            </a:r>
            <a:r>
              <a:rPr lang="zh-CN" altLang="en-US" sz="2800" dirty="0"/>
              <a:t>，</a:t>
            </a:r>
            <a:r>
              <a:rPr lang="en-US" altLang="zh-CN" sz="2800" dirty="0"/>
              <a:t>3</a:t>
            </a:r>
            <a:r>
              <a:rPr lang="zh-CN" altLang="en-US" sz="2800" dirty="0"/>
              <a:t>，</a:t>
            </a:r>
            <a:r>
              <a:rPr lang="en-US" altLang="zh-CN" sz="2800" dirty="0"/>
              <a:t>4</a:t>
            </a:r>
            <a:r>
              <a:rPr lang="zh-CN" altLang="en-US" sz="2800" dirty="0"/>
              <a:t>，</a:t>
            </a:r>
            <a:r>
              <a:rPr lang="en-US" altLang="zh-CN" sz="2800" dirty="0"/>
              <a:t>5</a:t>
            </a:r>
            <a:r>
              <a:rPr lang="zh-CN" altLang="en-US" sz="2800" dirty="0"/>
              <a:t>，他们都有各自的重量和价格。要求在不超过背包容量的情况下，使背包装载物品的价值最大。现将问题拆分为五个子问题。</a:t>
            </a:r>
            <a:br>
              <a:rPr lang="zh-CN" altLang="en-US" sz="2800" dirty="0"/>
            </a:br>
            <a:r>
              <a:rPr lang="en-US" altLang="zh-CN" sz="2800" dirty="0"/>
              <a:t>1.</a:t>
            </a:r>
            <a:r>
              <a:rPr lang="zh-CN" altLang="en-US" sz="2800" dirty="0"/>
              <a:t>背容</a:t>
            </a:r>
            <a:r>
              <a:rPr lang="en-US" altLang="zh-CN" sz="2800" dirty="0"/>
              <a:t>=10</a:t>
            </a:r>
            <a:r>
              <a:rPr lang="zh-CN" altLang="en-US" sz="2800" dirty="0"/>
              <a:t>，从</a:t>
            </a:r>
            <a:r>
              <a:rPr lang="en-US" altLang="zh-CN" sz="2800" dirty="0"/>
              <a:t>1</a:t>
            </a:r>
            <a:r>
              <a:rPr lang="zh-CN" altLang="en-US" sz="2800" dirty="0"/>
              <a:t>号物品中找出该问题的解</a:t>
            </a:r>
            <a:br>
              <a:rPr lang="zh-CN" altLang="en-US" sz="2800" dirty="0"/>
            </a:br>
            <a:r>
              <a:rPr lang="en-US" altLang="zh-CN" sz="2800" dirty="0"/>
              <a:t>2.</a:t>
            </a:r>
            <a:r>
              <a:rPr lang="zh-CN" altLang="en-US" sz="2800" dirty="0"/>
              <a:t>背容</a:t>
            </a:r>
            <a:r>
              <a:rPr lang="en-US" altLang="zh-CN" sz="2800" dirty="0"/>
              <a:t>=10</a:t>
            </a:r>
            <a:r>
              <a:rPr lang="zh-CN" altLang="en-US" sz="2800" dirty="0"/>
              <a:t>，从</a:t>
            </a:r>
            <a:r>
              <a:rPr lang="en-US" altLang="zh-CN" sz="2800" dirty="0"/>
              <a:t>1</a:t>
            </a:r>
            <a:r>
              <a:rPr lang="zh-CN" altLang="en-US" sz="2800" dirty="0"/>
              <a:t>号，</a:t>
            </a:r>
            <a:r>
              <a:rPr lang="en-US" altLang="zh-CN" sz="2800" dirty="0"/>
              <a:t>2</a:t>
            </a:r>
            <a:r>
              <a:rPr lang="zh-CN" altLang="en-US" sz="2800" dirty="0"/>
              <a:t>号物品中找出该问题的解</a:t>
            </a:r>
            <a:br>
              <a:rPr lang="zh-CN" altLang="en-US" sz="2800" dirty="0"/>
            </a:br>
            <a:r>
              <a:rPr lang="en-US" altLang="zh-CN" sz="2800" dirty="0"/>
              <a:t>3.</a:t>
            </a:r>
            <a:r>
              <a:rPr lang="zh-CN" altLang="en-US" sz="2800" dirty="0"/>
              <a:t>背容</a:t>
            </a:r>
            <a:r>
              <a:rPr lang="en-US" altLang="zh-CN" sz="2800" dirty="0"/>
              <a:t>=10</a:t>
            </a:r>
            <a:r>
              <a:rPr lang="zh-CN" altLang="en-US" sz="2800" dirty="0"/>
              <a:t>，从</a:t>
            </a:r>
            <a:r>
              <a:rPr lang="en-US" altLang="zh-CN" sz="2800" dirty="0"/>
              <a:t>1</a:t>
            </a:r>
            <a:r>
              <a:rPr lang="zh-CN" altLang="en-US" sz="2800" dirty="0"/>
              <a:t>号，</a:t>
            </a:r>
            <a:r>
              <a:rPr lang="en-US" altLang="zh-CN" sz="2800" dirty="0"/>
              <a:t>2</a:t>
            </a:r>
            <a:r>
              <a:rPr lang="zh-CN" altLang="en-US" sz="2800" dirty="0"/>
              <a:t>号，</a:t>
            </a:r>
            <a:r>
              <a:rPr lang="en-US" altLang="zh-CN" sz="2800" dirty="0"/>
              <a:t>3</a:t>
            </a:r>
            <a:r>
              <a:rPr lang="zh-CN" altLang="en-US" sz="2800" dirty="0"/>
              <a:t>号物品中找出该问题的解</a:t>
            </a:r>
            <a:br>
              <a:rPr lang="zh-CN" altLang="en-US" sz="2800" dirty="0"/>
            </a:br>
            <a:r>
              <a:rPr lang="en-US" altLang="zh-CN" sz="2800" dirty="0"/>
              <a:t>4.</a:t>
            </a:r>
            <a:r>
              <a:rPr lang="zh-CN" altLang="en-US" sz="2800" dirty="0"/>
              <a:t>背容</a:t>
            </a:r>
            <a:r>
              <a:rPr lang="en-US" altLang="zh-CN" sz="2800" dirty="0"/>
              <a:t>=10</a:t>
            </a:r>
            <a:r>
              <a:rPr lang="zh-CN" altLang="en-US" sz="2800" dirty="0"/>
              <a:t>，从</a:t>
            </a:r>
            <a:r>
              <a:rPr lang="en-US" altLang="zh-CN" sz="2800" dirty="0"/>
              <a:t>1</a:t>
            </a:r>
            <a:r>
              <a:rPr lang="zh-CN" altLang="en-US" sz="2800" dirty="0"/>
              <a:t>号，</a:t>
            </a:r>
            <a:r>
              <a:rPr lang="en-US" altLang="zh-CN" sz="2800" dirty="0"/>
              <a:t>2</a:t>
            </a:r>
            <a:r>
              <a:rPr lang="zh-CN" altLang="en-US" sz="2800" dirty="0"/>
              <a:t>号，</a:t>
            </a:r>
            <a:r>
              <a:rPr lang="en-US" altLang="zh-CN" sz="2800" dirty="0"/>
              <a:t>3</a:t>
            </a:r>
            <a:r>
              <a:rPr lang="zh-CN" altLang="en-US" sz="2800" dirty="0"/>
              <a:t>号，</a:t>
            </a:r>
            <a:r>
              <a:rPr lang="en-US" altLang="zh-CN" sz="2800" dirty="0"/>
              <a:t>4</a:t>
            </a:r>
            <a:r>
              <a:rPr lang="zh-CN" altLang="en-US" sz="2800" dirty="0"/>
              <a:t>号物品中找出该问题的解</a:t>
            </a:r>
            <a:br>
              <a:rPr lang="zh-CN" altLang="en-US" sz="2800" dirty="0"/>
            </a:br>
            <a:r>
              <a:rPr lang="en-US" altLang="zh-CN" sz="2800" dirty="0"/>
              <a:t>5.</a:t>
            </a:r>
            <a:r>
              <a:rPr lang="zh-CN" altLang="en-US" sz="2800" dirty="0"/>
              <a:t>背容</a:t>
            </a:r>
            <a:r>
              <a:rPr lang="en-US" altLang="zh-CN" sz="2800" dirty="0"/>
              <a:t>=10</a:t>
            </a:r>
            <a:r>
              <a:rPr lang="zh-CN" altLang="en-US" sz="2800" dirty="0"/>
              <a:t>，从</a:t>
            </a:r>
            <a:r>
              <a:rPr lang="en-US" altLang="zh-CN" sz="2800" dirty="0"/>
              <a:t>1</a:t>
            </a:r>
            <a:r>
              <a:rPr lang="zh-CN" altLang="en-US" sz="2800" dirty="0"/>
              <a:t>号，</a:t>
            </a:r>
            <a:r>
              <a:rPr lang="en-US" altLang="zh-CN" sz="2800" dirty="0"/>
              <a:t>2</a:t>
            </a:r>
            <a:r>
              <a:rPr lang="zh-CN" altLang="en-US" sz="2800" dirty="0"/>
              <a:t>号，</a:t>
            </a:r>
            <a:r>
              <a:rPr lang="en-US" altLang="zh-CN" sz="2800" dirty="0"/>
              <a:t>3</a:t>
            </a:r>
            <a:r>
              <a:rPr lang="zh-CN" altLang="en-US" sz="2800" dirty="0"/>
              <a:t>号，</a:t>
            </a:r>
            <a:r>
              <a:rPr lang="en-US" altLang="zh-CN" sz="2800" dirty="0"/>
              <a:t>4</a:t>
            </a:r>
            <a:r>
              <a:rPr lang="zh-CN" altLang="en-US" sz="2800" dirty="0"/>
              <a:t>号，</a:t>
            </a:r>
            <a:r>
              <a:rPr lang="en-US" altLang="zh-CN" sz="2800" dirty="0"/>
              <a:t>5</a:t>
            </a:r>
            <a:r>
              <a:rPr lang="zh-CN" altLang="en-US" sz="2800" dirty="0"/>
              <a:t>号物品中找出该问题的解</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104</TotalTime>
  <Words>2393</Words>
  <Application>Microsoft Office PowerPoint</Application>
  <PresentationFormat>宽屏</PresentationFormat>
  <Paragraphs>131</Paragraphs>
  <Slides>31</Slides>
  <Notes>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44" baseType="lpstr">
      <vt:lpstr>等线</vt:lpstr>
      <vt:lpstr>黑体</vt:lpstr>
      <vt:lpstr>华文隶书</vt:lpstr>
      <vt:lpstr>微软雅黑</vt:lpstr>
      <vt:lpstr>新宋体</vt:lpstr>
      <vt:lpstr>Arial</vt:lpstr>
      <vt:lpstr>Times New Roman</vt:lpstr>
      <vt:lpstr>Times New Roman Bold</vt:lpstr>
      <vt:lpstr>Times New Roman Bold Italic</vt:lpstr>
      <vt:lpstr>Wingdings</vt:lpstr>
      <vt:lpstr>自定义设计方案</vt:lpstr>
      <vt:lpstr>公式</vt:lpstr>
      <vt:lpstr>Equation</vt:lpstr>
      <vt:lpstr>0-1 knapsack problem</vt:lpstr>
      <vt:lpstr>0-1背包问题 </vt:lpstr>
      <vt:lpstr>Story background</vt:lpstr>
      <vt:lpstr>0-1 knapsack problem  </vt:lpstr>
      <vt:lpstr>Solution analysis</vt:lpstr>
      <vt:lpstr>PowerPoint 演示文稿</vt:lpstr>
      <vt:lpstr>PowerPoint 演示文稿</vt:lpstr>
      <vt:lpstr>PowerPoint 演示文稿</vt:lpstr>
      <vt:lpstr>PowerPoint 演示文稿</vt:lpstr>
      <vt:lpstr>PowerPoint 演示文稿</vt:lpstr>
      <vt:lpstr>Pseudo code</vt:lpstr>
      <vt:lpstr>PowerPoint 演示文稿</vt:lpstr>
      <vt:lpstr>Optimal Binary Search Trees</vt:lpstr>
      <vt:lpstr>Instance</vt:lpstr>
      <vt:lpstr>Instance</vt:lpstr>
      <vt:lpstr>Instance</vt:lpstr>
      <vt:lpstr>Instance</vt:lpstr>
      <vt:lpstr>PowerPoint 演示文稿</vt:lpstr>
      <vt:lpstr>PowerPoint 演示文稿</vt:lpstr>
      <vt:lpstr>PowerPoint 演示文稿</vt:lpstr>
      <vt:lpstr>PowerPoint 演示文稿</vt:lpstr>
      <vt:lpstr>Key Issues</vt:lpstr>
      <vt:lpstr>PowerPoint 演示文稿</vt:lpstr>
      <vt:lpstr>PowerPoint 演示文稿</vt:lpstr>
      <vt:lpstr>PowerPoint 演示文稿</vt:lpstr>
      <vt:lpstr>PowerPoint 演示文稿</vt:lpstr>
      <vt:lpstr>PowerPoint 演示文稿</vt:lpstr>
      <vt:lpstr> </vt:lpstr>
      <vt:lpstr>Pseudo-code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1162</cp:revision>
  <dcterms:created xsi:type="dcterms:W3CDTF">2024-04-07T16:22:15Z</dcterms:created>
  <dcterms:modified xsi:type="dcterms:W3CDTF">2026-04-07T17:26:07Z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BEC00A1490EA8A5C758F3863F99AA878</vt:lpwstr>
  </property>
  <property fmtid="{D5CDD505-2E9C-101B-9397-08002B2CF9AE}" pid="3" name="KSOProductBuildVer">
    <vt:lpwstr>1033-6.5.2.8766</vt:lpwstr>
  </property>
</Properties>
</file>