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29" r:id="rId2"/>
    <p:sldId id="320" r:id="rId3"/>
    <p:sldId id="341" r:id="rId4"/>
    <p:sldId id="339" r:id="rId5"/>
    <p:sldId id="321" r:id="rId6"/>
    <p:sldId id="322" r:id="rId7"/>
    <p:sldId id="338" r:id="rId8"/>
    <p:sldId id="342" r:id="rId9"/>
    <p:sldId id="323" r:id="rId10"/>
    <p:sldId id="324" r:id="rId11"/>
    <p:sldId id="326" r:id="rId12"/>
    <p:sldId id="325" r:id="rId13"/>
    <p:sldId id="343" r:id="rId14"/>
    <p:sldId id="344" r:id="rId15"/>
    <p:sldId id="327" r:id="rId16"/>
    <p:sldId id="345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9" d="100"/>
          <a:sy n="99" d="100"/>
        </p:scale>
        <p:origin x="47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作业子集任务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，可以分成两部分，第一部分是作业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，第二部分是作业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。作业时间 </a:t>
            </a:r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作业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在机器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上的完成时间为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存在两种情况：当作业子集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上开始前，没有作业积压，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t&lt;=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0+bi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业积压，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，则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(t-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)+bi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，整理成一个通式：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表示完成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个任务前，会等待第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个任务在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上完成，是否有额外的等待时间，就看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与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的比较。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表示一定会等待一个时间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，其他是否需要额外的等待时间，就要看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ai+aj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的关系：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max(bi+t-ai-aj,0);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整理得到：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bi-aj+max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(t-ai,0),0)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那么作业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方法二：</a:t>
            </a: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T(S-{i},ti)= ai+ T(S-{i}, bi+max{t-ai,0}) (1)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aj+ T(S-{j},tj) = aj+T(S-{j}, bj+max{t-aj,0}) (2)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表示一定会等待一个时间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，其他是否需要额外的等待时间，就要看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ai+aj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的关系：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max(bi+t-ai-aj,0);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整理得到：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bi-aj+max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(t-ai,0),0)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那么作业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方法二：</a:t>
            </a: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T(S-{i},ti)= ai+ T(S-{i}, bi+max{t-ai,0}) (1)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aj+ T(S-{j},tj) = aj+T(S-{j}, bj+max{t-aj,0}) (2)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表示一定会等待一个时间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，其他是否需要额外的等待时间，就要看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ai+aj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的关系：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max(bi+t-ai-aj,0);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整理得到：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bi-aj+max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(t-ai,0),0)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那么作业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方法二：</a:t>
            </a: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T(S-{i},ti)= ai+ T(S-{i}, bi+max{t-ai,0}) (1)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aj+ T(S-{j},tj) = aj+T(S-{j}, bj+max{t-aj,0}) (2)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表示一定会等待一个时间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，其他是否需要额外的等待时间，就要看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ai+aj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的关系：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max(bi+t-ai-aj,0);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整理得到：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bi-aj+max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(t-ai,0),0)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那么作业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方法二：</a:t>
            </a: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T(S-{i},ti)= ai+ T(S-{i}, bi+max{t-ai,0}) (1)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aj+ T(S-{j},tj) = aj+T(S-{j}, bj+max{t-aj,0}) (2)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9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altLang="zh-CN" sz="8000" b="1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Flow </a:t>
            </a:r>
            <a:r>
              <a:rPr lang="en-US" altLang="zh-CN" sz="8000" b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Shop Scheduling</a:t>
            </a:r>
            <a:endParaRPr lang="zh-CN" altLang="en-US" sz="8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C8CDCD9-1C8E-47F8-CBF4-AFD480990230}"/>
              </a:ext>
            </a:extLst>
          </p:cNvPr>
          <p:cNvSpPr txBox="1"/>
          <p:nvPr/>
        </p:nvSpPr>
        <p:spPr>
          <a:xfrm>
            <a:off x="4829948" y="2952768"/>
            <a:ext cx="2109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流水作业调度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5"/>
    </mc:Choice>
    <mc:Fallback xmlns="">
      <p:transition spd="slow" advTm="333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T(S,t)=</a:t>
            </a:r>
            <a:r>
              <a:rPr lang="en-US" altLang="fr-FR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min</a:t>
            </a:r>
            <a:r>
              <a:rPr lang="fr-FR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{ai + T(S-{i}, bi+max{t-ai,0})}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：It can be represented as a time period，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t=t2-t1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t2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  <a:r>
              <a:rPr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Represents the end time of the previous task on M2 before starting subset S;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t1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  <a:r>
              <a:rPr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Denotes the start time on M1 of the first task that starts S subset;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S-{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个任务在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上需要等待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bi+max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(t-ai,0):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t&lt;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时，等待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bi;  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t&gt;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时，等待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bi+t-ai</a:t>
            </a:r>
            <a:endParaRPr lang="zh-CN" altLang="en-US" sz="20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31935" y="2762066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863848" y="3222759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51935" y="276206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764184" y="322275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346542" y="26771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472507" y="314624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357180" y="1306469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651935" y="182584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425439" y="182584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260349" y="1641182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1706072" y="2361544"/>
            <a:ext cx="2081431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8880613" y="2361544"/>
            <a:ext cx="2458641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155923" y="2153007"/>
            <a:ext cx="4267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)=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+ 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T(S-{</a:t>
            </a:r>
            <a:r>
              <a:rPr lang="en-US" altLang="zh-CN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+</a:t>
            </a:r>
            <a:r>
              <a:rPr lang="en-US" altLang="zh-CN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max</a:t>
            </a:r>
            <a:r>
              <a:rPr lang="en-US" altLang="zh-CN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{t-ai,0})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i∈S</a:t>
            </a:r>
            <a:endParaRPr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651935" y="3222758"/>
            <a:ext cx="793407" cy="21630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sp>
        <p:nvSpPr>
          <p:cNvPr id="34" name="矩形 33"/>
          <p:cNvSpPr/>
          <p:nvPr/>
        </p:nvSpPr>
        <p:spPr>
          <a:xfrm>
            <a:off x="3163026" y="3731435"/>
            <a:ext cx="8176228" cy="2163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058469" y="3731432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651935" y="3731434"/>
            <a:ext cx="1381977" cy="216308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cxnSp>
        <p:nvCxnSpPr>
          <p:cNvPr id="39" name="直接连接符 38"/>
          <p:cNvCxnSpPr/>
          <p:nvPr/>
        </p:nvCxnSpPr>
        <p:spPr>
          <a:xfrm>
            <a:off x="651935" y="1679314"/>
            <a:ext cx="0" cy="22684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1722103" y="2120972"/>
            <a:ext cx="24155" cy="182676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11484423" y="37314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T(S,t)=</a:t>
            </a:r>
            <a:r>
              <a:rPr lang="en-US" altLang="fr-FR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min</a:t>
            </a:r>
            <a:r>
              <a:rPr lang="fr-FR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{ai + T(S-{i}, bi+max{t-ai,0})}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Wingdings 3" panose="05040102010807070707" pitchFamily="18" charset="2"/>
              </a:rPr>
              <a:t></a:t>
            </a:r>
            <a:r>
              <a:rPr lang="en-US" altLang="zh-CN" sz="28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Wingdings 3" panose="05040102010807070707" pitchFamily="18" charset="2"/>
              </a:rPr>
              <a:t></a:t>
            </a:r>
            <a:r>
              <a:rPr lang="en-US" altLang="zh-CN" sz="28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bj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	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i+aj+T(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S-{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ij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},bj+0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endParaRPr lang="en-US" altLang="zh-CN" sz="28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Wingdings 3" panose="05040102010807070707" pitchFamily="18" charset="2"/>
              </a:rPr>
              <a:t></a:t>
            </a:r>
            <a:r>
              <a:rPr lang="en-US" altLang="zh-CN" sz="2800" dirty="0" err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Wingdings 3" panose="05040102010807070707" pitchFamily="18" charset="2"/>
              </a:rPr>
              <a:t>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等待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  <a:sym typeface="Wingdings 3" panose="05040102010807070707" pitchFamily="18" charset="2"/>
              </a:rPr>
              <a:t></a:t>
            </a:r>
            <a:r>
              <a:rPr lang="en-US" altLang="zh-CN" sz="2800" dirty="0" err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	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ai+aj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+T(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S-{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ij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},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+</a:t>
            </a:r>
            <a:r>
              <a:rPr lang="en-US" altLang="zh-CN" sz="28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bi+max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(t-ai,0)</a:t>
            </a:r>
            <a:r>
              <a:rPr lang="en-US" altLang="zh-CN" sz="2800" b="1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        </a:t>
            </a:r>
            <a:endParaRPr lang="en-US" altLang="zh-CN" sz="28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50413" y="2762066"/>
            <a:ext cx="7356928" cy="2163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997866" y="3216279"/>
            <a:ext cx="7341387" cy="2227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51935" y="276206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834640" y="3214815"/>
            <a:ext cx="936333" cy="23686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346542" y="26771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472507" y="314624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357180" y="1306469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651935" y="182584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425439" y="182584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260349" y="1641182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2850414" y="2378745"/>
            <a:ext cx="1554438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9969910" y="2361544"/>
            <a:ext cx="1369345" cy="1720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549403" y="2176878"/>
            <a:ext cx="534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)=</a:t>
            </a:r>
            <a:r>
              <a:rPr lang="en-US" altLang="zh-CN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+ </a:t>
            </a:r>
            <a:r>
              <a:rPr lang="en-US" altLang="zh-CN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+</a:t>
            </a:r>
            <a:r>
              <a:rPr lang="en-US" altLang="zh-CN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(S-{</a:t>
            </a:r>
            <a:r>
              <a:rPr lang="en-US" altLang="zh-CN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ij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+max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altLang="zh-CN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bi+max</a:t>
            </a:r>
            <a:r>
              <a:rPr lang="en-US" altLang="zh-CN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(t-ai,0)-</a:t>
            </a:r>
            <a:r>
              <a:rPr lang="en-US" altLang="zh-CN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0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))</a:t>
            </a:r>
          </a:p>
        </p:txBody>
      </p:sp>
      <p:sp>
        <p:nvSpPr>
          <p:cNvPr id="26" name="矩形 25"/>
          <p:cNvSpPr/>
          <p:nvPr/>
        </p:nvSpPr>
        <p:spPr>
          <a:xfrm>
            <a:off x="651935" y="3222758"/>
            <a:ext cx="793407" cy="21630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sp>
        <p:nvSpPr>
          <p:cNvPr id="34" name="矩形 33"/>
          <p:cNvSpPr/>
          <p:nvPr/>
        </p:nvSpPr>
        <p:spPr>
          <a:xfrm>
            <a:off x="4247918" y="3731434"/>
            <a:ext cx="7091335" cy="234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058469" y="3731432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651935" y="3731434"/>
            <a:ext cx="1381977" cy="216308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cxnSp>
        <p:nvCxnSpPr>
          <p:cNvPr id="39" name="直接连接符 38"/>
          <p:cNvCxnSpPr/>
          <p:nvPr/>
        </p:nvCxnSpPr>
        <p:spPr>
          <a:xfrm>
            <a:off x="651935" y="1679314"/>
            <a:ext cx="0" cy="22684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11484423" y="37314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746258" y="2762065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aj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2916142" y="3214816"/>
            <a:ext cx="1080000" cy="23219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bj</a:t>
            </a:r>
            <a:endParaRPr lang="zh-CN" altLang="en-US" dirty="0"/>
          </a:p>
        </p:txBody>
      </p:sp>
      <p:cxnSp>
        <p:nvCxnSpPr>
          <p:cNvPr id="30" name="直接连接符 29"/>
          <p:cNvCxnSpPr/>
          <p:nvPr/>
        </p:nvCxnSpPr>
        <p:spPr>
          <a:xfrm>
            <a:off x="2831480" y="2128581"/>
            <a:ext cx="24155" cy="182676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3153194" y="3733321"/>
            <a:ext cx="1080000" cy="23219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bj</a:t>
            </a:r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21485" y="3053715"/>
            <a:ext cx="0" cy="1116965"/>
          </a:xfrm>
          <a:prstGeom prst="line">
            <a:avLst/>
          </a:prstGeom>
          <a:ln w="60325" cmpd="sng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s 1"/>
          <p:cNvSpPr/>
          <p:nvPr/>
        </p:nvSpPr>
        <p:spPr>
          <a:xfrm>
            <a:off x="2814320" y="3702685"/>
            <a:ext cx="340995" cy="260985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 cmpd="sng">
                <a:solidFill>
                  <a:schemeClr val="accent1">
                    <a:shade val="50000"/>
                  </a:schemeClr>
                </a:solidFill>
                <a:prstDash val="dash"/>
              </a:ln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)=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+ aj +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T(S-{</a:t>
            </a:r>
            <a:r>
              <a:rPr lang="en-US" altLang="zh-CN" sz="24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(t-ai,0)-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0)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= 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ai + aj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+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T(S-{</a:t>
            </a:r>
            <a:r>
              <a:rPr lang="en-US" altLang="zh-CN" sz="24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bj+max{bi+max{t-ai,0}-aj, 0}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= bj+bi - aj+max{max{t-ai,0},aj-bi}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= bj+ bi - aj +max{t-ai, 0, aj-bi}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= bj+ bi - aj - ai +max{t, ai, ai+aj-bi}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Denote: tij= bj+ bi - aj - ai +max{t, ai, ai+aj-bi}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00" y="891540"/>
            <a:ext cx="11632565" cy="583438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latin typeface="Times New Roman Bold" panose="02020503050405090304" charset="0"/>
                <a:cs typeface="Times New Roman Bold" panose="02020503050405090304" charset="0"/>
              </a:rPr>
              <a:t>Johnson rule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  <a:endParaRPr lang="en-US" altLang="zh-CN" sz="28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)=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+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 aj +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T(S-{</a:t>
            </a:r>
            <a:r>
              <a:rPr lang="en-US" altLang="zh-CN" sz="24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(t-ai,0)-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0) 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= 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+</a:t>
            </a:r>
            <a:r>
              <a:rPr lang="en-US" altLang="zh-CN" sz="2400" dirty="0" err="1"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aj +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T(S-{</a:t>
            </a:r>
            <a:r>
              <a:rPr lang="en-US" altLang="zh-CN" sz="24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tij</a:t>
            </a:r>
            <a:r>
              <a:rPr lang="en-US" altLang="zh-CN" sz="24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tij= bj+ bi - aj - ai +max{t, ai, ai+aj-bi}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                             The order are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                           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First i, then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j:  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tij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=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bi+max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(t-ai,0)-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0)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If 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</a:rPr>
              <a:t>tij</a:t>
            </a:r>
            <a:r>
              <a:rPr lang="en-US" altLang="zh-CN" sz="24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 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tji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,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f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irst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and then j is the optimal order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: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min{bi,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≥min{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  <a:endParaRPr lang="en-US" sz="2400">
              <a:latin typeface="Times New Roman" panose="02020503050405090304" pitchFamily="18" charset="0"/>
              <a:cs typeface="Times New Roman" panose="02020503050405090304" pitchFamily="18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  <p:sp>
        <p:nvSpPr>
          <p:cNvPr id="4" name="Rectangles 3"/>
          <p:cNvSpPr/>
          <p:nvPr/>
        </p:nvSpPr>
        <p:spPr>
          <a:xfrm>
            <a:off x="2710815" y="2797810"/>
            <a:ext cx="6744335" cy="1080770"/>
          </a:xfrm>
          <a:prstGeom prst="rect">
            <a:avLst/>
          </a:prstGeom>
          <a:noFill/>
          <a:ln w="57150" cmpd="sng">
            <a:solidFill>
              <a:schemeClr val="tx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400" y="768350"/>
            <a:ext cx="11632565" cy="583438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latin typeface="Times New Roman Bold" panose="02020503050405090304" charset="0"/>
                <a:cs typeface="Times New Roman Bold" panose="02020503050405090304" charset="0"/>
              </a:rPr>
              <a:t>Prove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tij</a:t>
            </a:r>
            <a:r>
              <a:rPr lang="en-US" altLang="zh-CN" sz="2800" b="1" dirty="0">
                <a:solidFill>
                  <a:schemeClr val="tx1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 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tji ,  </a:t>
            </a:r>
            <a:r>
              <a:rPr lang="zh-CN" altLang="en-US" sz="2800" b="1" dirty="0" err="1">
                <a:solidFill>
                  <a:schemeClr val="tx1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️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min{bi, 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≥min{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800" b="1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  <a:endParaRPr lang="en-US" altLang="zh-CN" sz="2800" b="1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min{bi, 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≥ min{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max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bi,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max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  <a:endParaRPr lang="en-US" altLang="zh-CN" sz="2400" dirty="0">
              <a:solidFill>
                <a:schemeClr val="tx1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ai+aj+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max{-bi, 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ai+aj+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max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{-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max{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ai+aj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-bi,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 max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ai+aj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max{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ai+aj-bi, 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 max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{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ai+aj-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dirty="0" err="1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  <a:endParaRPr lang="en-US" altLang="zh-CN" sz="2400" dirty="0">
              <a:solidFill>
                <a:schemeClr val="tx1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tij</a:t>
            </a:r>
            <a:r>
              <a:rPr lang="en-US" altLang="zh-CN" sz="2400" b="1" dirty="0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 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tji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,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min{bi,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≥min{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If 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min{bi,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 ≥min{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}, t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hen jobs </a:t>
            </a:r>
            <a:r>
              <a:rPr lang="en-US" altLang="zh-CN" sz="24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</a:rPr>
              <a:t>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and </a:t>
            </a:r>
            <a:r>
              <a:rPr lang="zh-CN" altLang="en-US" sz="24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</a:rPr>
              <a:t>j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are said to satisfy Johnson's inequality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. If </a:t>
            </a:r>
            <a:r>
              <a:rPr lang="en-US" altLang="zh-CN" sz="24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and </a:t>
            </a:r>
            <a:r>
              <a:rPr lang="zh-CN" altLang="en-US" sz="24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j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are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not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satisfy Johnson's inequality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t</a:t>
            </a:r>
            <a:r>
              <a:rPr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hen the swap </a:t>
            </a:r>
            <a:r>
              <a:rPr lang="en-US"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i</a:t>
            </a:r>
            <a:r>
              <a:rPr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and j </a:t>
            </a:r>
            <a:r>
              <a:rPr lang="en-US"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to </a:t>
            </a:r>
            <a:r>
              <a:rPr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satisfy Johnson's inequality</a:t>
            </a:r>
            <a:r>
              <a:rPr lang="en-US" sz="240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.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dirty="0"/>
              <a:t>Johnson algrithm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流水作业调度问题的</a:t>
            </a:r>
            <a:r>
              <a:rPr lang="en-US" altLang="zh-CN" sz="2000" b="1" dirty="0"/>
              <a:t>Johnson</a:t>
            </a:r>
            <a:r>
              <a:rPr lang="zh-CN" altLang="en-US" sz="2000" b="1" dirty="0"/>
              <a:t>算法：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(1)</a:t>
            </a:r>
            <a:r>
              <a:rPr lang="zh-CN" altLang="en-US" sz="2000" b="1" dirty="0"/>
              <a:t>令</a:t>
            </a:r>
            <a:r>
              <a:rPr lang="en-US" altLang="zh-CN" sz="2000" b="1" dirty="0"/>
              <a:t>N1={</a:t>
            </a:r>
            <a:r>
              <a:rPr lang="en-US" altLang="zh-CN" sz="2000" b="1" dirty="0" err="1"/>
              <a:t>i|ai</a:t>
            </a:r>
            <a:r>
              <a:rPr lang="en-US" altLang="zh-CN" sz="2000" b="1" dirty="0"/>
              <a:t>&lt;bi},N2={</a:t>
            </a:r>
            <a:r>
              <a:rPr lang="en-US" altLang="zh-CN" sz="2000" b="1" dirty="0" err="1"/>
              <a:t>i|ai</a:t>
            </a:r>
            <a:r>
              <a:rPr lang="en-US" altLang="zh-CN" sz="2000" b="1" dirty="0"/>
              <a:t>&gt;=bi};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(2)</a:t>
            </a:r>
            <a:r>
              <a:rPr lang="zh-CN" altLang="en-US" sz="2000" b="1" dirty="0"/>
              <a:t>将</a:t>
            </a:r>
            <a:r>
              <a:rPr lang="en-US" altLang="zh-CN" sz="2000" b="1" dirty="0"/>
              <a:t>N1</a:t>
            </a:r>
            <a:r>
              <a:rPr lang="zh-CN" altLang="en-US" sz="2000" b="1" dirty="0"/>
              <a:t>中作业按</a:t>
            </a:r>
            <a:r>
              <a:rPr lang="en-US" altLang="zh-CN" sz="2000" b="1" dirty="0" err="1"/>
              <a:t>ai</a:t>
            </a:r>
            <a:r>
              <a:rPr lang="zh-CN" altLang="en-US" sz="2000" b="1" dirty="0"/>
              <a:t>的非减序排序</a:t>
            </a:r>
            <a:r>
              <a:rPr lang="en-US" altLang="zh-CN" sz="2000" b="1" dirty="0"/>
              <a:t>(ai&lt;aj)</a:t>
            </a:r>
            <a:r>
              <a:rPr lang="zh-CN" altLang="en-US" sz="2000" b="1" dirty="0"/>
              <a:t>；将</a:t>
            </a:r>
            <a:r>
              <a:rPr lang="en-US" altLang="zh-CN" sz="2000" b="1" dirty="0"/>
              <a:t>N2</a:t>
            </a:r>
            <a:r>
              <a:rPr lang="zh-CN" altLang="en-US" sz="2000" b="1" dirty="0"/>
              <a:t>中作业按</a:t>
            </a:r>
            <a:r>
              <a:rPr lang="en-US" altLang="zh-CN" sz="2000" b="1" dirty="0"/>
              <a:t>bi</a:t>
            </a:r>
            <a:r>
              <a:rPr lang="zh-CN" altLang="en-US" sz="2000" b="1" dirty="0"/>
              <a:t>的非增序排序</a:t>
            </a:r>
            <a:r>
              <a:rPr lang="en-US" altLang="zh-CN" sz="2000" b="1" dirty="0"/>
              <a:t>(bi&gt;bj)</a:t>
            </a:r>
            <a:r>
              <a:rPr lang="zh-CN" altLang="en-US" sz="2000" b="1" dirty="0"/>
              <a:t>；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(3)N1</a:t>
            </a:r>
            <a:r>
              <a:rPr lang="zh-CN" altLang="en-US" sz="2000" b="1" dirty="0"/>
              <a:t>中作业接</a:t>
            </a:r>
            <a:r>
              <a:rPr lang="en-US" altLang="zh-CN" sz="2000" b="1" dirty="0"/>
              <a:t>N2</a:t>
            </a:r>
            <a:r>
              <a:rPr lang="zh-CN" altLang="en-US" sz="2000" b="1" dirty="0"/>
              <a:t>中作业构成满足</a:t>
            </a:r>
            <a:r>
              <a:rPr lang="en-US" altLang="zh-CN" sz="2000" b="1" dirty="0"/>
              <a:t>Johnson</a:t>
            </a:r>
            <a:r>
              <a:rPr lang="zh-CN" altLang="en-US" sz="2000" b="1" dirty="0"/>
              <a:t>法则的最优调度。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Johnson</a:t>
            </a:r>
            <a:r>
              <a:rPr lang="zh-CN" altLang="en-US" sz="2000" b="1" dirty="0"/>
              <a:t>算法中分类及排序的作用（验证不等式）设数组</a:t>
            </a:r>
            <a:r>
              <a:rPr lang="en-US" altLang="zh-CN" sz="2000" b="1" dirty="0"/>
              <a:t>c[]</a:t>
            </a:r>
            <a:r>
              <a:rPr lang="zh-CN" altLang="en-US" sz="2000" b="1" dirty="0"/>
              <a:t>为排序后的作业排列，排序结果如下</a:t>
            </a: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红线左侧满足 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和 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]]&lt;=a[c[i+1]] </a:t>
            </a:r>
            <a:r>
              <a:rPr lang="zh-CN" altLang="en-US" sz="2000" b="1" dirty="0"/>
              <a:t>符合</a:t>
            </a:r>
            <a:r>
              <a:rPr lang="en-US" altLang="zh-CN" sz="2000" b="1" dirty="0" err="1"/>
              <a:t>johnson</a:t>
            </a:r>
            <a:r>
              <a:rPr lang="en-US" altLang="zh-CN" sz="2000" b="1" dirty="0"/>
              <a:t> </a:t>
            </a:r>
            <a:r>
              <a:rPr lang="zh-CN" altLang="en-US" sz="2000" b="1" dirty="0"/>
              <a:t>不等式，</a:t>
            </a:r>
            <a:br>
              <a:rPr lang="zh-CN" altLang="en-US" sz="2000" b="1" dirty="0"/>
            </a:br>
            <a:r>
              <a:rPr lang="zh-CN" altLang="en-US" sz="2000" b="1" dirty="0"/>
              <a:t>红线右侧满足 </a:t>
            </a:r>
            <a:r>
              <a:rPr lang="en-US" altLang="zh-CN" sz="2000" b="1" dirty="0"/>
              <a:t>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和 </a:t>
            </a:r>
            <a:r>
              <a:rPr lang="en-US" altLang="zh-CN" sz="2000" b="1" dirty="0"/>
              <a:t>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]]&gt;=b[c[i+1]] </a:t>
            </a:r>
            <a:r>
              <a:rPr lang="zh-CN" altLang="en-US" sz="2000" b="1" dirty="0"/>
              <a:t>符合</a:t>
            </a:r>
            <a:r>
              <a:rPr lang="en-US" altLang="zh-CN" sz="2000" b="1" dirty="0" err="1"/>
              <a:t>johnson</a:t>
            </a:r>
            <a:r>
              <a:rPr lang="en-US" altLang="zh-CN" sz="2000" b="1" dirty="0"/>
              <a:t> </a:t>
            </a:r>
            <a:r>
              <a:rPr lang="zh-CN" altLang="en-US" sz="2000" b="1" dirty="0"/>
              <a:t>不等式，</a:t>
            </a: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中间过渡部分横向比较，左侧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 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右侧</a:t>
            </a:r>
            <a:r>
              <a:rPr lang="en-US" altLang="zh-CN" sz="2000" b="1" dirty="0"/>
              <a:t>b[c[i+1]]&lt;=a[c[i+1] ]</a:t>
            </a:r>
            <a:r>
              <a:rPr lang="zh-CN" altLang="en-US" sz="2000" b="1" dirty="0"/>
              <a:t>满足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5869857" y="3352800"/>
            <a:ext cx="0" cy="10913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4834671" y="3713824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N1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468850" y="3736257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N2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427406" y="73013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Verdana" panose="020B0804030504040204" pitchFamily="34" charset="0"/>
                <a:ea typeface="黑体" panose="02010609060101010101" pitchFamily="49" charset="-122"/>
              </a:rPr>
              <a:t>算法复杂度分析：</a:t>
            </a:r>
          </a:p>
          <a:p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算法的主要计算时间花在对作业集的排序。因此，在最坏情况下算法所需的计算时间为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O(</a:t>
            </a:r>
            <a:r>
              <a:rPr lang="en-US" altLang="zh-CN" dirty="0" err="1">
                <a:solidFill>
                  <a:srgbClr val="FF0000"/>
                </a:solidFill>
                <a:ea typeface="楷体_GB2312" pitchFamily="49" charset="-122"/>
              </a:rPr>
              <a:t>nlogn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)</a:t>
            </a:r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。所需的空间为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O(n)</a:t>
            </a:r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。</a:t>
            </a:r>
            <a:endParaRPr lang="en-US" altLang="zh-CN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513205" y="3598545"/>
            <a:ext cx="320865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tij</a:t>
            </a:r>
            <a:r>
              <a:rPr lang="en-US" altLang="zh-CN" b="1" dirty="0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 </a:t>
            </a:r>
            <a:r>
              <a:rPr lang="en-US" altLang="zh-CN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  <a:sym typeface="Symbol" panose="05050102010706020507" pitchFamily="18" charset="2"/>
              </a:rPr>
              <a:t>tji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min{bi, 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aj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 ≥min{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bj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, </a:t>
            </a:r>
            <a:r>
              <a:rPr lang="en-US" altLang="zh-CN" b="1" dirty="0" err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ai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}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</a:p>
        </p:txBody>
      </p:sp>
      <p:pic>
        <p:nvPicPr>
          <p:cNvPr id="6" name="Picture 5" descr="Screen Shot 2022-09-27 at 12.29.44 A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120" y="1025525"/>
            <a:ext cx="5890260" cy="3014980"/>
          </a:xfrm>
          <a:prstGeom prst="rect">
            <a:avLst/>
          </a:prstGeom>
        </p:spPr>
      </p:pic>
      <p:pic>
        <p:nvPicPr>
          <p:cNvPr id="7" name="Picture 6" descr="Screen Shot 2022-09-27 at 12.30.51 A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0235" y="4975225"/>
            <a:ext cx="8806815" cy="909320"/>
          </a:xfrm>
          <a:prstGeom prst="rect">
            <a:avLst/>
          </a:prstGeom>
        </p:spPr>
      </p:pic>
      <p:pic>
        <p:nvPicPr>
          <p:cNvPr id="8" name="Picture 7" descr="Screen Shot 2022-09-27 at 12.31.15 AM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0115" y="2078355"/>
            <a:ext cx="3793490" cy="819150"/>
          </a:xfrm>
          <a:prstGeom prst="rect">
            <a:avLst/>
          </a:prstGeom>
        </p:spPr>
      </p:pic>
      <p:sp>
        <p:nvSpPr>
          <p:cNvPr id="9" name="Rectangles 8"/>
          <p:cNvSpPr/>
          <p:nvPr/>
        </p:nvSpPr>
        <p:spPr>
          <a:xfrm>
            <a:off x="325120" y="2526030"/>
            <a:ext cx="1004570" cy="648335"/>
          </a:xfrm>
          <a:prstGeom prst="rect">
            <a:avLst/>
          </a:prstGeom>
          <a:noFill/>
          <a:ln w="57150" cmpd="sng">
            <a:solidFill>
              <a:schemeClr val="tx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2335530" y="2526030"/>
            <a:ext cx="1004570" cy="648335"/>
          </a:xfrm>
          <a:prstGeom prst="rect">
            <a:avLst/>
          </a:prstGeom>
          <a:noFill/>
          <a:ln w="57150" cmpd="sng">
            <a:solidFill>
              <a:schemeClr val="tx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s 10"/>
          <p:cNvSpPr/>
          <p:nvPr/>
        </p:nvSpPr>
        <p:spPr>
          <a:xfrm>
            <a:off x="4345940" y="2526030"/>
            <a:ext cx="1004570" cy="648335"/>
          </a:xfrm>
          <a:prstGeom prst="rect">
            <a:avLst/>
          </a:prstGeom>
          <a:noFill/>
          <a:ln w="57150" cmpd="sng">
            <a:solidFill>
              <a:schemeClr val="tx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s 11"/>
          <p:cNvSpPr/>
          <p:nvPr/>
        </p:nvSpPr>
        <p:spPr>
          <a:xfrm>
            <a:off x="1329690" y="3440430"/>
            <a:ext cx="1004570" cy="648335"/>
          </a:xfrm>
          <a:prstGeom prst="rect">
            <a:avLst/>
          </a:prstGeom>
          <a:noFill/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s 12"/>
          <p:cNvSpPr/>
          <p:nvPr/>
        </p:nvSpPr>
        <p:spPr>
          <a:xfrm>
            <a:off x="3340100" y="3440430"/>
            <a:ext cx="1004570" cy="648335"/>
          </a:xfrm>
          <a:prstGeom prst="rect">
            <a:avLst/>
          </a:prstGeom>
          <a:noFill/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s 13"/>
          <p:cNvSpPr/>
          <p:nvPr/>
        </p:nvSpPr>
        <p:spPr>
          <a:xfrm>
            <a:off x="5360670" y="3422650"/>
            <a:ext cx="1004570" cy="648335"/>
          </a:xfrm>
          <a:prstGeom prst="rect">
            <a:avLst/>
          </a:prstGeom>
          <a:noFill/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P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roblem description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N jobs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N={1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，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，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…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，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n}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are processed on a line composed of two machines M1 and M2.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Each job must be processed first on M1 and then on M2. The time required for M1 and M2 processing job </a:t>
            </a:r>
            <a:r>
              <a:rPr lang="en-US" altLang="zh-CN" sz="2800" b="1" i="1" dirty="0">
                <a:solidFill>
                  <a:srgbClr val="0000FF"/>
                </a:solidFill>
                <a:latin typeface="Times New Roman Bold Italic" panose="02020503050405090304" charset="0"/>
                <a:cs typeface="Times New Roman Bold Italic" panose="02020503050405090304" charset="0"/>
              </a:rPr>
              <a:t>i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is </a:t>
            </a:r>
            <a:r>
              <a:rPr lang="en-US" altLang="zh-CN" sz="2800" b="1" i="1" dirty="0">
                <a:solidFill>
                  <a:srgbClr val="0000FF"/>
                </a:solidFill>
                <a:latin typeface="Times New Roman Bold Italic" panose="02020503050405090304" charset="0"/>
                <a:cs typeface="Times New Roman Bold Italic" panose="02020503050405090304" charset="0"/>
              </a:rPr>
              <a:t>ai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and </a:t>
            </a:r>
            <a:r>
              <a:rPr lang="en-US" altLang="zh-CN" sz="2800" b="1" i="1" dirty="0">
                <a:solidFill>
                  <a:srgbClr val="0000FF"/>
                </a:solidFill>
                <a:latin typeface="Times New Roman Bold Italic" panose="02020503050405090304" charset="0"/>
                <a:cs typeface="Times New Roman Bold Italic" panose="02020503050405090304" charset="0"/>
              </a:rPr>
              <a:t>bi</a:t>
            </a:r>
            <a:r>
              <a:rPr lang="en-US" altLang="zh-CN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and each machine can only execute at most one job at a time.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The Flow Shop Scheduling problem requires determining the optimal processing order of these n jobs so that all jobs need the minimum time to be processed on both machines.</a:t>
            </a:r>
            <a:endParaRPr lang="zh-CN" altLang="en-US" sz="2800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en-US" altLang="zh-CN" b="1" dirty="0">
                <a:sym typeface="+mn-ea"/>
              </a:rPr>
              <a:t>Problem description</a:t>
            </a:r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CF3EAE0-09DF-6FAA-7348-4DFB64BCB0F6}"/>
              </a:ext>
            </a:extLst>
          </p:cNvPr>
          <p:cNvSpPr txBox="1"/>
          <p:nvPr/>
        </p:nvSpPr>
        <p:spPr>
          <a:xfrm>
            <a:off x="1377064" y="3935406"/>
            <a:ext cx="786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执行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3530" y="754380"/>
            <a:ext cx="11595735" cy="58134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P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roblem description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:              </a:t>
            </a:r>
            <a:r>
              <a:rPr lang="en-US" altLang="zh-CN" sz="32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</a:rPr>
              <a:t>                                                     J	       K</a:t>
            </a:r>
            <a:endParaRPr lang="zh-CN" altLang="en-US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Possible 1:    M1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先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J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后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K 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  M2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	 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60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		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Possible 2:    M1</a:t>
            </a: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先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K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后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J 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     M2</a:t>
            </a: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                 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53</a:t>
            </a: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en-US" altLang="zh-CN" b="1" dirty="0">
                <a:sym typeface="+mn-ea"/>
              </a:rPr>
              <a:t>Problem description</a:t>
            </a:r>
            <a:endParaRPr lang="zh-CN" altLang="en-US" dirty="0"/>
          </a:p>
        </p:txBody>
      </p:sp>
      <p:graphicFrame>
        <p:nvGraphicFramePr>
          <p:cNvPr id="6" name="Table 5"/>
          <p:cNvGraphicFramePr/>
          <p:nvPr>
            <p:custDataLst>
              <p:tags r:id="rId1"/>
            </p:custDataLst>
          </p:nvPr>
        </p:nvGraphicFramePr>
        <p:xfrm>
          <a:off x="9756775" y="1544955"/>
          <a:ext cx="214249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/>
          <p:nvPr>
            <p:custDataLst>
              <p:tags r:id="rId2"/>
            </p:custDataLst>
          </p:nvPr>
        </p:nvGraphicFramePr>
        <p:xfrm>
          <a:off x="9756775" y="2360295"/>
          <a:ext cx="214249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7"/>
          <p:cNvSpPr txBox="1"/>
          <p:nvPr/>
        </p:nvSpPr>
        <p:spPr>
          <a:xfrm>
            <a:off x="9347835" y="1540510"/>
            <a:ext cx="4089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Arial Bold" panose="020B0604020202090204" charset="0"/>
                <a:cs typeface="Arial Bold" panose="020B0604020202090204" charset="0"/>
              </a:rPr>
              <a:t>a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9325610" y="2360295"/>
            <a:ext cx="431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Arial Bold" panose="020B0604020202090204" charset="0"/>
                <a:cs typeface="Arial Bold" panose="020B0604020202090204" charset="0"/>
              </a:rPr>
              <a:t>b</a:t>
            </a:r>
          </a:p>
        </p:txBody>
      </p:sp>
      <p:graphicFrame>
        <p:nvGraphicFramePr>
          <p:cNvPr id="11" name="Table 10"/>
          <p:cNvGraphicFramePr/>
          <p:nvPr/>
        </p:nvGraphicFramePr>
        <p:xfrm>
          <a:off x="3406140" y="1666240"/>
          <a:ext cx="3455035" cy="648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7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3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J:30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K:3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/>
          <p:nvPr/>
        </p:nvGraphicFramePr>
        <p:xfrm>
          <a:off x="3420110" y="2313940"/>
          <a:ext cx="543433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J:20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K:10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/>
          <p:nvPr/>
        </p:nvGraphicFramePr>
        <p:xfrm>
          <a:off x="3406140" y="4131310"/>
          <a:ext cx="33693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  <a:sym typeface="+mn-ea"/>
                        </a:rPr>
                        <a:t>K:3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  <a:sym typeface="+mn-ea"/>
                        </a:rPr>
                        <a:t>J:30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/>
          <p:nvPr/>
        </p:nvGraphicFramePr>
        <p:xfrm>
          <a:off x="3420110" y="4937760"/>
          <a:ext cx="495173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5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5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  <a:sym typeface="+mn-ea"/>
                        </a:rPr>
                        <a:t>K:10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bg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  <a:sym typeface="+mn-ea"/>
                        </a:rPr>
                        <a:t>J:20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754415"/>
            <a:ext cx="11632335" cy="534916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Sub-problem analysis: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1. Which task to execute first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2. Machine M1 is not idle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3. Machine M2 has two states: running and idle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4. The total time of M2 is greater than that of M1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en-US" altLang="zh-CN" b="1" dirty="0">
                <a:sym typeface="+mn-ea"/>
              </a:rPr>
              <a:t>Problem description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</a:t>
            </a:r>
            <a:r>
              <a:rPr lang="zh-CN" altLang="en-US" dirty="0"/>
              <a:t>olution analysis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The optimal schedule should be: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1. Make the processing on M1 uninterrupted. That is, the processing time on M1 is the sum of all </a:t>
            </a:r>
            <a:r>
              <a:rPr lang="en-US" altLang="zh-CN" sz="2800" b="1" i="1" dirty="0">
                <a:latin typeface="Times New Roman Bold Italic" panose="02020503050405090304" charset="0"/>
                <a:cs typeface="Times New Roman Bold Italic" panose="02020503050405090304" charset="0"/>
              </a:rPr>
              <a:t>ai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but it is not necessarily the sum of </a:t>
            </a:r>
            <a:r>
              <a:rPr lang="en-US" altLang="zh-CN" sz="2800" b="1" i="1" dirty="0">
                <a:latin typeface="Times New Roman Bold Italic" panose="02020503050405090304" charset="0"/>
                <a:cs typeface="Times New Roman Bold Italic" panose="02020503050405090304" charset="0"/>
              </a:rPr>
              <a:t>bi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on M2.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2. The processing order of the operation on the two machines is </a:t>
            </a:r>
            <a:r>
              <a:rPr lang="zh-CN" altLang="en-US" sz="28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exactly the same</a:t>
            </a:r>
            <a:r>
              <a:rPr lang="zh-CN" altLang="en-US" sz="28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sz="2400" dirty="0"/>
              <a:t>The optimal scheduling only needs to consider the scheduling with exactly the same processing order on two machines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1" r="330" b="1"/>
          <a:stretch>
            <a:fillRect/>
          </a:stretch>
        </p:blipFill>
        <p:spPr>
          <a:xfrm>
            <a:off x="2969804" y="4080389"/>
            <a:ext cx="6095538" cy="135400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A6F0DAF-F83B-3AB7-87E7-5BC9A07C9A4C}"/>
              </a:ext>
            </a:extLst>
          </p:cNvPr>
          <p:cNvSpPr txBox="1"/>
          <p:nvPr/>
        </p:nvSpPr>
        <p:spPr>
          <a:xfrm>
            <a:off x="9969690" y="3381492"/>
            <a:ext cx="116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完全相同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The recursive formula for the solution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N={1,2,…,n}, subset S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N</a:t>
            </a:r>
            <a:r>
              <a:rPr lang="en-US" dirty="0">
                <a:latin typeface="Times New Roman" panose="02020503050405090304" pitchFamily="18" charset="0"/>
                <a:cs typeface="Times New Roman" panose="02020503050405090304" pitchFamily="18" charset="0"/>
                <a:sym typeface="Symbol" panose="05050102010706020507" pitchFamily="18" charset="2"/>
              </a:rPr>
              <a:t>.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When machine M1 starts to process operations in S, machine M2 is still processing other operations and can only be used after time</a:t>
            </a:r>
            <a:r>
              <a:rPr lang="en-US" altLang="zh-CN" b="1" i="1" dirty="0">
                <a:latin typeface="Times New Roman Bold Italic" panose="02020503050405090304" charset="0"/>
                <a:cs typeface="Times New Roman Bold Italic" panose="02020503050405090304" charset="0"/>
              </a:rPr>
              <a:t> t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then: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1. Then the shortest time required to complete the work in S is denoted as </a:t>
            </a: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</a:rPr>
              <a:t>T(S, t)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2. The minimum time required to complete all jobs is </a:t>
            </a: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</a:rPr>
              <a:t>T(N,0)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3530" y="754380"/>
            <a:ext cx="11595735" cy="58134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P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roblem description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:              </a:t>
            </a:r>
            <a:r>
              <a:rPr lang="en-US" altLang="zh-CN" sz="3200" b="1" dirty="0">
                <a:solidFill>
                  <a:srgbClr val="0000FF"/>
                </a:solidFill>
                <a:latin typeface="Times New Roman Bold" panose="02020503050405090304" charset="0"/>
                <a:cs typeface="Times New Roman Bold" panose="02020503050405090304" charset="0"/>
              </a:rPr>
              <a:t>                                                     </a:t>
            </a:r>
            <a:endParaRPr lang="zh-CN" altLang="en-US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Possible 1:    M1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t&lt;=ai    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M2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T(S,t) = ai+T(S-{i}, bi)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   			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Possible 2:    M1</a:t>
            </a: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    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t&gt;ai    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      M2</a:t>
            </a: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      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T(S,t) = ai+T(S-{i}, bi+(t-ai))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	</a:t>
            </a:r>
            <a:r>
              <a:rPr lang="en-US" altLang="zh-CN" sz="28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800" b="1" dirty="0">
              <a:solidFill>
                <a:srgbClr val="0000FF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graphicFrame>
        <p:nvGraphicFramePr>
          <p:cNvPr id="11" name="Table 10"/>
          <p:cNvGraphicFramePr/>
          <p:nvPr/>
        </p:nvGraphicFramePr>
        <p:xfrm>
          <a:off x="3406140" y="1666240"/>
          <a:ext cx="25323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2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/>
          <p:nvPr/>
        </p:nvGraphicFramePr>
        <p:xfrm>
          <a:off x="3420110" y="2313940"/>
          <a:ext cx="42418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3200"/>
                        <a:t>空</a:t>
                      </a:r>
                      <a:r>
                        <a:rPr lang="en-US" altLang="zh-CN" sz="3200"/>
                        <a:t>:t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bi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/>
          <p:nvPr/>
        </p:nvGraphicFramePr>
        <p:xfrm>
          <a:off x="3420110" y="4937760"/>
          <a:ext cx="495173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7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3200">
                          <a:solidFill>
                            <a:schemeClr val="bg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  <a:sym typeface="+mn-ea"/>
                        </a:rPr>
                        <a:t>bi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The recursive formula for the solution</a:t>
            </a:r>
          </a:p>
        </p:txBody>
      </p:sp>
      <p:graphicFrame>
        <p:nvGraphicFramePr>
          <p:cNvPr id="18" name="Table 17"/>
          <p:cNvGraphicFramePr/>
          <p:nvPr/>
        </p:nvGraphicFramePr>
        <p:xfrm>
          <a:off x="3406140" y="4232910"/>
          <a:ext cx="25323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2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5938520" y="4946650"/>
            <a:ext cx="0" cy="570230"/>
          </a:xfrm>
          <a:prstGeom prst="line">
            <a:avLst/>
          </a:prstGeom>
          <a:ln w="60325" cmpd="sng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The recursive formula for the solution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T(N,0)=min{</a:t>
            </a:r>
            <a:r>
              <a:rPr lang="en-US" altLang="zh-CN" b="1" dirty="0" err="1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a</a:t>
            </a:r>
            <a:r>
              <a:rPr lang="en-US" altLang="zh-CN" b="1" baseline="-25000" dirty="0" err="1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</a:t>
            </a: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 + T(N-{</a:t>
            </a:r>
            <a:r>
              <a:rPr lang="en-US" altLang="zh-CN" b="1" dirty="0" err="1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</a:t>
            </a: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}, b</a:t>
            </a:r>
            <a:r>
              <a:rPr lang="en-US" altLang="zh-CN" b="1" baseline="-25000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</a:t>
            </a:r>
            <a:r>
              <a:rPr lang="en-US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)}, </a:t>
            </a:r>
            <a:r>
              <a:rPr lang="en-US" altLang="zh-CN" b="1" dirty="0" err="1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i∈N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T(S,t)=</a:t>
            </a:r>
            <a:r>
              <a:rPr lang="en-US" altLang="fr-FR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min</a:t>
            </a:r>
            <a:r>
              <a:rPr lang="fr-FR" altLang="zh-CN" b="1" dirty="0">
                <a:latin typeface="Times New Roman Bold" panose="02020503050405090304" charset="0"/>
                <a:cs typeface="Times New Roman Bold" panose="02020503050405090304" charset="0"/>
                <a:sym typeface="+mn-ea"/>
              </a:rPr>
              <a:t>{ai + T(S-{i}, bi+max{t-ai,0})}</a:t>
            </a:r>
            <a:endParaRPr lang="fr-FR" altLang="zh-CN" b="1" dirty="0">
              <a:latin typeface="Times New Roman Bold" panose="02020503050405090304" charset="0"/>
              <a:cs typeface="Times New Roman Bold" panose="0202050305040509030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zh-CN" altLang="en-US" b="1" dirty="0">
              <a:latin typeface="Times New Roman Bold" panose="02020503050405090304" charset="0"/>
              <a:cs typeface="Times New Roman Bold" panose="0202050305040509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Derivation of subproblem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T(N-{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},bi}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：剩下的作业要等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时间后才能在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上加工。注意这里函数的定义，因为一开始工作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是随机取的，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加工完了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之后，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要开始加工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了，这里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是空闲的可以开始加工剩下的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N-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个作业了，但此时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开始加工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，所以要等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时间之后才能重新利用，对应到上面函数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s,t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)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的定义的话，这里就应该表示成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T(N-{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},bi), 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所以最优解可表示为</a:t>
            </a:r>
            <a:r>
              <a:rPr lang="en-US" altLang="zh-CN" sz="2000" b="1" dirty="0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T(N,0)=min{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ai</a:t>
            </a:r>
            <a:r>
              <a:rPr lang="en-US" altLang="zh-CN" sz="2000" b="1" dirty="0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 + T(N-{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i</a:t>
            </a:r>
            <a:r>
              <a:rPr lang="en-US" altLang="zh-CN" sz="2000" b="1" dirty="0">
                <a:solidFill>
                  <a:srgbClr val="FF0000"/>
                </a:solidFill>
                <a:latin typeface="Times New Roman Bold" panose="02020503050405090304" charset="0"/>
                <a:cs typeface="Times New Roman Bold" panose="02020503050405090304" charset="0"/>
              </a:rPr>
              <a:t>}, bi)}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,  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i∈N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，即我们要枚举所有的工作</a:t>
            </a:r>
            <a:r>
              <a:rPr lang="en-US" altLang="zh-CN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zh-CN" alt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，使这个式子取到最小值。</a:t>
            </a:r>
          </a:p>
        </p:txBody>
      </p:sp>
      <p:sp>
        <p:nvSpPr>
          <p:cNvPr id="6" name="矩形 5"/>
          <p:cNvSpPr/>
          <p:nvPr/>
        </p:nvSpPr>
        <p:spPr>
          <a:xfrm>
            <a:off x="1946161" y="4502376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078074" y="4963069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66161" y="450237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978410" y="496306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560768" y="44174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686733" y="48865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553480" y="3024331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866161" y="356615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639665" y="356615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474575" y="3381492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T(N,0)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1920297" y="4101854"/>
            <a:ext cx="426356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7639664" y="4101854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270791" y="3918882"/>
            <a:ext cx="1303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T(N-{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}, 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bi)</a:t>
            </a:r>
            <a:endParaRPr lang="zh-CN" altLang="en-US" dirty="0"/>
          </a:p>
        </p:txBody>
      </p:sp>
      <p:sp>
        <p:nvSpPr>
          <p:cNvPr id="36" name="矩形 35"/>
          <p:cNvSpPr/>
          <p:nvPr/>
        </p:nvSpPr>
        <p:spPr>
          <a:xfrm>
            <a:off x="689747" y="5424159"/>
            <a:ext cx="108638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T(N,0)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：起始时间为任务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在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上的开始时间，结束时间为任务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在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上的结束时间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T(N-{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}, </a:t>
            </a:r>
            <a:r>
              <a:rPr lang="en-US" altLang="zh-CN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bi):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起始时间为任务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N-{</a:t>
            </a:r>
            <a:r>
              <a:rPr lang="en-US" altLang="zh-CN" sz="20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在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M1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上的开始时间，结束时间为任务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N-{</a:t>
            </a:r>
            <a:r>
              <a:rPr lang="en-US" altLang="zh-CN" sz="2000" b="1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}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在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上的结束时间</a:t>
            </a:r>
            <a:r>
              <a:rPr lang="en-US" altLang="zh-CN" sz="2000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;</a:t>
            </a:r>
            <a:endParaRPr lang="zh-CN" altLang="en-US" sz="2000" b="1" dirty="0"/>
          </a:p>
        </p:txBody>
      </p:sp>
      <p:sp>
        <p:nvSpPr>
          <p:cNvPr id="42" name="矩形 41"/>
          <p:cNvSpPr/>
          <p:nvPr/>
        </p:nvSpPr>
        <p:spPr>
          <a:xfrm>
            <a:off x="951909" y="4910726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43" name="矩形 42"/>
          <p:cNvSpPr/>
          <p:nvPr/>
        </p:nvSpPr>
        <p:spPr>
          <a:xfrm>
            <a:off x="842853" y="496306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M2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空闲</a:t>
            </a:r>
            <a:endParaRPr lang="zh-CN" altLang="en-US" dirty="0"/>
          </a:p>
        </p:txBody>
      </p:sp>
      <p:cxnSp>
        <p:nvCxnSpPr>
          <p:cNvPr id="44" name="直接连接符 43"/>
          <p:cNvCxnSpPr/>
          <p:nvPr/>
        </p:nvCxnSpPr>
        <p:spPr>
          <a:xfrm>
            <a:off x="866161" y="3419624"/>
            <a:ext cx="0" cy="207660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1936329" y="3851450"/>
            <a:ext cx="9832" cy="1404438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线形标注 1 45"/>
          <p:cNvSpPr/>
          <p:nvPr/>
        </p:nvSpPr>
        <p:spPr>
          <a:xfrm>
            <a:off x="4268550" y="2704944"/>
            <a:ext cx="6468276" cy="625135"/>
          </a:xfrm>
          <a:prstGeom prst="borderCallout1">
            <a:avLst>
              <a:gd name="adj1" fmla="val 50206"/>
              <a:gd name="adj2" fmla="val -125"/>
              <a:gd name="adj3" fmla="val 276088"/>
              <a:gd name="adj4" fmla="val -3484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</a:t>
            </a:r>
            <a:r>
              <a:rPr lang="zh-CN" altLang="en-US" dirty="0"/>
              <a:t>任务和</a:t>
            </a:r>
            <a:r>
              <a:rPr lang="en-US" altLang="zh-CN" dirty="0"/>
              <a:t>N-{</a:t>
            </a:r>
            <a:r>
              <a:rPr lang="en-US" altLang="zh-CN" dirty="0" err="1"/>
              <a:t>i</a:t>
            </a:r>
            <a:r>
              <a:rPr lang="en-US" altLang="zh-CN" dirty="0"/>
              <a:t>}</a:t>
            </a:r>
            <a:r>
              <a:rPr lang="zh-CN" altLang="en-US" dirty="0"/>
              <a:t>任务，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T(N,0)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和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T(N-{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 bi)</a:t>
            </a:r>
            <a:r>
              <a:rPr lang="zh-CN" altLang="en-US" dirty="0"/>
              <a:t>的时间，区别在起始时间，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 T(N,0)=min{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ai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 + T(N-{</a:t>
            </a:r>
            <a:r>
              <a:rPr lang="en-US" altLang="zh-CN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i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}, bi)},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72*51"/>
  <p:tag name="TABLE_ENDDRAG_RECT" val="268*131*272*5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68*37"/>
  <p:tag name="TABLE_ENDDRAG_RECT" val="144*190*168*37"/>
</p:tagLst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149</TotalTime>
  <Words>2961</Words>
  <Application>Microsoft Office PowerPoint</Application>
  <PresentationFormat>宽屏</PresentationFormat>
  <Paragraphs>224</Paragraphs>
  <Slides>16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等线</vt:lpstr>
      <vt:lpstr>黑体</vt:lpstr>
      <vt:lpstr>华文隶书</vt:lpstr>
      <vt:lpstr>楷体_GB2312</vt:lpstr>
      <vt:lpstr>微软雅黑</vt:lpstr>
      <vt:lpstr>新宋体</vt:lpstr>
      <vt:lpstr>Arial</vt:lpstr>
      <vt:lpstr>Arial Bold</vt:lpstr>
      <vt:lpstr>Times New Roman</vt:lpstr>
      <vt:lpstr>Times New Roman Bold</vt:lpstr>
      <vt:lpstr>Times New Roman Bold Italic</vt:lpstr>
      <vt:lpstr>Verdana</vt:lpstr>
      <vt:lpstr>Wingdings</vt:lpstr>
      <vt:lpstr>自定义设计方案</vt:lpstr>
      <vt:lpstr>Flow Shop Scheduling</vt:lpstr>
      <vt:lpstr>Problem description</vt:lpstr>
      <vt:lpstr>Problem description</vt:lpstr>
      <vt:lpstr>Problem description</vt:lpstr>
      <vt:lpstr>Solution analysis</vt:lpstr>
      <vt:lpstr>The recursive formula for the solution</vt:lpstr>
      <vt:lpstr>The recursive formula for the solution</vt:lpstr>
      <vt:lpstr>The recursive formula for the solution</vt:lpstr>
      <vt:lpstr>Derivation of subproblem</vt:lpstr>
      <vt:lpstr>Derivation of subproblem</vt:lpstr>
      <vt:lpstr>Derivation of subproblem</vt:lpstr>
      <vt:lpstr>Derivation of subproblem</vt:lpstr>
      <vt:lpstr>Derivation of subproblem</vt:lpstr>
      <vt:lpstr>Derivation of subproblem</vt:lpstr>
      <vt:lpstr>Johnson algrithm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1001</cp:revision>
  <dcterms:created xsi:type="dcterms:W3CDTF">2024-03-08T14:36:49Z</dcterms:created>
  <dcterms:modified xsi:type="dcterms:W3CDTF">2026-04-01T15:09:51Z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1752BF2DEBA254E7C8B82E6356ECF947</vt:lpwstr>
  </property>
  <property fmtid="{D5CDD505-2E9C-101B-9397-08002B2CF9AE}" pid="3" name="KSOProductBuildVer">
    <vt:lpwstr>1033-6.5.2.8766</vt:lpwstr>
  </property>
</Properties>
</file>