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0"/>
  </p:notesMasterIdLst>
  <p:sldIdLst>
    <p:sldId id="320" r:id="rId2"/>
    <p:sldId id="321" r:id="rId3"/>
    <p:sldId id="322" r:id="rId4"/>
    <p:sldId id="323" r:id="rId5"/>
    <p:sldId id="324" r:id="rId6"/>
    <p:sldId id="326" r:id="rId7"/>
    <p:sldId id="325" r:id="rId8"/>
    <p:sldId id="327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447" autoAdjust="0"/>
  </p:normalViewPr>
  <p:slideViewPr>
    <p:cSldViewPr snapToGrid="0">
      <p:cViewPr varScale="1">
        <p:scale>
          <a:sx n="99" d="100"/>
          <a:sy n="99" d="100"/>
        </p:scale>
        <p:origin x="47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F8068-2B0A-4E89-BDBC-A53076134B44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89500-7B95-4046-BB03-4F180CD4BD8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2348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作业子集任务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，可以分成两部分，第一部分是作业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，第二部分是作业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。作业时间 </a:t>
            </a:r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ai+ T(S-{i},ti)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作业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在机器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上的完成时间为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存在两种情况：当作业子集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上开始前，没有作业积压，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t&lt;=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0+bi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业积压，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t&gt;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，则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(t-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)+bi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，整理成一个通式：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表示完成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个任务前，会等待第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个任务在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上完成，是否有额外的等待时间，就看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与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的比较。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1537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表示一定会等待一个时间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，其他是否需要额外的等待时间，就要看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ai+aj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的关系：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t&lt;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t&gt;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时，作业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max(bi+t-ai-aj,0);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整理得到：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max(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bi-aj+max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(t-ai,0),0)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那么作业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S-{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}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之前，需要等待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 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bj+max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bi+max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(t-ai,0)-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0);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方法二：</a:t>
            </a: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ai+ T(S-{i},ti)= ai+ T(S-{i}, bi+max{t-ai,0}) (1)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T(S,t) = aj+ T(S-{j},tj) = aj+T(S-{j}, bj+max{t-aj,0}) (2)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tij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式中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带入式（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）中的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则得到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tji</a:t>
            </a:r>
            <a:endParaRPr lang="zh-CN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89500-7B95-4046-BB03-4F180CD4BD80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2008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38" y="1122363"/>
            <a:ext cx="9144224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38" y="3602038"/>
            <a:ext cx="9144224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9" indent="0" algn="ctr">
              <a:buNone/>
              <a:defRPr sz="2000"/>
            </a:lvl2pPr>
            <a:lvl3pPr marL="914418" indent="0" algn="ctr">
              <a:buNone/>
              <a:defRPr sz="1800"/>
            </a:lvl3pPr>
            <a:lvl4pPr marL="1371627" indent="0" algn="ctr">
              <a:buNone/>
              <a:defRPr sz="1600"/>
            </a:lvl4pPr>
            <a:lvl5pPr marL="1828837" indent="0" algn="ctr">
              <a:buNone/>
              <a:defRPr sz="1600"/>
            </a:lvl5pPr>
            <a:lvl6pPr marL="2286046" indent="0" algn="ctr">
              <a:buNone/>
              <a:defRPr sz="1600"/>
            </a:lvl6pPr>
            <a:lvl7pPr marL="2743255" indent="0" algn="ctr">
              <a:buNone/>
              <a:defRPr sz="1600"/>
            </a:lvl7pPr>
            <a:lvl8pPr marL="3200464" indent="0" algn="ctr">
              <a:buNone/>
              <a:defRPr sz="1600"/>
            </a:lvl8pPr>
            <a:lvl9pPr marL="3657673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3690062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30042" y="1524000"/>
            <a:ext cx="7740763" cy="43107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9792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5113" y="365125"/>
            <a:ext cx="2628964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21" y="365125"/>
            <a:ext cx="773449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71738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582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3197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9577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3015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251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2035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  <a:prstGeom prst="rect">
            <a:avLst/>
          </a:prstGeom>
        </p:spPr>
        <p:txBody>
          <a:bodyPr/>
          <a:lstStyle>
            <a:lvl1pPr>
              <a:defRPr sz="3048">
                <a:solidFill>
                  <a:schemeClr val="bg1"/>
                </a:solidFill>
                <a:latin typeface="华文隶书" panose="02010800040101010101" pitchFamily="2" charset="-122"/>
                <a:ea typeface="华文隶书" panose="02010800040101010101" pitchFamily="2" charset="-122"/>
              </a:defRPr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6781" y="891575"/>
            <a:ext cx="11632335" cy="5349166"/>
          </a:xfrm>
          <a:prstGeom prst="rect">
            <a:avLst/>
          </a:prstGeom>
        </p:spPr>
        <p:txBody>
          <a:bodyPr/>
          <a:lstStyle>
            <a:lvl1pPr>
              <a:defRPr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新宋体" panose="02010609030101010101" pitchFamily="49" charset="-122"/>
                <a:ea typeface="新宋体" panose="02010609030101010101" pitchFamily="49" charset="-122"/>
              </a:defRPr>
            </a:lvl3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</p:txBody>
      </p:sp>
    </p:spTree>
    <p:extLst>
      <p:ext uri="{BB962C8B-B14F-4D97-AF65-F5344CB8AC3E}">
        <p14:creationId xmlns:p14="http://schemas.microsoft.com/office/powerpoint/2010/main" val="306896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72" y="1709738"/>
            <a:ext cx="10515857" cy="2852737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72" y="4589463"/>
            <a:ext cx="10515857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74079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20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352" y="1825626"/>
            <a:ext cx="5181727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98985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365127"/>
            <a:ext cx="10515857" cy="970222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56" y="1567346"/>
            <a:ext cx="4701955" cy="710095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9" indent="0">
              <a:buNone/>
              <a:defRPr sz="2000" b="1"/>
            </a:lvl2pPr>
            <a:lvl3pPr marL="914418" indent="0">
              <a:buNone/>
              <a:defRPr sz="1800" b="1"/>
            </a:lvl3pPr>
            <a:lvl4pPr marL="1371627" indent="0">
              <a:buNone/>
              <a:defRPr sz="1600" b="1"/>
            </a:lvl4pPr>
            <a:lvl5pPr marL="1828837" indent="0">
              <a:buNone/>
              <a:defRPr sz="1600" b="1"/>
            </a:lvl5pPr>
            <a:lvl6pPr marL="2286046" indent="0">
              <a:buNone/>
              <a:defRPr sz="1600" b="1"/>
            </a:lvl6pPr>
            <a:lvl7pPr marL="2743255" indent="0">
              <a:buNone/>
              <a:defRPr sz="1600" b="1"/>
            </a:lvl7pPr>
            <a:lvl8pPr marL="3200464" indent="0">
              <a:buNone/>
              <a:defRPr sz="1600" b="1"/>
            </a:lvl8pPr>
            <a:lvl9pPr marL="3657673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56" y="2338388"/>
            <a:ext cx="4701955" cy="37859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771" y="1567346"/>
            <a:ext cx="4701956" cy="7100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28605" indent="-228605">
              <a:buNone/>
              <a:defRPr lang="zh-CN" altLang="en-US" b="0" smtClean="0"/>
            </a:lvl1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771" y="2357462"/>
            <a:ext cx="4701956" cy="376689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69746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30042" y="261862"/>
            <a:ext cx="7740763" cy="1088571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09472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254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8" y="457200"/>
            <a:ext cx="393233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316" y="987425"/>
            <a:ext cx="617235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8" y="2057400"/>
            <a:ext cx="393233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31813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09" y="457200"/>
            <a:ext cx="4260954" cy="1600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933" y="457203"/>
            <a:ext cx="5970733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9" indent="0">
              <a:buNone/>
              <a:defRPr sz="2800"/>
            </a:lvl2pPr>
            <a:lvl3pPr marL="914418" indent="0">
              <a:buNone/>
              <a:defRPr sz="2400"/>
            </a:lvl3pPr>
            <a:lvl4pPr marL="1371627" indent="0">
              <a:buNone/>
              <a:defRPr sz="2000"/>
            </a:lvl4pPr>
            <a:lvl5pPr marL="1828837" indent="0">
              <a:buNone/>
              <a:defRPr sz="2000"/>
            </a:lvl5pPr>
            <a:lvl6pPr marL="2286046" indent="0">
              <a:buNone/>
              <a:defRPr sz="2000"/>
            </a:lvl6pPr>
            <a:lvl7pPr marL="2743255" indent="0">
              <a:buNone/>
              <a:defRPr sz="2000"/>
            </a:lvl7pPr>
            <a:lvl8pPr marL="3200464" indent="0">
              <a:buNone/>
              <a:defRPr sz="2000"/>
            </a:lvl8pPr>
            <a:lvl9pPr marL="3657673" indent="0">
              <a:buNone/>
              <a:defRPr sz="2000"/>
            </a:lvl9pPr>
          </a:lstStyle>
          <a:p>
            <a:pPr lvl="0"/>
            <a:r>
              <a:rPr lang="zh-CN" altLang="en-US" noProof="1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09" y="2057400"/>
            <a:ext cx="4260954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9" indent="0">
              <a:buNone/>
              <a:defRPr sz="1400"/>
            </a:lvl2pPr>
            <a:lvl3pPr marL="914418" indent="0">
              <a:buNone/>
              <a:defRPr sz="1200"/>
            </a:lvl3pPr>
            <a:lvl4pPr marL="1371627" indent="0">
              <a:buNone/>
              <a:defRPr sz="1000"/>
            </a:lvl4pPr>
            <a:lvl5pPr marL="1828837" indent="0">
              <a:buNone/>
              <a:defRPr sz="1000"/>
            </a:lvl5pPr>
            <a:lvl6pPr marL="2286046" indent="0">
              <a:buNone/>
              <a:defRPr sz="1000"/>
            </a:lvl6pPr>
            <a:lvl7pPr marL="2743255" indent="0">
              <a:buNone/>
              <a:defRPr sz="1000"/>
            </a:lvl7pPr>
            <a:lvl8pPr marL="3200464" indent="0">
              <a:buNone/>
              <a:defRPr sz="1000"/>
            </a:lvl8pPr>
            <a:lvl9pPr marL="3657673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92512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2" descr="0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202452" cy="6865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1"/>
          <p:cNvSpPr txBox="1">
            <a:spLocks/>
          </p:cNvSpPr>
          <p:nvPr/>
        </p:nvSpPr>
        <p:spPr>
          <a:xfrm>
            <a:off x="2804206" y="68627"/>
            <a:ext cx="7740763" cy="492555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 sz="3048" noProof="1">
              <a:solidFill>
                <a:schemeClr val="bg1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430042" y="960154"/>
            <a:ext cx="11495177" cy="5143429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6578" indent="-326578">
              <a:buFont typeface="Wingdings" panose="05000000000000000000" pitchFamily="2" charset="2"/>
              <a:buChar char="u"/>
            </a:pPr>
            <a:endParaRPr lang="zh-CN" altLang="en-US" sz="3048" noProof="1">
              <a:latin typeface="新宋体" panose="02010609030101010101" pitchFamily="49" charset="-122"/>
              <a:ea typeface="新宋体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3141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19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35437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870875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06312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741749" algn="ctr" rtl="0" eaLnBrk="1" fontAlgn="base" hangingPunct="1">
        <a:spcBef>
          <a:spcPct val="0"/>
        </a:spcBef>
        <a:spcAft>
          <a:spcPct val="0"/>
        </a:spcAft>
        <a:defRPr sz="4191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26578" indent="-326578" algn="l" rtl="0" eaLnBrk="1" fontAlgn="base" hangingPunct="1">
        <a:spcBef>
          <a:spcPct val="20000"/>
        </a:spcBef>
        <a:spcAft>
          <a:spcPct val="0"/>
        </a:spcAft>
        <a:buChar char="•"/>
        <a:defRPr sz="3048" kern="1200">
          <a:solidFill>
            <a:schemeClr val="tx1"/>
          </a:solidFill>
          <a:latin typeface="+mn-lt"/>
          <a:ea typeface="+mn-ea"/>
          <a:cs typeface="+mn-cs"/>
        </a:defRPr>
      </a:lvl1pPr>
      <a:lvl2pPr marL="707586" lvl="1" indent="-272148" algn="l" rtl="0" eaLnBrk="1" fontAlgn="base" hangingPunct="1">
        <a:spcBef>
          <a:spcPct val="20000"/>
        </a:spcBef>
        <a:spcAft>
          <a:spcPct val="0"/>
        </a:spcAft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088593" lvl="2" indent="-217719" algn="l" rtl="0" eaLnBrk="1" fontAlgn="base" hangingPunct="1">
        <a:spcBef>
          <a:spcPct val="20000"/>
        </a:spcBef>
        <a:spcAft>
          <a:spcPct val="0"/>
        </a:spcAft>
        <a:buChar char="•"/>
        <a:defRPr sz="2286" kern="1200">
          <a:solidFill>
            <a:schemeClr val="tx1"/>
          </a:solidFill>
          <a:latin typeface="+mn-lt"/>
          <a:ea typeface="+mn-ea"/>
          <a:cs typeface="+mn-cs"/>
        </a:defRPr>
      </a:lvl3pPr>
      <a:lvl4pPr marL="1524030" lvl="3" indent="-217719" algn="l" rtl="0" eaLnBrk="1" fontAlgn="base" hangingPunct="1">
        <a:spcBef>
          <a:spcPct val="20000"/>
        </a:spcBef>
        <a:spcAft>
          <a:spcPct val="0"/>
        </a:spcAft>
        <a:buChar char="–"/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59468" lvl="4" indent="-217719" algn="l" rtl="0" eaLnBrk="1" fontAlgn="base" hangingPunct="1">
        <a:spcBef>
          <a:spcPct val="20000"/>
        </a:spcBef>
        <a:spcAft>
          <a:spcPct val="0"/>
        </a:spcAft>
        <a:buChar char="»"/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394905" lvl="5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830342" lvl="6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65780" lvl="7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701217" lvl="8" indent="-217719" algn="l" defTabSz="870875" eaLnBrk="1" fontAlgn="base" latinLnBrk="0" hangingPunct="1">
        <a:spcBef>
          <a:spcPct val="20000"/>
        </a:spcBef>
        <a:spcAft>
          <a:spcPct val="0"/>
        </a:spcAft>
        <a:buChar char="»"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714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35437" lvl="1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70875" lvl="2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06312" lvl="3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741749" lvl="4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177186" lvl="5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612624" lvl="6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048061" lvl="7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483498" lvl="8" indent="0" algn="l" defTabSz="870875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9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流水作业调度问题描述</a:t>
            </a:r>
            <a:endParaRPr lang="en-US" altLang="zh-C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个作业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N={1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n}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要在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台机器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组成的流水线上完成加工。每个作业须先在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上加工，然后在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上加工。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加工作业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所需的时间分别为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，每台机器同一时间最多只能执行一个作业。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流水作业调度问题要求确定这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个作业的最优加工顺序，使得所有作业在两台机器上都加工完成所需最少</a:t>
            </a:r>
            <a:r>
              <a:rPr lang="zh-CN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时间。</a:t>
            </a:r>
            <a:endParaRPr lang="zh-CN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2598469" y="68626"/>
            <a:ext cx="7740763" cy="470410"/>
          </a:xfrm>
        </p:spPr>
        <p:txBody>
          <a:bodyPr/>
          <a:lstStyle/>
          <a:p>
            <a:r>
              <a:rPr lang="zh-CN" altLang="en-US" dirty="0">
                <a:solidFill>
                  <a:srgbClr val="000000"/>
                </a:solidFill>
              </a:rPr>
              <a:t>问题描述</a:t>
            </a:r>
          </a:p>
        </p:txBody>
      </p:sp>
    </p:spTree>
    <p:extLst>
      <p:ext uri="{BB962C8B-B14F-4D97-AF65-F5344CB8AC3E}">
        <p14:creationId xmlns:p14="http://schemas.microsoft.com/office/powerpoint/2010/main" val="412598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解分析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最优调度应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该是：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使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上的加工是无间断的。即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上的加工时间是所有</a:t>
            </a:r>
            <a:r>
              <a:rPr lang="en-US" altLang="zh-C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之和，但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上不一定是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之和。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使作业在两台机器上的加工次序是完全相同的。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/>
              <a:t>最优调度，仅需考虑在两台机上加工次序完全相同的调度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1" r="330" b="1"/>
          <a:stretch/>
        </p:blipFill>
        <p:spPr>
          <a:xfrm>
            <a:off x="2969804" y="4080389"/>
            <a:ext cx="6095538" cy="135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1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解的递推公式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N={1,2,…,n}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，子集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N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机器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开始加工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中作业时，机器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还在加工其他作业，要等时间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后才可利用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则：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则完成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中作业所需的最短时间记为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S,t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完成所有作业所需的最短时间为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T(N,0)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T(N,0)=min{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T(N-{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 b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)}, 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i∈N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：选一个作业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先加工，在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的加工时间。</a:t>
            </a:r>
          </a:p>
        </p:txBody>
      </p:sp>
    </p:spTree>
    <p:extLst>
      <p:ext uri="{BB962C8B-B14F-4D97-AF65-F5344CB8AC3E}">
        <p14:creationId xmlns:p14="http://schemas.microsoft.com/office/powerpoint/2010/main" val="3095313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子问题推导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T(N-{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},bi}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：剩下的作业要等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时间后才能在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上加工。注意这里函数的定义，因为一开始工作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是随机取的，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加工完了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之后，要开始加工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了，这里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是空闲的可以开始加工剩下的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个作业了，但此时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开始加工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，所以要等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时间之后才能重新利用，对应到上面函数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s,t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的定义的话，这里就应该表示成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T(N-{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},bi), 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所以最优解可表示为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T(N,0)=min{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T(N-{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 bi)},  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i∈N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，即我们要枚举所有的工作</a:t>
            </a:r>
            <a:r>
              <a:rPr lang="en-US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，使这个式子取到最小值。</a:t>
            </a:r>
          </a:p>
        </p:txBody>
      </p:sp>
      <p:sp>
        <p:nvSpPr>
          <p:cNvPr id="6" name="矩形 5"/>
          <p:cNvSpPr/>
          <p:nvPr/>
        </p:nvSpPr>
        <p:spPr>
          <a:xfrm>
            <a:off x="1946161" y="4502376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078074" y="4963069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66161" y="4502376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ai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978410" y="4963068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560768" y="44174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1686733" y="488655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1553480" y="3024331"/>
            <a:ext cx="0" cy="21550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866161" y="3566158"/>
            <a:ext cx="521678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639665" y="3566158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474575" y="3381492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T(N,0)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 flipH="1">
            <a:off x="1920297" y="4101854"/>
            <a:ext cx="426356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7639664" y="4101854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270791" y="3918882"/>
            <a:ext cx="1303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T(N-{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bi)</a:t>
            </a:r>
            <a:endParaRPr lang="zh-CN" altLang="en-US" dirty="0"/>
          </a:p>
        </p:txBody>
      </p:sp>
      <p:sp>
        <p:nvSpPr>
          <p:cNvPr id="36" name="矩形 35"/>
          <p:cNvSpPr/>
          <p:nvPr/>
        </p:nvSpPr>
        <p:spPr>
          <a:xfrm>
            <a:off x="651012" y="5382884"/>
            <a:ext cx="1086387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T(N,0)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：起始时间为任务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上的开始时间，结束时间为任务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上的结束时间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T(N-{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bi):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起始时间为任务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N-{</a:t>
            </a:r>
            <a:r>
              <a:rPr lang="en-US" altLang="zh-C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上的开始时间，结束时间为任务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N-{</a:t>
            </a:r>
            <a:r>
              <a:rPr lang="en-US" altLang="zh-C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上的结束时间</a:t>
            </a:r>
            <a:r>
              <a:rPr lang="en-US" altLang="zh-C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zh-CN" altLang="en-US" sz="2000" b="1" dirty="0"/>
          </a:p>
        </p:txBody>
      </p:sp>
      <p:sp>
        <p:nvSpPr>
          <p:cNvPr id="42" name="矩形 41"/>
          <p:cNvSpPr/>
          <p:nvPr/>
        </p:nvSpPr>
        <p:spPr>
          <a:xfrm>
            <a:off x="951909" y="4910726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dirty="0"/>
          </a:p>
        </p:txBody>
      </p:sp>
      <p:sp>
        <p:nvSpPr>
          <p:cNvPr id="43" name="矩形 42"/>
          <p:cNvSpPr/>
          <p:nvPr/>
        </p:nvSpPr>
        <p:spPr>
          <a:xfrm>
            <a:off x="842853" y="4963068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空闲</a:t>
            </a:r>
            <a:endParaRPr lang="zh-CN" altLang="en-US" dirty="0"/>
          </a:p>
        </p:txBody>
      </p:sp>
      <p:cxnSp>
        <p:nvCxnSpPr>
          <p:cNvPr id="44" name="直接连接符 43"/>
          <p:cNvCxnSpPr/>
          <p:nvPr/>
        </p:nvCxnSpPr>
        <p:spPr>
          <a:xfrm>
            <a:off x="866161" y="3419624"/>
            <a:ext cx="0" cy="207660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1936329" y="3851450"/>
            <a:ext cx="9832" cy="1404438"/>
          </a:xfrm>
          <a:prstGeom prst="line">
            <a:avLst/>
          </a:prstGeom>
          <a:ln w="571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线形标注 1 45"/>
          <p:cNvSpPr/>
          <p:nvPr/>
        </p:nvSpPr>
        <p:spPr>
          <a:xfrm>
            <a:off x="4268550" y="2704944"/>
            <a:ext cx="6468276" cy="625135"/>
          </a:xfrm>
          <a:prstGeom prst="borderCallout1">
            <a:avLst>
              <a:gd name="adj1" fmla="val 50206"/>
              <a:gd name="adj2" fmla="val -125"/>
              <a:gd name="adj3" fmla="val 276088"/>
              <a:gd name="adj4" fmla="val -3484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</a:t>
            </a:r>
            <a:r>
              <a:rPr lang="zh-CN" altLang="en-US" dirty="0"/>
              <a:t>任务和</a:t>
            </a:r>
            <a:r>
              <a:rPr lang="en-US" altLang="zh-CN" dirty="0"/>
              <a:t>N-{</a:t>
            </a:r>
            <a:r>
              <a:rPr lang="en-US" altLang="zh-CN" dirty="0" err="1"/>
              <a:t>i</a:t>
            </a:r>
            <a:r>
              <a:rPr lang="en-US" altLang="zh-CN" dirty="0"/>
              <a:t>}</a:t>
            </a:r>
            <a:r>
              <a:rPr lang="zh-CN" altLang="en-US" dirty="0"/>
              <a:t>任务，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T(N,0)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T(N-{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 bi)</a:t>
            </a:r>
            <a:r>
              <a:rPr lang="zh-CN" altLang="en-US" dirty="0"/>
              <a:t>的时间，区别在起始时间，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T(N,0)=min{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T(N-{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 bi)},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2350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子问题推导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T(S,t)={ai + T(S-{i}, bi+max{t-ai,0})}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：可以表示为一个时间段，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t=t2-t1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：表示开始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子集前的前一个任务在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上的结束时间；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：表示开始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子集的第一个任务在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上的开始时间；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S-{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个任务在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上需要等待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bi+max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(t-ai,0):  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t&lt;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时，等待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bi;    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t&gt;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时，等待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bi+t-ai</a:t>
            </a:r>
            <a:endParaRPr lang="zh-CN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731935" y="2762066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863848" y="3222759"/>
            <a:ext cx="8475406" cy="21630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51935" y="2762066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ai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764184" y="3222758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346542" y="267715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1472507" y="314624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1357180" y="1306469"/>
            <a:ext cx="0" cy="21550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651935" y="1825848"/>
            <a:ext cx="521678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425439" y="1825848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260349" y="1641182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S,t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 flipH="1">
            <a:off x="1706072" y="2361544"/>
            <a:ext cx="2081431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8880613" y="2361544"/>
            <a:ext cx="2458641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4155923" y="2153007"/>
            <a:ext cx="4267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S,t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T(S-{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bi+max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{t-ai,0})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i∈S</a:t>
            </a:r>
            <a:endParaRPr lang="zh-CN" altLang="en-US" dirty="0"/>
          </a:p>
        </p:txBody>
      </p:sp>
      <p:sp>
        <p:nvSpPr>
          <p:cNvPr id="26" name="矩形 25"/>
          <p:cNvSpPr/>
          <p:nvPr/>
        </p:nvSpPr>
        <p:spPr>
          <a:xfrm>
            <a:off x="651935" y="3222758"/>
            <a:ext cx="793407" cy="216309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sp>
        <p:nvSpPr>
          <p:cNvPr id="34" name="矩形 33"/>
          <p:cNvSpPr/>
          <p:nvPr/>
        </p:nvSpPr>
        <p:spPr>
          <a:xfrm>
            <a:off x="3163026" y="3731435"/>
            <a:ext cx="8176228" cy="2163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058469" y="3731432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38" name="矩形 37"/>
          <p:cNvSpPr/>
          <p:nvPr/>
        </p:nvSpPr>
        <p:spPr>
          <a:xfrm>
            <a:off x="651935" y="3731434"/>
            <a:ext cx="1381977" cy="216308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cxnSp>
        <p:nvCxnSpPr>
          <p:cNvPr id="39" name="直接连接符 38"/>
          <p:cNvCxnSpPr/>
          <p:nvPr/>
        </p:nvCxnSpPr>
        <p:spPr>
          <a:xfrm>
            <a:off x="651935" y="1679314"/>
            <a:ext cx="0" cy="22684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1722103" y="2120972"/>
            <a:ext cx="24155" cy="182676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11484423" y="37314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12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子问题推导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T(S,t)={ai + T(S-{i}, bi+max{t-ai,0})}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fr-FR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表示时间段，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t=t2-t1;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：表示开始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子集前的前一个任务在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上的结束时间；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：表示开始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子集的第一个任务在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上的开始时间；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S-{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个任务在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上需要等待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bi+max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(t-ai,0):  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t&lt;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时，等待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bi;    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</a:t>
            </a:r>
            <a:r>
              <a:rPr lang="en-US" altLang="zh-CN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t&gt;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zh-CN" alt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时，等待</a:t>
            </a:r>
            <a:r>
              <a:rPr lang="en-US" altLang="zh-CN" sz="2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bi+t-ai</a:t>
            </a:r>
            <a:endParaRPr lang="zh-CN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50413" y="2762066"/>
            <a:ext cx="7356928" cy="2163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997866" y="3216279"/>
            <a:ext cx="7341387" cy="2227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651935" y="2762066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ai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834640" y="3214815"/>
            <a:ext cx="936333" cy="23686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346542" y="267715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M1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1472507" y="314624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11357180" y="1306469"/>
            <a:ext cx="0" cy="215504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651935" y="1825848"/>
            <a:ext cx="5216787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425439" y="1825848"/>
            <a:ext cx="3913815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6260349" y="1641182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S,t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 flipH="1">
            <a:off x="2850414" y="2378745"/>
            <a:ext cx="1554438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H="1">
            <a:off x="9969910" y="2361544"/>
            <a:ext cx="1369345" cy="17201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4549403" y="2176878"/>
            <a:ext cx="5341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S,t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aj+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(S-{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},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bj+max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bi+max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(t-ai,0)-</a:t>
            </a:r>
            <a:r>
              <a:rPr lang="en-US" altLang="zh-C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</a:t>
            </a:r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0))</a:t>
            </a:r>
            <a:endParaRPr lang="zh-CN" altLang="en-US" dirty="0"/>
          </a:p>
        </p:txBody>
      </p:sp>
      <p:sp>
        <p:nvSpPr>
          <p:cNvPr id="26" name="矩形 25"/>
          <p:cNvSpPr/>
          <p:nvPr/>
        </p:nvSpPr>
        <p:spPr>
          <a:xfrm>
            <a:off x="651935" y="3222758"/>
            <a:ext cx="793407" cy="216309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sp>
        <p:nvSpPr>
          <p:cNvPr id="34" name="矩形 33"/>
          <p:cNvSpPr/>
          <p:nvPr/>
        </p:nvSpPr>
        <p:spPr>
          <a:xfrm>
            <a:off x="4247918" y="3731434"/>
            <a:ext cx="7091335" cy="23408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2058469" y="3731432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bi</a:t>
            </a:r>
            <a:endParaRPr lang="zh-CN" altLang="en-US" dirty="0"/>
          </a:p>
        </p:txBody>
      </p:sp>
      <p:sp>
        <p:nvSpPr>
          <p:cNvPr id="38" name="矩形 37"/>
          <p:cNvSpPr/>
          <p:nvPr/>
        </p:nvSpPr>
        <p:spPr>
          <a:xfrm>
            <a:off x="651935" y="3731434"/>
            <a:ext cx="1381977" cy="216308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</a:t>
            </a:r>
            <a:endParaRPr lang="zh-CN" altLang="en-US" dirty="0"/>
          </a:p>
        </p:txBody>
      </p:sp>
      <p:cxnSp>
        <p:nvCxnSpPr>
          <p:cNvPr id="39" name="直接连接符 38"/>
          <p:cNvCxnSpPr/>
          <p:nvPr/>
        </p:nvCxnSpPr>
        <p:spPr>
          <a:xfrm>
            <a:off x="651935" y="1679314"/>
            <a:ext cx="0" cy="22684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11484423" y="37314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746258" y="2762065"/>
            <a:ext cx="1080000" cy="21630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aj</a:t>
            </a:r>
            <a:endParaRPr lang="zh-CN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2916142" y="3214816"/>
            <a:ext cx="1080000" cy="23219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bj</a:t>
            </a:r>
            <a:endParaRPr lang="zh-CN" altLang="en-US" dirty="0"/>
          </a:p>
        </p:txBody>
      </p:sp>
      <p:cxnSp>
        <p:nvCxnSpPr>
          <p:cNvPr id="30" name="直接连接符 29"/>
          <p:cNvCxnSpPr/>
          <p:nvPr/>
        </p:nvCxnSpPr>
        <p:spPr>
          <a:xfrm>
            <a:off x="2831480" y="2128581"/>
            <a:ext cx="24155" cy="1826769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3153194" y="3733321"/>
            <a:ext cx="1080000" cy="23219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/>
              <a:t>bj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9240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子问题推导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Johnson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法则：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S,t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T(S-{</a:t>
            </a:r>
            <a:r>
              <a:rPr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</a:t>
            </a:r>
            <a:r>
              <a:rPr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bj+max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bi+max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(t-ai,0)-</a:t>
            </a:r>
            <a:r>
              <a:rPr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0) )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T(S-{</a:t>
            </a:r>
            <a:r>
              <a:rPr lang="en-US" altLang="zh-C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顺序为：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先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再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j:  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bj+max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bi+max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(t-ai,0)-</a:t>
            </a:r>
            <a:r>
              <a:rPr lang="en-US" altLang="zh-CN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0)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先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再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  </a:t>
            </a:r>
            <a:r>
              <a:rPr lang="en-US" altLang="zh-CN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tji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CN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bi+max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bj+max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(t-aj,0)-</a:t>
            </a:r>
            <a:r>
              <a:rPr lang="en-US" altLang="zh-CN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0)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如果作业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满足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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tji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则说明，先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后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为最优顺序，是最优调度。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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tji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可以推导得到：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min{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min{</a:t>
            </a:r>
            <a:r>
              <a:rPr lang="en-US" altLang="zh-C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</a:t>
            </a: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bi}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如果作业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满足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min{bi,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≥min{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bj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},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则称作业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满足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Johnson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不等式。如果作业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不满足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Johnson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不等式，则交换作业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满足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Johnson</a:t>
            </a:r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不等式</a:t>
            </a:r>
            <a:endParaRPr lang="en-US" altLang="zh-C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357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b="1" dirty="0"/>
              <a:t>Johnson</a:t>
            </a:r>
            <a:r>
              <a:rPr lang="zh-CN" altLang="en-US" sz="3200" b="1" dirty="0"/>
              <a:t>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000" b="1" dirty="0"/>
              <a:t>流水作业调度问题的</a:t>
            </a:r>
            <a:r>
              <a:rPr lang="en-US" altLang="zh-CN" sz="2000" b="1" dirty="0"/>
              <a:t>Johnson</a:t>
            </a:r>
            <a:r>
              <a:rPr lang="zh-CN" altLang="en-US" sz="2000" b="1" dirty="0"/>
              <a:t>算法：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(1)</a:t>
            </a:r>
            <a:r>
              <a:rPr lang="zh-CN" altLang="en-US" sz="2000" b="1" dirty="0"/>
              <a:t>令</a:t>
            </a:r>
            <a:r>
              <a:rPr lang="en-US" altLang="zh-CN" sz="2000" b="1" dirty="0"/>
              <a:t>N1={</a:t>
            </a:r>
            <a:r>
              <a:rPr lang="en-US" altLang="zh-CN" sz="2000" b="1" dirty="0" err="1"/>
              <a:t>i|ai</a:t>
            </a:r>
            <a:r>
              <a:rPr lang="en-US" altLang="zh-CN" sz="2000" b="1" dirty="0"/>
              <a:t>&lt;bi},N2={</a:t>
            </a:r>
            <a:r>
              <a:rPr lang="en-US" altLang="zh-CN" sz="2000" b="1" dirty="0" err="1"/>
              <a:t>i|ai</a:t>
            </a:r>
            <a:r>
              <a:rPr lang="en-US" altLang="zh-CN" sz="2000" b="1" dirty="0"/>
              <a:t>&gt;=bi};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(2)</a:t>
            </a:r>
            <a:r>
              <a:rPr lang="zh-CN" altLang="en-US" sz="2000" b="1" dirty="0"/>
              <a:t>将</a:t>
            </a:r>
            <a:r>
              <a:rPr lang="en-US" altLang="zh-CN" sz="2000" b="1" dirty="0"/>
              <a:t>N1</a:t>
            </a:r>
            <a:r>
              <a:rPr lang="zh-CN" altLang="en-US" sz="2000" b="1" dirty="0"/>
              <a:t>中作业按</a:t>
            </a:r>
            <a:r>
              <a:rPr lang="en-US" altLang="zh-CN" sz="2000" b="1" dirty="0" err="1"/>
              <a:t>ai</a:t>
            </a:r>
            <a:r>
              <a:rPr lang="zh-CN" altLang="en-US" sz="2000" b="1" dirty="0"/>
              <a:t>的非减序排序；将</a:t>
            </a:r>
            <a:r>
              <a:rPr lang="en-US" altLang="zh-CN" sz="2000" b="1" dirty="0"/>
              <a:t>N2</a:t>
            </a:r>
            <a:r>
              <a:rPr lang="zh-CN" altLang="en-US" sz="2000" b="1" dirty="0"/>
              <a:t>中作业按</a:t>
            </a:r>
            <a:r>
              <a:rPr lang="en-US" altLang="zh-CN" sz="2000" b="1" dirty="0"/>
              <a:t>bi</a:t>
            </a:r>
            <a:r>
              <a:rPr lang="zh-CN" altLang="en-US" sz="2000" b="1" dirty="0"/>
              <a:t>的非增序排序；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(3)N1</a:t>
            </a:r>
            <a:r>
              <a:rPr lang="zh-CN" altLang="en-US" sz="2000" b="1" dirty="0"/>
              <a:t>中作业接</a:t>
            </a:r>
            <a:r>
              <a:rPr lang="en-US" altLang="zh-CN" sz="2000" b="1" dirty="0"/>
              <a:t>N2</a:t>
            </a:r>
            <a:r>
              <a:rPr lang="zh-CN" altLang="en-US" sz="2000" b="1" dirty="0"/>
              <a:t>中作业构成满足</a:t>
            </a:r>
            <a:r>
              <a:rPr lang="en-US" altLang="zh-CN" sz="2000" b="1" dirty="0"/>
              <a:t>Johnson</a:t>
            </a:r>
            <a:r>
              <a:rPr lang="zh-CN" altLang="en-US" sz="2000" b="1" dirty="0"/>
              <a:t>法则的最优调度。  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000" b="1" dirty="0"/>
              <a:t>Johnson</a:t>
            </a:r>
            <a:r>
              <a:rPr lang="zh-CN" altLang="en-US" sz="2000" b="1" dirty="0"/>
              <a:t>算法中分类及排序的作用（验证不等式）设数组</a:t>
            </a:r>
            <a:r>
              <a:rPr lang="en-US" altLang="zh-CN" sz="2000" b="1" dirty="0"/>
              <a:t>c[]</a:t>
            </a:r>
            <a:r>
              <a:rPr lang="zh-CN" altLang="en-US" sz="2000" b="1" dirty="0"/>
              <a:t>为排序后的作业排列，排序结果如下</a:t>
            </a: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000" b="1" dirty="0"/>
              <a:t>红线左侧满足 </a:t>
            </a:r>
            <a:r>
              <a:rPr lang="en-US" altLang="zh-CN" sz="2000" b="1" dirty="0"/>
              <a:t>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]]&lt;=b[c[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 </a:t>
            </a:r>
            <a:r>
              <a:rPr lang="zh-CN" altLang="en-US" sz="2000" b="1" dirty="0"/>
              <a:t>和 </a:t>
            </a:r>
            <a:r>
              <a:rPr lang="en-US" altLang="zh-CN" sz="2000" b="1" dirty="0"/>
              <a:t>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]]&lt;=a[c[i+1]] </a:t>
            </a:r>
            <a:r>
              <a:rPr lang="zh-CN" altLang="en-US" sz="2000" b="1" dirty="0"/>
              <a:t>符合</a:t>
            </a:r>
            <a:r>
              <a:rPr lang="en-US" altLang="zh-CN" sz="2000" b="1" dirty="0" err="1"/>
              <a:t>johnson</a:t>
            </a:r>
            <a:r>
              <a:rPr lang="en-US" altLang="zh-CN" sz="2000" b="1" dirty="0"/>
              <a:t> </a:t>
            </a:r>
            <a:r>
              <a:rPr lang="zh-CN" altLang="en-US" sz="2000" b="1" dirty="0"/>
              <a:t>不等式，</a:t>
            </a:r>
            <a:br>
              <a:rPr lang="zh-CN" altLang="en-US" sz="2000" b="1" dirty="0"/>
            </a:br>
            <a:r>
              <a:rPr lang="zh-CN" altLang="en-US" sz="2000" b="1" dirty="0"/>
              <a:t>红线右侧满足 </a:t>
            </a:r>
            <a:r>
              <a:rPr lang="en-US" altLang="zh-CN" sz="2000" b="1" dirty="0"/>
              <a:t>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]]&lt;=a[c[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 </a:t>
            </a:r>
            <a:r>
              <a:rPr lang="zh-CN" altLang="en-US" sz="2000" b="1" dirty="0"/>
              <a:t>和 </a:t>
            </a:r>
            <a:r>
              <a:rPr lang="en-US" altLang="zh-CN" sz="2000" b="1" dirty="0"/>
              <a:t>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]]&gt;=b[c[i+1]] </a:t>
            </a:r>
            <a:r>
              <a:rPr lang="zh-CN" altLang="en-US" sz="2000" b="1" dirty="0"/>
              <a:t>符合</a:t>
            </a:r>
            <a:r>
              <a:rPr lang="en-US" altLang="zh-CN" sz="2000" b="1" dirty="0" err="1"/>
              <a:t>johnson</a:t>
            </a:r>
            <a:r>
              <a:rPr lang="en-US" altLang="zh-CN" sz="2000" b="1" dirty="0"/>
              <a:t> </a:t>
            </a:r>
            <a:r>
              <a:rPr lang="zh-CN" altLang="en-US" sz="2000" b="1" dirty="0"/>
              <a:t>不等式，</a:t>
            </a:r>
            <a:endParaRPr lang="en-US" altLang="zh-CN" sz="2000" b="1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2000" b="1" dirty="0"/>
              <a:t>中间过渡部分横向比较，左侧</a:t>
            </a:r>
            <a:r>
              <a:rPr lang="en-US" altLang="zh-CN" sz="2000" b="1" dirty="0"/>
              <a:t>a[c[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]]&lt; b[c[</a:t>
            </a:r>
            <a:r>
              <a:rPr lang="en-US" altLang="zh-CN" sz="2000" b="1" dirty="0" err="1"/>
              <a:t>i</a:t>
            </a:r>
            <a:r>
              <a:rPr lang="en-US" altLang="zh-CN" sz="2000" b="1" dirty="0"/>
              <a:t>]] </a:t>
            </a:r>
            <a:r>
              <a:rPr lang="zh-CN" altLang="en-US" sz="2000" b="1" dirty="0"/>
              <a:t>右侧</a:t>
            </a:r>
            <a:r>
              <a:rPr lang="en-US" altLang="zh-CN" sz="2000" b="1" dirty="0"/>
              <a:t>b[c[i+1]]&lt;=a[c[i+1] ]</a:t>
            </a:r>
            <a:r>
              <a:rPr lang="zh-CN" altLang="en-US" sz="2000" b="1" dirty="0"/>
              <a:t>满足</a:t>
            </a:r>
          </a:p>
        </p:txBody>
      </p:sp>
      <p:cxnSp>
        <p:nvCxnSpPr>
          <p:cNvPr id="10" name="直接连接符 9"/>
          <p:cNvCxnSpPr/>
          <p:nvPr/>
        </p:nvCxnSpPr>
        <p:spPr>
          <a:xfrm>
            <a:off x="5869857" y="3352800"/>
            <a:ext cx="0" cy="109138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4834671" y="3713824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N1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6468850" y="3736257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N2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5427406" y="73013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Verdana" panose="020B0604030504040204" pitchFamily="34" charset="0"/>
                <a:ea typeface="黑体" panose="02010609060101010101" pitchFamily="49" charset="-122"/>
              </a:rPr>
              <a:t>算法复杂度分析：</a:t>
            </a:r>
          </a:p>
          <a:p>
            <a:r>
              <a:rPr lang="zh-CN" altLang="en-US" dirty="0">
                <a:solidFill>
                  <a:srgbClr val="FF0000"/>
                </a:solidFill>
                <a:ea typeface="楷体_GB2312" pitchFamily="49" charset="-122"/>
              </a:rPr>
              <a:t>算法的主要计算时间花在对作业集的排序。因此，在最坏情况下算法所需的计算时间为</a:t>
            </a:r>
            <a:r>
              <a:rPr lang="en-US" altLang="zh-CN" dirty="0">
                <a:solidFill>
                  <a:srgbClr val="FF0000"/>
                </a:solidFill>
                <a:ea typeface="楷体_GB2312" pitchFamily="49" charset="-122"/>
              </a:rPr>
              <a:t>O(</a:t>
            </a:r>
            <a:r>
              <a:rPr lang="en-US" altLang="zh-CN" dirty="0" err="1">
                <a:solidFill>
                  <a:srgbClr val="FF0000"/>
                </a:solidFill>
                <a:ea typeface="楷体_GB2312" pitchFamily="49" charset="-122"/>
              </a:rPr>
              <a:t>nlogn</a:t>
            </a:r>
            <a:r>
              <a:rPr lang="en-US" altLang="zh-CN" dirty="0">
                <a:solidFill>
                  <a:srgbClr val="FF0000"/>
                </a:solidFill>
                <a:ea typeface="楷体_GB2312" pitchFamily="49" charset="-122"/>
              </a:rPr>
              <a:t>)</a:t>
            </a:r>
            <a:r>
              <a:rPr lang="zh-CN" altLang="en-US" dirty="0">
                <a:solidFill>
                  <a:srgbClr val="FF0000"/>
                </a:solidFill>
                <a:ea typeface="楷体_GB2312" pitchFamily="49" charset="-122"/>
              </a:rPr>
              <a:t>。所需的空间为</a:t>
            </a:r>
            <a:r>
              <a:rPr lang="en-US" altLang="zh-CN" dirty="0">
                <a:solidFill>
                  <a:srgbClr val="FF0000"/>
                </a:solidFill>
                <a:ea typeface="楷体_GB2312" pitchFamily="49" charset="-122"/>
              </a:rPr>
              <a:t>O(n)</a:t>
            </a:r>
            <a:r>
              <a:rPr lang="zh-CN" altLang="en-US" dirty="0">
                <a:solidFill>
                  <a:srgbClr val="FF0000"/>
                </a:solidFill>
                <a:ea typeface="楷体_GB2312" pitchFamily="49" charset="-122"/>
              </a:rPr>
              <a:t>。</a:t>
            </a:r>
            <a:endParaRPr lang="en-US" altLang="zh-CN" dirty="0">
              <a:solidFill>
                <a:srgbClr val="FF0000"/>
              </a:solidFill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235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自定义设计方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EF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算法1模板" id="{24B9DFEC-B681-4799-8208-C720591B028C}" vid="{9A7A9FCE-CA20-441F-9BE6-FA2230AD3FB9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算法1模板</Template>
  <TotalTime>2057</TotalTime>
  <Words>1741</Words>
  <Application>Microsoft Office PowerPoint</Application>
  <PresentationFormat>宽屏</PresentationFormat>
  <Paragraphs>116</Paragraphs>
  <Slides>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等线</vt:lpstr>
      <vt:lpstr>黑体</vt:lpstr>
      <vt:lpstr>华文隶书</vt:lpstr>
      <vt:lpstr>楷体_GB2312</vt:lpstr>
      <vt:lpstr>微软雅黑</vt:lpstr>
      <vt:lpstr>新宋体</vt:lpstr>
      <vt:lpstr>Arial</vt:lpstr>
      <vt:lpstr>Times New Roman</vt:lpstr>
      <vt:lpstr>Verdana</vt:lpstr>
      <vt:lpstr>Wingdings</vt:lpstr>
      <vt:lpstr>自定义设计方案</vt:lpstr>
      <vt:lpstr>问题描述</vt:lpstr>
      <vt:lpstr>解分析</vt:lpstr>
      <vt:lpstr>解的递推公式</vt:lpstr>
      <vt:lpstr>子问题推导</vt:lpstr>
      <vt:lpstr>子问题推导</vt:lpstr>
      <vt:lpstr>子问题推导</vt:lpstr>
      <vt:lpstr>子问题推导</vt:lpstr>
      <vt:lpstr>Johnson算法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算法设计与分析</dc:title>
  <dc:creator>huxufei</dc:creator>
  <cp:lastModifiedBy>XiaoChen Pan</cp:lastModifiedBy>
  <cp:revision>966</cp:revision>
  <dcterms:created xsi:type="dcterms:W3CDTF">2019-07-02T02:22:19Z</dcterms:created>
  <dcterms:modified xsi:type="dcterms:W3CDTF">2026-04-01T15:09:57Z</dcterms:modified>
</cp:coreProperties>
</file>