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92" r:id="rId2"/>
    <p:sldId id="320" r:id="rId3"/>
    <p:sldId id="375" r:id="rId4"/>
    <p:sldId id="378" r:id="rId5"/>
    <p:sldId id="384" r:id="rId6"/>
    <p:sldId id="376" r:id="rId7"/>
    <p:sldId id="393" r:id="rId8"/>
    <p:sldId id="377" r:id="rId9"/>
    <p:sldId id="379" r:id="rId10"/>
    <p:sldId id="394" r:id="rId11"/>
    <p:sldId id="380" r:id="rId12"/>
    <p:sldId id="383" r:id="rId13"/>
    <p:sldId id="395" r:id="rId14"/>
    <p:sldId id="396" r:id="rId15"/>
    <p:sldId id="400" r:id="rId16"/>
    <p:sldId id="401" r:id="rId17"/>
    <p:sldId id="402" r:id="rId18"/>
    <p:sldId id="399" r:id="rId19"/>
    <p:sldId id="397" r:id="rId20"/>
    <p:sldId id="382" r:id="rId21"/>
    <p:sldId id="385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7" autoAdjust="0"/>
  </p:normalViewPr>
  <p:slideViewPr>
    <p:cSldViewPr snapToGrid="0">
      <p:cViewPr varScale="1">
        <p:scale>
          <a:sx n="99" d="100"/>
          <a:sy n="99" d="100"/>
        </p:scale>
        <p:origin x="4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8068-2B0A-4E89-BDBC-A53076134B44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89500-7B95-4046-BB03-4F180CD4BD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2900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38" y="1122363"/>
            <a:ext cx="9144224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38" y="3602038"/>
            <a:ext cx="9144224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30042" y="1524000"/>
            <a:ext cx="7740763" cy="43107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5113" y="365125"/>
            <a:ext cx="2628964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21" y="365125"/>
            <a:ext cx="773449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  <a:prstGeom prst="rect">
            <a:avLst/>
          </a:prstGeom>
        </p:spPr>
        <p:txBody>
          <a:bodyPr/>
          <a:lstStyle>
            <a:lvl1pPr>
              <a:defRPr sz="3050">
                <a:solidFill>
                  <a:schemeClr val="bg1"/>
                </a:solidFill>
                <a:latin typeface="华文隶书" panose="02010800040101010101" pitchFamily="2" charset="-122"/>
                <a:ea typeface="华文隶书" panose="02010800040101010101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11632335" cy="5349166"/>
          </a:xfrm>
          <a:prstGeom prst="rect">
            <a:avLst/>
          </a:prstGeom>
        </p:spPr>
        <p:txBody>
          <a:bodyPr/>
          <a:lstStyle>
            <a:lvl1pPr>
              <a:defRPr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新宋体" panose="02010609030101010101" pitchFamily="49" charset="-122"/>
                <a:ea typeface="新宋体" panose="02010609030101010101" pitchFamily="49" charset="-122"/>
              </a:defRPr>
            </a:lvl3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72" y="1709738"/>
            <a:ext cx="10515857" cy="2852737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72" y="4589463"/>
            <a:ext cx="10515857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20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352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365127"/>
            <a:ext cx="10515857" cy="97022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56" y="1567346"/>
            <a:ext cx="4701955" cy="71009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56" y="2338388"/>
            <a:ext cx="4701955" cy="37859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771" y="1567346"/>
            <a:ext cx="4701956" cy="7100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771" y="2357462"/>
            <a:ext cx="4701956" cy="37668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8" y="457200"/>
            <a:ext cx="393233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316" y="987425"/>
            <a:ext cx="617235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8" y="2057400"/>
            <a:ext cx="393233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457200"/>
            <a:ext cx="4260954" cy="1600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933" y="457203"/>
            <a:ext cx="5970733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1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9" y="2057400"/>
            <a:ext cx="4260954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 descr="0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202452" cy="6865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1"/>
          <p:cNvSpPr txBox="1"/>
          <p:nvPr/>
        </p:nvSpPr>
        <p:spPr>
          <a:xfrm>
            <a:off x="2804206" y="68627"/>
            <a:ext cx="7740763" cy="492555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endParaRPr lang="zh-CN" altLang="en-US" sz="3050" noProof="1">
              <a:solidFill>
                <a:schemeClr val="bg1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5" name="内容占位符 2"/>
          <p:cNvSpPr txBox="1"/>
          <p:nvPr/>
        </p:nvSpPr>
        <p:spPr>
          <a:xfrm>
            <a:off x="430042" y="960154"/>
            <a:ext cx="11495177" cy="514342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6390" indent="-326390">
              <a:buFont typeface="Wingdings" panose="05000000000000000000" pitchFamily="2" charset="2"/>
              <a:buChar char="u"/>
            </a:pPr>
            <a:endParaRPr lang="zh-CN" altLang="en-US" sz="3050" noProof="1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9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5pPr>
      <a:lvl6pPr marL="435610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6pPr>
      <a:lvl7pPr marL="87058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7pPr>
      <a:lvl8pPr marL="130619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8pPr>
      <a:lvl9pPr marL="174180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9pPr>
    </p:titleStyle>
    <p:bodyStyle>
      <a:lvl1pPr marL="326390" indent="-326390" algn="l" rtl="0" eaLnBrk="1" fontAlgn="base" hangingPunct="1">
        <a:spcBef>
          <a:spcPct val="20000"/>
        </a:spcBef>
        <a:spcAft>
          <a:spcPct val="0"/>
        </a:spcAft>
        <a:buChar char="•"/>
        <a:defRPr sz="3050" kern="1200">
          <a:solidFill>
            <a:schemeClr val="tx1"/>
          </a:solidFill>
          <a:latin typeface="+mn-lt"/>
          <a:ea typeface="+mn-ea"/>
          <a:cs typeface="+mn-cs"/>
        </a:defRPr>
      </a:lvl1pPr>
      <a:lvl2pPr marL="707390" lvl="1" indent="-272415" algn="l" rtl="0" eaLnBrk="1" fontAlgn="base" hangingPunct="1">
        <a:spcBef>
          <a:spcPct val="20000"/>
        </a:spcBef>
        <a:spcAft>
          <a:spcPct val="0"/>
        </a:spcAft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2pPr>
      <a:lvl3pPr marL="1088390" lvl="2" indent="-217805" algn="l" rtl="0" eaLnBrk="1" fontAlgn="base" hangingPunct="1">
        <a:spcBef>
          <a:spcPct val="20000"/>
        </a:spcBef>
        <a:spcAft>
          <a:spcPct val="0"/>
        </a:spcAft>
        <a:buChar char="•"/>
        <a:defRPr sz="2285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lvl="3" indent="-217805" algn="l" rtl="0" eaLnBrk="1" fontAlgn="base" hangingPunct="1">
        <a:spcBef>
          <a:spcPct val="20000"/>
        </a:spcBef>
        <a:spcAft>
          <a:spcPct val="0"/>
        </a:spcAft>
        <a:buChar char="–"/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59610" lvl="4" indent="-217805" algn="l" rtl="0" eaLnBrk="1" fontAlgn="base" hangingPunct="1">
        <a:spcBef>
          <a:spcPct val="20000"/>
        </a:spcBef>
        <a:spcAft>
          <a:spcPct val="0"/>
        </a:spcAft>
        <a:buChar char="»"/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95220" lvl="5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830195" lvl="6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65805" lvl="7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701415" lvl="8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71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35610" lvl="1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70585" lvl="2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06195" lvl="3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41805" lvl="4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77415" lvl="5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12390" lvl="6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48000" lvl="7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483610" lvl="8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en-US" altLang="zh-CN" sz="8000" b="1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Image Compression</a:t>
            </a:r>
            <a:endParaRPr lang="zh-CN" altLang="en-US" sz="8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35"/>
    </mc:Choice>
    <mc:Fallback xmlns="">
      <p:transition spd="slow" advTm="333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718945" y="1548130"/>
            <a:ext cx="8016875" cy="2555875"/>
            <a:chOff x="2707" y="2438"/>
            <a:chExt cx="6349" cy="2060"/>
          </a:xfrm>
        </p:grpSpPr>
        <p:grpSp>
          <p:nvGrpSpPr>
            <p:cNvPr id="4" name="组合 3"/>
            <p:cNvGrpSpPr/>
            <p:nvPr/>
          </p:nvGrpSpPr>
          <p:grpSpPr>
            <a:xfrm>
              <a:off x="4897" y="2438"/>
              <a:ext cx="2604" cy="405"/>
              <a:chOff x="9058275" y="4858682"/>
              <a:chExt cx="1653782" cy="257175"/>
            </a:xfrm>
          </p:grpSpPr>
          <p:sp>
            <p:nvSpPr>
              <p:cNvPr id="5" name="矩形 4"/>
              <p:cNvSpPr/>
              <p:nvPr/>
            </p:nvSpPr>
            <p:spPr>
              <a:xfrm>
                <a:off x="9058275" y="4858682"/>
                <a:ext cx="504825" cy="257175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6" name="矩形 5"/>
              <p:cNvSpPr/>
              <p:nvPr/>
            </p:nvSpPr>
            <p:spPr>
              <a:xfrm>
                <a:off x="9578582" y="4858682"/>
                <a:ext cx="1133475" cy="25717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" name="文本框 6"/>
            <p:cNvSpPr txBox="1"/>
            <p:nvPr/>
          </p:nvSpPr>
          <p:spPr>
            <a:xfrm>
              <a:off x="4541" y="2901"/>
              <a:ext cx="1018" cy="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/>
                <a:t>段头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5512" y="2919"/>
              <a:ext cx="2540" cy="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/>
                <a:t>具体像素信息</a:t>
              </a: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2707" y="3532"/>
              <a:ext cx="6349" cy="966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en-US" sz="2400" b="1" dirty="0"/>
                <a:t>段头：像素个数，约束不超过</a:t>
              </a:r>
              <a:r>
                <a:rPr lang="en-US" altLang="zh-CN" sz="2400" b="1" dirty="0"/>
                <a:t>256</a:t>
              </a:r>
              <a:r>
                <a:rPr lang="zh-CN" altLang="en-US" sz="2400" b="1" dirty="0"/>
                <a:t>个，采用最多</a:t>
              </a:r>
              <a:r>
                <a:rPr lang="en-US" altLang="zh-CN" sz="2400" b="1" dirty="0"/>
                <a:t>8</a:t>
              </a:r>
              <a:r>
                <a:rPr lang="zh-CN" altLang="en-US" sz="2400" b="1" dirty="0"/>
                <a:t>位就可存储；每个像素最多</a:t>
              </a:r>
              <a:r>
                <a:rPr lang="en-US" altLang="zh-CN" sz="2400" b="1" dirty="0"/>
                <a:t>8</a:t>
              </a:r>
              <a:r>
                <a:rPr lang="zh-CN" altLang="en-US" sz="2400" b="1" dirty="0"/>
                <a:t>位存储，段头用</a:t>
              </a:r>
              <a:r>
                <a:rPr lang="en-US" altLang="zh-CN" sz="2400" b="1" dirty="0"/>
                <a:t>3</a:t>
              </a:r>
              <a:r>
                <a:rPr lang="zh-CN" altLang="en-US" sz="2400" b="1" dirty="0"/>
                <a:t>位表示。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598420" y="4791710"/>
            <a:ext cx="4987925" cy="1398270"/>
            <a:chOff x="420" y="7626"/>
            <a:chExt cx="6412" cy="2202"/>
          </a:xfrm>
        </p:grpSpPr>
        <p:graphicFrame>
          <p:nvGraphicFramePr>
            <p:cNvPr id="10" name="对象 9"/>
            <p:cNvGraphicFramePr>
              <a:graphicFrameLocks noChangeAspect="1"/>
            </p:cNvGraphicFramePr>
            <p:nvPr/>
          </p:nvGraphicFramePr>
          <p:xfrm>
            <a:off x="3558" y="7790"/>
            <a:ext cx="2740" cy="1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1757600" imgH="16764000" progId="Equation.DSMT4">
                    <p:embed/>
                  </p:oleObj>
                </mc:Choice>
                <mc:Fallback>
                  <p:oleObj name="Equation" r:id="rId2" imgW="41757600" imgH="16764000" progId="Equation.DSMT4">
                    <p:embed/>
                    <p:pic>
                      <p:nvPicPr>
                        <p:cNvPr id="0" name="Picture 6264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558" y="7790"/>
                          <a:ext cx="2740" cy="1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内容占位符 2"/>
            <p:cNvSpPr txBox="1"/>
            <p:nvPr/>
          </p:nvSpPr>
          <p:spPr>
            <a:xfrm>
              <a:off x="420" y="7626"/>
              <a:ext cx="3672" cy="1101"/>
            </a:xfrm>
            <a:prstGeom prst="rect">
              <a:avLst/>
            </a:prstGeom>
          </p:spPr>
          <p:txBody>
            <a:bodyPr/>
            <a:lstStyle>
              <a:lvl1pPr marL="326390" indent="-32639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sz="3050" kern="1200">
                  <a:solidFill>
                    <a:schemeClr val="tx1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+mn-cs"/>
                </a:defRPr>
              </a:lvl1pPr>
              <a:lvl2pPr marL="707390" lvl="1" indent="-27241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665" kern="1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defRPr>
              </a:lvl2pPr>
              <a:lvl3pPr marL="1088390" lvl="2" indent="-21780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sz="2285" kern="1200">
                  <a:solidFill>
                    <a:schemeClr val="tx1"/>
                  </a:solidFill>
                  <a:latin typeface="新宋体" panose="02010609030101010101" pitchFamily="49" charset="-122"/>
                  <a:ea typeface="新宋体" panose="02010609030101010101" pitchFamily="49" charset="-122"/>
                  <a:cs typeface="+mn-cs"/>
                </a:defRPr>
              </a:lvl3pPr>
              <a:lvl4pPr marL="1524000" lvl="3" indent="-21780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190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959610" lvl="4" indent="-21780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395220" lvl="5" indent="-217805" algn="l" defTabSz="870585" eaLnBrk="1" fontAlgn="base" latinLnBrk="0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830195" lvl="6" indent="-217805" algn="l" defTabSz="870585" eaLnBrk="1" fontAlgn="base" latinLnBrk="0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65805" lvl="7" indent="-217805" algn="l" defTabSz="870585" eaLnBrk="1" fontAlgn="base" latinLnBrk="0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701415" lvl="8" indent="-217805" algn="l" defTabSz="870585" eaLnBrk="1" fontAlgn="base" latinLnBrk="0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lnSpc>
                  <a:spcPct val="150000"/>
                </a:lnSpc>
                <a:spcBef>
                  <a:spcPts val="0"/>
                </a:spcBef>
                <a:buFontTx/>
                <a:buNone/>
              </a:pPr>
              <a:r>
                <a:rPr lang="en-US" altLang="zh-CN" sz="2800" dirty="0">
                  <a:solidFill>
                    <a:srgbClr val="FF0000"/>
                  </a:solidFill>
                </a:rPr>
                <a:t>Total bits</a:t>
              </a:r>
            </a:p>
          </p:txBody>
        </p:sp>
        <p:graphicFrame>
          <p:nvGraphicFramePr>
            <p:cNvPr id="12" name="对象 11"/>
            <p:cNvGraphicFramePr>
              <a:graphicFrameLocks noChangeAspect="1"/>
            </p:cNvGraphicFramePr>
            <p:nvPr/>
          </p:nvGraphicFramePr>
          <p:xfrm>
            <a:off x="4472" y="9308"/>
            <a:ext cx="2360" cy="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5966400" imgH="7924800" progId="Equation.DSMT4">
                    <p:embed/>
                  </p:oleObj>
                </mc:Choice>
                <mc:Fallback>
                  <p:oleObj name="Equation" r:id="rId4" imgW="35966400" imgH="7924800" progId="Equation.DSMT4">
                    <p:embed/>
                    <p:pic>
                      <p:nvPicPr>
                        <p:cNvPr id="0" name="Picture 626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472" y="9308"/>
                          <a:ext cx="2360" cy="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内容占位符 2"/>
            <p:cNvSpPr txBox="1"/>
            <p:nvPr/>
          </p:nvSpPr>
          <p:spPr>
            <a:xfrm>
              <a:off x="420" y="8727"/>
              <a:ext cx="4524" cy="1101"/>
            </a:xfrm>
            <a:prstGeom prst="rect">
              <a:avLst/>
            </a:prstGeom>
          </p:spPr>
          <p:txBody>
            <a:bodyPr/>
            <a:lstStyle>
              <a:lvl1pPr marL="326390" indent="-32639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sz="3050" kern="1200">
                  <a:solidFill>
                    <a:schemeClr val="tx1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+mn-cs"/>
                </a:defRPr>
              </a:lvl1pPr>
              <a:lvl2pPr marL="707390" lvl="1" indent="-27241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665" kern="1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defRPr>
              </a:lvl2pPr>
              <a:lvl3pPr marL="1088390" lvl="2" indent="-21780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sz="2285" kern="1200">
                  <a:solidFill>
                    <a:schemeClr val="tx1"/>
                  </a:solidFill>
                  <a:latin typeface="新宋体" panose="02010609030101010101" pitchFamily="49" charset="-122"/>
                  <a:ea typeface="新宋体" panose="02010609030101010101" pitchFamily="49" charset="-122"/>
                  <a:cs typeface="+mn-cs"/>
                </a:defRPr>
              </a:lvl3pPr>
              <a:lvl4pPr marL="1524000" lvl="3" indent="-21780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190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959610" lvl="4" indent="-21780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395220" lvl="5" indent="-217805" algn="l" defTabSz="870585" eaLnBrk="1" fontAlgn="base" latinLnBrk="0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830195" lvl="6" indent="-217805" algn="l" defTabSz="870585" eaLnBrk="1" fontAlgn="base" latinLnBrk="0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65805" lvl="7" indent="-217805" algn="l" defTabSz="870585" eaLnBrk="1" fontAlgn="base" latinLnBrk="0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701415" lvl="8" indent="-217805" algn="l" defTabSz="870585" eaLnBrk="1" fontAlgn="base" latinLnBrk="0" hangingPunct="1">
                <a:spcBef>
                  <a:spcPct val="20000"/>
                </a:spcBef>
                <a:spcAft>
                  <a:spcPct val="0"/>
                </a:spcAft>
                <a:buChar char="»"/>
                <a:defRPr sz="1905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lnSpc>
                  <a:spcPct val="150000"/>
                </a:lnSpc>
                <a:spcBef>
                  <a:spcPts val="0"/>
                </a:spcBef>
                <a:buFontTx/>
                <a:buNone/>
              </a:pPr>
              <a:r>
                <a:rPr lang="en-US" altLang="zh-CN" sz="2800" dirty="0">
                  <a:solidFill>
                    <a:srgbClr val="FF0000"/>
                  </a:solidFill>
                </a:rPr>
                <a:t>Each segment</a:t>
              </a:r>
            </a:p>
          </p:txBody>
        </p:sp>
      </p:grpSp>
      <p:sp>
        <p:nvSpPr>
          <p:cNvPr id="1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Problem analysis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Dynamic programming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l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zh-CN" altLang="en-US" sz="3050" dirty="0">
                <a:sym typeface="Symbol" panose="05050102010706020507" pitchFamily="18" charset="2"/>
              </a:rPr>
              <a:t>Ⅰ. Optimal substructure properties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Problem Definition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: Let Q</a:t>
            </a:r>
            <a:r>
              <a:rPr lang="en-US" altLang="zh-CN" sz="2400" baseline="-25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​ denote the optimal segmentation of the first </a:t>
            </a:r>
            <a:r>
              <a:rPr lang="en-US" altLang="zh-CN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pixels (p</a:t>
            </a:r>
            <a:r>
              <a:rPr lang="en-US" altLang="zh-CN" sz="2400" baseline="-25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1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​,p</a:t>
            </a:r>
            <a:r>
              <a:rPr lang="en-US" altLang="zh-CN" sz="2400" baseline="-25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2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​,…,p</a:t>
            </a:r>
            <a:r>
              <a:rPr lang="en-US" altLang="zh-CN" sz="2400" baseline="-25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​).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Assume the last segment of this optimal segmentation contains k pixels, then the following relationship holds: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  <a:sym typeface="Symbol" panose="05050102010706020507" pitchFamily="18" charset="2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  <a:sym typeface="Symbol" panose="05050102010706020507" pitchFamily="18" charset="2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  <a:sym typeface="Symbol" panose="05050102010706020507" pitchFamily="18" charset="2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It can be seen that the 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optimal substructure property 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is satisfied: Q</a:t>
            </a:r>
            <a:r>
              <a:rPr lang="en-US" altLang="zh-CN" sz="2400" baseline="-25000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i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​ contains Q</a:t>
            </a:r>
            <a:r>
              <a:rPr lang="en-US" altLang="zh-CN" sz="2400" baseline="-25000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i−k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​.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5AE176E-0277-10C0-70EE-B5EA651F4EAC}"/>
              </a:ext>
            </a:extLst>
          </p:cNvPr>
          <p:cNvSpPr txBox="1"/>
          <p:nvPr/>
        </p:nvSpPr>
        <p:spPr>
          <a:xfrm>
            <a:off x="3909159" y="1792709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表示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D7A206B-3F9F-802D-F8F0-402D95E353A7}"/>
              </a:ext>
            </a:extLst>
          </p:cNvPr>
          <p:cNvSpPr txBox="1"/>
          <p:nvPr/>
        </p:nvSpPr>
        <p:spPr>
          <a:xfrm>
            <a:off x="526789" y="233407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假设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B0E96D99-0905-FE7D-7713-7388226DE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8469" y="3429000"/>
            <a:ext cx="6609524" cy="1028571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96F8B57D-58FA-3816-C242-E536E55D1789}"/>
              </a:ext>
            </a:extLst>
          </p:cNvPr>
          <p:cNvSpPr txBox="1"/>
          <p:nvPr/>
        </p:nvSpPr>
        <p:spPr>
          <a:xfrm>
            <a:off x="1852897" y="2878509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成立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Ⅱ</a:t>
            </a:r>
            <a:r>
              <a:rPr lang="en-US" altLang="zh-CN" dirty="0"/>
              <a:t>. </a:t>
            </a:r>
            <a:r>
              <a:rPr lang="zh-CN" altLang="en-US" dirty="0"/>
              <a:t>Compute the optimal value recursively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dirty="0"/>
              <a:t>Let </a:t>
            </a:r>
            <a:r>
              <a:rPr lang="en-US" altLang="zh-CN" sz="2400" dirty="0">
                <a:sym typeface="+mn-ea"/>
              </a:rPr>
              <a:t>s[</a:t>
            </a:r>
            <a:r>
              <a:rPr lang="en-US" altLang="zh-CN" sz="2400" dirty="0" err="1">
                <a:sym typeface="+mn-ea"/>
              </a:rPr>
              <a:t>i</a:t>
            </a:r>
            <a:r>
              <a:rPr lang="en-US" altLang="zh-CN" sz="2400" dirty="0">
                <a:sym typeface="+mn-ea"/>
              </a:rPr>
              <a:t>],1&lt;=</a:t>
            </a:r>
            <a:r>
              <a:rPr lang="en-US" altLang="zh-CN" sz="2400" dirty="0" err="1">
                <a:sym typeface="+mn-ea"/>
              </a:rPr>
              <a:t>i</a:t>
            </a:r>
            <a:r>
              <a:rPr lang="en-US" altLang="zh-CN" sz="2400" dirty="0">
                <a:sym typeface="+mn-ea"/>
              </a:rPr>
              <a:t>&lt;=n </a:t>
            </a:r>
            <a:r>
              <a:rPr lang="zh-CN" altLang="en-US" sz="2400" dirty="0"/>
              <a:t>be the number of memory bits required for optimal segmentation of pixel sequence </a:t>
            </a:r>
            <a:r>
              <a:rPr lang="en-US" altLang="zh-CN" sz="2400" dirty="0">
                <a:sym typeface="+mn-ea"/>
              </a:rPr>
              <a:t>{p1,p2,……pi}</a:t>
            </a:r>
            <a:r>
              <a:rPr lang="zh-CN" altLang="en-US" sz="2400" dirty="0"/>
              <a:t>,</a:t>
            </a:r>
            <a:r>
              <a:rPr lang="en-US" altLang="zh-CN" sz="2400" dirty="0"/>
              <a:t> t</a:t>
            </a:r>
            <a:r>
              <a:rPr lang="zh-CN" altLang="en-US" sz="2400" dirty="0"/>
              <a:t>hen </a:t>
            </a:r>
            <a:r>
              <a:rPr lang="en-US" altLang="zh-CN" sz="2400" dirty="0">
                <a:sym typeface="+mn-ea"/>
              </a:rPr>
              <a:t>s[</a:t>
            </a:r>
            <a:r>
              <a:rPr lang="en-US" altLang="zh-CN" sz="2400" dirty="0" err="1">
                <a:sym typeface="+mn-ea"/>
              </a:rPr>
              <a:t>i</a:t>
            </a:r>
            <a:r>
              <a:rPr lang="en-US" altLang="zh-CN" sz="2400" dirty="0">
                <a:sym typeface="+mn-ea"/>
              </a:rPr>
              <a:t>]</a:t>
            </a:r>
            <a:r>
              <a:rPr lang="zh-CN" altLang="en-US" sz="2400" dirty="0"/>
              <a:t> is the first </a:t>
            </a:r>
            <a:r>
              <a:rPr lang="en-US" altLang="zh-CN" sz="2400" dirty="0" err="1">
                <a:sym typeface="+mn-ea"/>
              </a:rPr>
              <a:t>i</a:t>
            </a:r>
            <a:r>
              <a:rPr lang="en-US" altLang="zh-CN" sz="2400" dirty="0">
                <a:sym typeface="+mn-ea"/>
              </a:rPr>
              <a:t>-k</a:t>
            </a:r>
            <a:r>
              <a:rPr lang="zh-CN" altLang="en-US" sz="2400" dirty="0"/>
              <a:t> bits plus the last k bits of storage space.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Ⅱ</a:t>
            </a:r>
            <a:r>
              <a:rPr lang="en-US" altLang="zh-CN" dirty="0"/>
              <a:t>. </a:t>
            </a:r>
            <a:r>
              <a:rPr lang="zh-CN" altLang="en-US" dirty="0"/>
              <a:t>Compute the optimal value recursively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/>
              <a:t>From the optimal substructure properties</a:t>
            </a:r>
            <a:r>
              <a:rPr lang="en-US" altLang="zh-CN" dirty="0"/>
              <a:t>:</a:t>
            </a:r>
            <a:endParaRPr lang="zh-CN" alt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dirty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2395855" y="2398395"/>
          <a:ext cx="7943215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786400" imgH="27432000" progId="Equation.DSMT4">
                  <p:embed/>
                </p:oleObj>
              </mc:Choice>
              <mc:Fallback>
                <p:oleObj name="Equation" r:id="rId2" imgW="119786400" imgH="27432000" progId="Equation.DSMT4">
                  <p:embed/>
                  <p:pic>
                    <p:nvPicPr>
                      <p:cNvPr id="0" name="Picture 925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95855" y="2398395"/>
                        <a:ext cx="7943215" cy="181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组合 11"/>
          <p:cNvGrpSpPr/>
          <p:nvPr/>
        </p:nvGrpSpPr>
        <p:grpSpPr>
          <a:xfrm>
            <a:off x="2512745" y="4537665"/>
            <a:ext cx="7364682" cy="2025017"/>
            <a:chOff x="2512745" y="4537665"/>
            <a:chExt cx="7364682" cy="2025017"/>
          </a:xfrm>
        </p:grpSpPr>
        <p:sp>
          <p:nvSpPr>
            <p:cNvPr id="5" name="矩形 4"/>
            <p:cNvSpPr/>
            <p:nvPr/>
          </p:nvSpPr>
          <p:spPr>
            <a:xfrm>
              <a:off x="2512745" y="4974063"/>
              <a:ext cx="7364681" cy="3810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dirty="0"/>
                <a:t>P1, P2,                ….                      P</a:t>
              </a:r>
              <a:r>
                <a:rPr lang="en-US" altLang="zh-CN" baseline="-25000" dirty="0"/>
                <a:t>i-k</a:t>
              </a:r>
              <a:r>
                <a:rPr lang="en-US" altLang="zh-CN" dirty="0"/>
                <a:t>    P</a:t>
              </a:r>
              <a:r>
                <a:rPr lang="en-US" altLang="zh-CN" baseline="-25000" dirty="0"/>
                <a:t>i-k+1</a:t>
              </a:r>
              <a:r>
                <a:rPr lang="en-US" altLang="zh-CN" dirty="0"/>
                <a:t>, P</a:t>
              </a:r>
              <a:r>
                <a:rPr lang="en-US" altLang="zh-CN" baseline="-25000" dirty="0"/>
                <a:t>i-k+2</a:t>
              </a:r>
              <a:r>
                <a:rPr lang="en-US" altLang="zh-CN" dirty="0"/>
                <a:t>,        …..              P</a:t>
              </a:r>
              <a:r>
                <a:rPr lang="en-US" altLang="zh-CN" baseline="-25000" dirty="0"/>
                <a:t>i</a:t>
              </a:r>
              <a:r>
                <a:rPr lang="en-US" altLang="zh-CN" dirty="0"/>
                <a:t> </a:t>
              </a:r>
              <a:endParaRPr lang="zh-CN" altLang="en-US" baseline="-25000" dirty="0"/>
            </a:p>
          </p:txBody>
        </p:sp>
        <p:sp>
          <p:nvSpPr>
            <p:cNvPr id="8" name="左大括号 7"/>
            <p:cNvSpPr/>
            <p:nvPr/>
          </p:nvSpPr>
          <p:spPr>
            <a:xfrm rot="16200000">
              <a:off x="4113873" y="3778586"/>
              <a:ext cx="809625" cy="4011881"/>
            </a:xfrm>
            <a:prstGeom prst="lef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左大括号 8"/>
            <p:cNvSpPr/>
            <p:nvPr/>
          </p:nvSpPr>
          <p:spPr>
            <a:xfrm rot="16200000">
              <a:off x="7796214" y="4108126"/>
              <a:ext cx="809625" cy="3352800"/>
            </a:xfrm>
            <a:prstGeom prst="lef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1" name="直接连接符 10"/>
            <p:cNvCxnSpPr/>
            <p:nvPr/>
          </p:nvCxnSpPr>
          <p:spPr>
            <a:xfrm flipV="1">
              <a:off x="6524626" y="4537665"/>
              <a:ext cx="0" cy="202501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矩形 12"/>
          <p:cNvSpPr/>
          <p:nvPr/>
        </p:nvSpPr>
        <p:spPr>
          <a:xfrm>
            <a:off x="7525205" y="4483316"/>
            <a:ext cx="437388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b="1" dirty="0"/>
              <a:t>K indicates the disconnection position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21B0176-51FA-D6AB-5AE6-E4E6914B3FFE}"/>
              </a:ext>
            </a:extLst>
          </p:cNvPr>
          <p:cNvSpPr txBox="1"/>
          <p:nvPr/>
        </p:nvSpPr>
        <p:spPr>
          <a:xfrm>
            <a:off x="266132" y="889843"/>
            <a:ext cx="888469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函数：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Compress ——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使用动态规划实现图像压缩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参数：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  n: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像素总数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  p[]: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存储像素值的数组（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p[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表示第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个像素）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  s[]: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动态规划状态数组，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s[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表示前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个像素所需的最小存储空间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  l[]: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记录最优划分方式，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l[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表示第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个像素所在块包含的像素数量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  b[]: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辅助数组，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b[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表示第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个像素所需存储位数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Compress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[]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[]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[]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b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[]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Lmax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最大允许的连续像素块长度（即最多连续合并多少个像素）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header: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每个块需要的头部信息开销（单位：比特）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Lmax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256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, header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11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b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初始化：前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个像素不需要任何存储空间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4DA41-0D7C-2855-8910-4E1883A20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2DA076-F826-CB72-FC98-E44AADC33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6E86A29-A3D5-4595-E2FB-F234CB6B8704}"/>
              </a:ext>
            </a:extLst>
          </p:cNvPr>
          <p:cNvSpPr txBox="1"/>
          <p:nvPr/>
        </p:nvSpPr>
        <p:spPr>
          <a:xfrm>
            <a:off x="266131" y="889843"/>
            <a:ext cx="1087726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遍历每一个像素点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从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1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到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n)</a:t>
            </a: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n;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++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{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第一步：计算当前像素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p[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所需的存储位数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调用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length()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函数返回表示该像素值所需的二进制位数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b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length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]);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b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初始化当前最大位数为当前像素本身的位数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bmax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b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];</a:t>
            </a:r>
            <a:b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初始化：假设前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个像素中最后一个块只包含当前像素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bmax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 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即：前面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i-1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个像素已最优压缩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当前像素单独存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               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当前块长度设为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（即仅含当前像素）</a:t>
            </a:r>
            <a:b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8747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6818C-08ED-B115-CE2C-DA228583C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6D0E7E-CE76-89F0-C20E-5EBFA743B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69EF8A8-7229-B074-F8B6-15FF3EF9DC67}"/>
              </a:ext>
            </a:extLst>
          </p:cNvPr>
          <p:cNvSpPr txBox="1"/>
          <p:nvPr/>
        </p:nvSpPr>
        <p:spPr>
          <a:xfrm>
            <a:off x="266131" y="889843"/>
            <a:ext cx="1087726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尝试将当前像素与前面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j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个像素合并成一个块（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j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从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2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到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min(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Lmax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）</a:t>
            </a: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这样做的目的是寻找是否能通过合并减少总体存储空间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j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 j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&amp;&amp;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j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Lmax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j</a:t>
            </a:r>
            <a:r>
              <a:rPr lang="en-US" altLang="zh-CN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++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{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更新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bmax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：找出从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i-j+1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到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这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j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个像素中，所需位数最多的那个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因为整个块要用统一的位数来编码所有像素（按最长的对齐）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altLang="zh-CN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bmax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b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j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{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bmax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b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j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];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}</a:t>
            </a:r>
          </a:p>
          <a:p>
            <a:pPr>
              <a:buNone/>
            </a:pPr>
            <a:b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如果将最后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j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个像素（从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i-j+1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到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）合并成一个块，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总存储空间为：前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-j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个像素的最优存储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一个头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+ j *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bmax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（固定长度编码）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若这种方案比之前更优，则更新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s[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和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l[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]</a:t>
            </a: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altLang="zh-CN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j]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j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bmax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{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j]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j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bmax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j;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 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记录最优决策：当前块包含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j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个像素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}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566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E6A85-2110-4F3C-A10A-8320F727F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A12333-3640-FC9E-DC48-1226D5069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2F5E43A-892C-9702-CC34-6C57F2480CE3}"/>
              </a:ext>
            </a:extLst>
          </p:cNvPr>
          <p:cNvSpPr txBox="1"/>
          <p:nvPr/>
        </p:nvSpPr>
        <p:spPr>
          <a:xfrm>
            <a:off x="266131" y="889843"/>
            <a:ext cx="1087726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最后加上一个块头（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header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）的开销，因为每个块都需要一个头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+=</a:t>
            </a: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header;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endParaRPr lang="en-US" altLang="zh-CN" dirty="0">
              <a:solidFill>
                <a:srgbClr val="3B3B3B"/>
              </a:solidFill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函数：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length ——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返回整数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的二进制表示所需的最少位数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示例：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=8 →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二进制是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1000 →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需要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4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位；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=1 → 1 →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需要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1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位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length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k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          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初始化为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，因为至少需要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1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位表示非零数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/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          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先除以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，因为下面循环会再处理一次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b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不断除以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，直到 </a:t>
            </a:r>
            <a:r>
              <a:rPr lang="en-US" altLang="zh-CN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变为 </a:t>
            </a:r>
            <a:r>
              <a:rPr lang="en-US" altLang="zh-CN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zh-CN" alt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，每次增加一位</a:t>
            </a:r>
            <a:endParaRPr lang="zh-CN" alt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zh-CN" alt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{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k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++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/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800"/>
              </a:lnSpc>
              <a:buNone/>
            </a:pPr>
            <a:b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k;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endParaRPr lang="en-US" altLang="zh-CN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094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1FE9D-6A83-4938-3259-835917372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C39752-6069-CAD4-0476-06A2F144B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Picture 4" descr="Screen Shot 2022-09-25 at 1.12.04 PM">
            <a:extLst>
              <a:ext uri="{FF2B5EF4-FFF2-40B4-BE49-F238E27FC236}">
                <a16:creationId xmlns:a16="http://schemas.microsoft.com/office/drawing/2014/main" id="{3722AAE8-A32E-3432-95AE-B2C96DB1B8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70" y="701675"/>
            <a:ext cx="5829300" cy="5999480"/>
          </a:xfrm>
          <a:prstGeom prst="rect">
            <a:avLst/>
          </a:prstGeom>
        </p:spPr>
      </p:pic>
      <p:pic>
        <p:nvPicPr>
          <p:cNvPr id="6" name="Picture 5" descr="Screen Shot 2022-09-25 at 1.13.01 PM">
            <a:extLst>
              <a:ext uri="{FF2B5EF4-FFF2-40B4-BE49-F238E27FC236}">
                <a16:creationId xmlns:a16="http://schemas.microsoft.com/office/drawing/2014/main" id="{3F423562-FFA7-A00F-8CEC-9FFA224F0A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0770" y="2839720"/>
            <a:ext cx="5829300" cy="3302000"/>
          </a:xfrm>
          <a:prstGeom prst="rect">
            <a:avLst/>
          </a:prstGeom>
        </p:spPr>
      </p:pic>
      <p:pic>
        <p:nvPicPr>
          <p:cNvPr id="7" name="Picture 6" descr="Screen Shot 2022-09-25 at 1.14.12 PM">
            <a:extLst>
              <a:ext uri="{FF2B5EF4-FFF2-40B4-BE49-F238E27FC236}">
                <a16:creationId xmlns:a16="http://schemas.microsoft.com/office/drawing/2014/main" id="{A2489AB5-B29B-DF42-073F-F0152D53AC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4330" y="1153160"/>
            <a:ext cx="4742180" cy="107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3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3" name="Picture 2" descr="Screen Shot 2022-09-25 at 1.15.04 PM"/>
          <p:cNvPicPr>
            <a:picLocks noChangeAspect="1"/>
          </p:cNvPicPr>
          <p:nvPr/>
        </p:nvPicPr>
        <p:blipFill>
          <a:blip r:embed="rId4"/>
          <a:srcRect r="2588"/>
          <a:stretch>
            <a:fillRect/>
          </a:stretch>
        </p:blipFill>
        <p:spPr>
          <a:xfrm>
            <a:off x="88265" y="901700"/>
            <a:ext cx="5591810" cy="2032000"/>
          </a:xfrm>
          <a:prstGeom prst="rect">
            <a:avLst/>
          </a:prstGeom>
        </p:spPr>
      </p:pic>
      <p:pic>
        <p:nvPicPr>
          <p:cNvPr id="4" name="Picture 3" descr="Screen Shot 2022-09-25 at 1.15.21 PM"/>
          <p:cNvPicPr>
            <a:picLocks noChangeAspect="1"/>
          </p:cNvPicPr>
          <p:nvPr/>
        </p:nvPicPr>
        <p:blipFill>
          <a:blip r:embed="rId5"/>
          <a:srcRect r="5397"/>
          <a:stretch>
            <a:fillRect/>
          </a:stretch>
        </p:blipFill>
        <p:spPr>
          <a:xfrm>
            <a:off x="5680075" y="901700"/>
            <a:ext cx="6511925" cy="5054600"/>
          </a:xfrm>
          <a:prstGeom prst="rect">
            <a:avLst/>
          </a:prstGeom>
        </p:spPr>
      </p:pic>
      <p:graphicFrame>
        <p:nvGraphicFramePr>
          <p:cNvPr id="7" name="Table 6"/>
          <p:cNvGraphicFramePr/>
          <p:nvPr>
            <p:custDataLst>
              <p:tags r:id="rId1"/>
            </p:custDataLst>
          </p:nvPr>
        </p:nvGraphicFramePr>
        <p:xfrm>
          <a:off x="88265" y="3296285"/>
          <a:ext cx="3698240" cy="2771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4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75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720" b="1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l[n]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b[n]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s[n]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5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  <a:latin typeface="Weibei TC" panose="03000800000000000000" charset="-122"/>
                          <a:ea typeface="Weibei TC" panose="03000800000000000000" charset="-122"/>
                          <a:cs typeface="Arial Black" panose="020B0A04020102020204" charset="0"/>
                        </a:rPr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5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  <a:latin typeface="Weibei TC" panose="03000800000000000000" charset="-122"/>
                          <a:ea typeface="Weibei TC" panose="03000800000000000000" charset="-122"/>
                          <a:cs typeface="Arial Black" panose="020B0A04020102020204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5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  <a:latin typeface="Weibei TC" panose="03000800000000000000" charset="-122"/>
                          <a:ea typeface="Weibei TC" panose="03000800000000000000" charset="-122"/>
                          <a:cs typeface="Arial Black" panose="020B0A04020102020204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5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  <a:latin typeface="Weibei TC" panose="03000800000000000000" charset="-122"/>
                          <a:ea typeface="Weibei TC" panose="03000800000000000000" charset="-122"/>
                          <a:cs typeface="Arial Black" panose="020B0A04020102020204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  <a:latin typeface="Weibei TC" panose="03000800000000000000" charset="-122"/>
                          <a:ea typeface="Weibei TC" panose="03000800000000000000" charset="-122"/>
                          <a:cs typeface="Arial Black" panose="020B0A04020102020204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5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  <a:latin typeface="Weibei TC" panose="03000800000000000000" charset="-122"/>
                          <a:ea typeface="Weibei TC" panose="03000800000000000000" charset="-122"/>
                          <a:cs typeface="Arial Black" panose="020B0A04020102020204" charset="0"/>
                        </a:rPr>
                        <a:t>6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720" b="1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/>
          <p:nvPr/>
        </p:nvGraphicFramePr>
        <p:xfrm>
          <a:off x="6156960" y="5617845"/>
          <a:ext cx="6035040" cy="877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7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l[1]=l[s[1]]=l[3]=3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l[2]=l[s[2]]=l[4]=1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l[3]=l[s[3]]=l[6]=2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7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15">
                          <a:sym typeface="+mn-ea"/>
                        </a:rPr>
                        <a:t>b[1]=b[s[1]]=b[3]=4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15">
                          <a:sym typeface="+mn-ea"/>
                        </a:rPr>
                        <a:t>b[2]=b[s[2]]=b[4]=8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15">
                          <a:sym typeface="+mn-ea"/>
                        </a:rPr>
                        <a:t>b[3]=b[s[3]]=b[6]=2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/>
          <p:nvPr/>
        </p:nvGraphicFramePr>
        <p:xfrm>
          <a:off x="4378325" y="3712845"/>
          <a:ext cx="123952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endParaRPr lang="en-US" sz="172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</a:rPr>
                        <a:t>s[n]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sz="1720" b="1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sz="1720" b="1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sz="1720" b="1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sz="1720" b="1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sz="1720" b="1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Right Arrow 12"/>
          <p:cNvSpPr/>
          <p:nvPr/>
        </p:nvSpPr>
        <p:spPr>
          <a:xfrm>
            <a:off x="3909060" y="4563745"/>
            <a:ext cx="406400" cy="203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US" altLang="zh-CN" sz="3200" b="1" dirty="0"/>
              <a:t>Problem description: In the computer, the gray value sequence </a:t>
            </a:r>
            <a:r>
              <a:rPr lang="en-US" altLang="zh-CN" sz="3200" b="1" dirty="0">
                <a:sym typeface="+mn-ea"/>
              </a:rPr>
              <a:t>{p</a:t>
            </a:r>
            <a:r>
              <a:rPr lang="en-US" altLang="zh-CN" sz="3200" b="1" baseline="-25000" dirty="0">
                <a:sym typeface="+mn-ea"/>
              </a:rPr>
              <a:t>1</a:t>
            </a:r>
            <a:r>
              <a:rPr lang="en-US" altLang="zh-CN" sz="3200" b="1" dirty="0">
                <a:sym typeface="+mn-ea"/>
              </a:rPr>
              <a:t>,p</a:t>
            </a:r>
            <a:r>
              <a:rPr lang="en-US" altLang="zh-CN" sz="3200" b="1" baseline="-25000" dirty="0">
                <a:sym typeface="+mn-ea"/>
              </a:rPr>
              <a:t>2</a:t>
            </a:r>
            <a:r>
              <a:rPr lang="en-US" altLang="zh-CN" sz="3200" b="1" dirty="0">
                <a:sym typeface="+mn-ea"/>
              </a:rPr>
              <a:t>,……</a:t>
            </a:r>
            <a:r>
              <a:rPr lang="en-US" altLang="zh-CN" sz="3200" b="1" dirty="0" err="1">
                <a:sym typeface="+mn-ea"/>
              </a:rPr>
              <a:t>p</a:t>
            </a:r>
            <a:r>
              <a:rPr lang="en-US" altLang="zh-CN" sz="3200" b="1" baseline="-25000" dirty="0" err="1">
                <a:sym typeface="+mn-ea"/>
              </a:rPr>
              <a:t>n</a:t>
            </a:r>
            <a:r>
              <a:rPr lang="en-US" altLang="zh-CN" sz="3200" b="1" dirty="0">
                <a:sym typeface="+mn-ea"/>
              </a:rPr>
              <a:t>}</a:t>
            </a:r>
            <a:r>
              <a:rPr lang="en-US" altLang="zh-CN" sz="3200" b="1" dirty="0"/>
              <a:t> represents the image. The integer </a:t>
            </a:r>
            <a:r>
              <a:rPr lang="en-US" altLang="zh-CN" sz="3200" b="1" dirty="0">
                <a:sym typeface="+mn-ea"/>
              </a:rPr>
              <a:t>p</a:t>
            </a:r>
            <a:r>
              <a:rPr lang="en-US" altLang="zh-CN" sz="3200" b="1" baseline="-25000" dirty="0">
                <a:sym typeface="+mn-ea"/>
              </a:rPr>
              <a:t>i</a:t>
            </a:r>
            <a:r>
              <a:rPr lang="en-US" altLang="zh-CN" sz="3200" b="1" dirty="0"/>
              <a:t>,</a:t>
            </a:r>
            <a:r>
              <a:rPr lang="en-US" altLang="zh-CN" sz="3200" b="1" dirty="0">
                <a:sym typeface="+mn-ea"/>
              </a:rPr>
              <a:t>1&lt;=</a:t>
            </a:r>
            <a:r>
              <a:rPr lang="en-US" altLang="zh-CN" sz="3200" b="1" dirty="0" err="1">
                <a:sym typeface="+mn-ea"/>
              </a:rPr>
              <a:t>i</a:t>
            </a:r>
            <a:r>
              <a:rPr lang="en-US" altLang="zh-CN" sz="3200" b="1" dirty="0">
                <a:sym typeface="+mn-ea"/>
              </a:rPr>
              <a:t>&lt;=n</a:t>
            </a:r>
            <a:r>
              <a:rPr lang="en-US" altLang="zh-CN" sz="3200" b="1" dirty="0"/>
              <a:t>, represents the gray value of pixel i.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en-US" altLang="zh-CN" sz="3200" b="1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US" altLang="zh-CN" sz="3200" b="1" dirty="0"/>
              <a:t>Usually, the gray value ranges from 0 to 255. So at most 8 bits (</a:t>
            </a:r>
            <a:r>
              <a:rPr lang="en-US" altLang="zh-CN" sz="3200" b="1" dirty="0">
                <a:sym typeface="+mn-ea"/>
              </a:rPr>
              <a:t>2</a:t>
            </a:r>
            <a:r>
              <a:rPr lang="en-US" altLang="zh-CN" sz="3200" b="1" baseline="30000" dirty="0">
                <a:sym typeface="+mn-ea"/>
              </a:rPr>
              <a:t>8</a:t>
            </a:r>
            <a:r>
              <a:rPr lang="en-US" altLang="zh-CN" sz="3200" b="1" dirty="0"/>
              <a:t>) are needed to represent a pixel. If there are n gray sequences, the occupied space is 8*n.</a:t>
            </a: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</p:spPr>
        <p:txBody>
          <a:bodyPr/>
          <a:lstStyle/>
          <a:p>
            <a:r>
              <a:rPr lang="en-US" altLang="zh-CN" b="1" dirty="0">
                <a:sym typeface="+mn-ea"/>
              </a:rPr>
              <a:t>Problem description</a:t>
            </a:r>
            <a:endParaRPr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76872A6-09E8-D9A5-2B69-A0DC5984510A}"/>
              </a:ext>
            </a:extLst>
          </p:cNvPr>
          <p:cNvSpPr txBox="1"/>
          <p:nvPr/>
        </p:nvSpPr>
        <p:spPr>
          <a:xfrm>
            <a:off x="10555184" y="291182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像素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r="12784"/>
          <a:stretch>
            <a:fillRect/>
          </a:stretch>
        </p:blipFill>
        <p:spPr>
          <a:xfrm>
            <a:off x="125670" y="818948"/>
            <a:ext cx="6343180" cy="54102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925" y="1128712"/>
            <a:ext cx="5326087" cy="5091113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Ⅲ</a:t>
            </a:r>
            <a:r>
              <a:rPr lang="en-US" altLang="zh-CN" dirty="0"/>
              <a:t>. </a:t>
            </a:r>
            <a:r>
              <a:rPr lang="zh-CN" altLang="en-US" dirty="0"/>
              <a:t>construct the optimal solution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6810" y="1462405"/>
            <a:ext cx="5076190" cy="49149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9400" y="539115"/>
            <a:ext cx="11632565" cy="600646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Analysis: Not all pixels need to be stored with binary 8 bits, because some gray values are not as large as 255, so can the algorithm be improved?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23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17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28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23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27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29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30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18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28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27</a:t>
            </a:r>
            <a:r>
              <a:rPr lang="zh-CN" altLang="en-US" sz="2800" b="1" dirty="0">
                <a:solidFill>
                  <a:srgbClr val="7030A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39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48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129 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139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178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220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23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9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183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133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19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255.... We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 can think of 23,17,28,23,27,29,30,18,28,27 as a group (10 numbers), each of which can be stored with 5 bits (</a:t>
            </a:r>
            <a:r>
              <a:rPr lang="en-US" altLang="zh-CN" sz="2800" dirty="0">
                <a:sym typeface="+mn-ea"/>
              </a:rPr>
              <a:t>2</a:t>
            </a:r>
            <a:r>
              <a:rPr lang="en-US" altLang="zh-CN" sz="2800" baseline="30000" dirty="0">
                <a:sym typeface="+mn-ea"/>
              </a:rPr>
              <a:t>5 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);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{6,5,7,5,245,180,28,28,19, 22, 25,20} 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This is a set of gray value sequence, a total of 12 numbers, the traditional storage method: 12*8=96 bits to represent.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altLang="zh-CN" sz="2800" b="1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Problem analysis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Problem analysis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951" y="984800"/>
            <a:ext cx="7337907" cy="1548850"/>
          </a:xfrm>
          <a:prstGeom prst="rect">
            <a:avLst/>
          </a:prstGeom>
        </p:spPr>
      </p:pic>
      <p:sp>
        <p:nvSpPr>
          <p:cNvPr id="5" name="内容占位符 2"/>
          <p:cNvSpPr txBox="1"/>
          <p:nvPr/>
        </p:nvSpPr>
        <p:spPr>
          <a:xfrm>
            <a:off x="112395" y="2533650"/>
            <a:ext cx="12292965" cy="3328035"/>
          </a:xfrm>
          <a:prstGeom prst="rect">
            <a:avLst/>
          </a:prstGeom>
        </p:spPr>
        <p:txBody>
          <a:bodyPr/>
          <a:lstStyle>
            <a:lvl1pPr marL="326390" indent="-32639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050" kern="1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1pPr>
            <a:lvl2pPr marL="707390" lvl="1" indent="-272415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665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088390" lvl="2" indent="-21780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285" kern="1200">
                <a:solidFill>
                  <a:schemeClr val="tx1"/>
                </a:solidFill>
                <a:latin typeface="新宋体" panose="02010609030101010101" pitchFamily="49" charset="-122"/>
                <a:ea typeface="新宋体" panose="02010609030101010101" pitchFamily="49" charset="-122"/>
                <a:cs typeface="+mn-cs"/>
              </a:defRPr>
            </a:lvl3pPr>
            <a:lvl4pPr marL="1524000" lvl="3" indent="-217805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59610" lvl="4" indent="-217805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5220" lvl="5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0195" lvl="6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5805" lvl="7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01415" lvl="8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>
                <a:sym typeface="+mn-ea"/>
              </a:rPr>
              <a:t>If divided into three groups: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/>
              <a:t>The first set </a:t>
            </a:r>
            <a:r>
              <a:rPr lang="en-US" altLang="zh-CN" sz="2400" b="1" dirty="0"/>
              <a:t>has</a:t>
            </a:r>
            <a:r>
              <a:rPr lang="zh-CN" altLang="en-US" sz="2400" b="1" dirty="0"/>
              <a:t> </a:t>
            </a:r>
            <a:r>
              <a:rPr lang="zh-CN" altLang="en-US" sz="2400" b="1" dirty="0">
                <a:solidFill>
                  <a:srgbClr val="FF0000"/>
                </a:solidFill>
              </a:rPr>
              <a:t>4</a:t>
            </a:r>
            <a:r>
              <a:rPr lang="zh-CN" altLang="en-US" sz="2400" b="1" dirty="0"/>
              <a:t> numbers, the </a:t>
            </a:r>
            <a:r>
              <a:rPr lang="zh-CN" altLang="en-US" sz="2400" b="1" dirty="0">
                <a:sym typeface="+mn-ea"/>
              </a:rPr>
              <a:t>maximum</a:t>
            </a:r>
            <a:r>
              <a:rPr lang="zh-CN" altLang="en-US" sz="2400" b="1" dirty="0"/>
              <a:t> is 7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 so it's represented by </a:t>
            </a:r>
            <a:r>
              <a:rPr lang="zh-CN" altLang="en-US" sz="2400" b="1" dirty="0">
                <a:solidFill>
                  <a:srgbClr val="FF0000"/>
                </a:solidFill>
              </a:rPr>
              <a:t>3</a:t>
            </a:r>
            <a:r>
              <a:rPr lang="zh-CN" altLang="en-US" sz="2400" b="1" dirty="0"/>
              <a:t> bits;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/>
              <a:t>The second set </a:t>
            </a:r>
            <a:r>
              <a:rPr lang="en-US" altLang="zh-CN" sz="2400" b="1" dirty="0"/>
              <a:t>has</a:t>
            </a:r>
            <a:r>
              <a:rPr lang="zh-CN" altLang="en-US" sz="2400" b="1" dirty="0"/>
              <a:t> </a:t>
            </a:r>
            <a:r>
              <a:rPr lang="zh-CN" altLang="en-US" sz="2400" b="1" dirty="0">
                <a:solidFill>
                  <a:srgbClr val="FF0000"/>
                </a:solidFill>
              </a:rPr>
              <a:t>2</a:t>
            </a:r>
            <a:r>
              <a:rPr lang="zh-CN" altLang="en-US" sz="2400" b="1" dirty="0"/>
              <a:t> numbers, the maximum is 245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 so it's represented by </a:t>
            </a:r>
            <a:r>
              <a:rPr lang="zh-CN" altLang="en-US" sz="2400" b="1" dirty="0">
                <a:solidFill>
                  <a:srgbClr val="FF0000"/>
                </a:solidFill>
              </a:rPr>
              <a:t>8</a:t>
            </a:r>
            <a:r>
              <a:rPr lang="zh-CN" altLang="en-US" sz="2400" b="1" dirty="0"/>
              <a:t> bits;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/>
              <a:t>The third set </a:t>
            </a:r>
            <a:r>
              <a:rPr lang="en-US" altLang="zh-CN" sz="2400" b="1" dirty="0"/>
              <a:t>has</a:t>
            </a:r>
            <a:r>
              <a:rPr lang="zh-CN" altLang="en-US" sz="2400" b="1" dirty="0"/>
              <a:t> </a:t>
            </a:r>
            <a:r>
              <a:rPr lang="zh-CN" altLang="en-US" sz="2400" b="1" dirty="0">
                <a:solidFill>
                  <a:srgbClr val="FF0000"/>
                </a:solidFill>
              </a:rPr>
              <a:t>6</a:t>
            </a:r>
            <a:r>
              <a:rPr lang="zh-CN" altLang="en-US" sz="2400" b="1" dirty="0"/>
              <a:t> numbers, the </a:t>
            </a:r>
            <a:r>
              <a:rPr lang="zh-CN" altLang="en-US" sz="2400" b="1" dirty="0">
                <a:sym typeface="+mn-ea"/>
              </a:rPr>
              <a:t>maximum</a:t>
            </a:r>
            <a:r>
              <a:rPr lang="zh-CN" altLang="en-US" sz="2400" b="1" dirty="0"/>
              <a:t> is 28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 so it's represented by </a:t>
            </a:r>
            <a:r>
              <a:rPr lang="zh-CN" altLang="en-US" sz="2400" b="1" dirty="0">
                <a:solidFill>
                  <a:srgbClr val="FF0000"/>
                </a:solidFill>
              </a:rPr>
              <a:t>5</a:t>
            </a:r>
            <a:r>
              <a:rPr lang="zh-CN" altLang="en-US" sz="2400" b="1" dirty="0"/>
              <a:t> bits;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/>
              <a:t>The final number of bits is 4*3+2*8+6*5+</a:t>
            </a:r>
            <a:r>
              <a:rPr lang="zh-CN" altLang="en-US" sz="2400" b="1" dirty="0">
                <a:solidFill>
                  <a:srgbClr val="FF0000"/>
                </a:solidFill>
              </a:rPr>
              <a:t>11*3</a:t>
            </a:r>
            <a:r>
              <a:rPr lang="zh-CN" altLang="en-US" sz="2400" b="1" dirty="0"/>
              <a:t>=91.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/>
          <p:nvPr/>
        </p:nvSpPr>
        <p:spPr>
          <a:xfrm>
            <a:off x="381080" y="794373"/>
            <a:ext cx="11810919" cy="5852171"/>
          </a:xfrm>
          <a:prstGeom prst="rect">
            <a:avLst/>
          </a:prstGeom>
        </p:spPr>
        <p:txBody>
          <a:bodyPr/>
          <a:lstStyle>
            <a:lvl1pPr marL="326390" indent="-32639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050" kern="1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1pPr>
            <a:lvl2pPr marL="707390" lvl="1" indent="-272415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665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088390" lvl="2" indent="-21780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285" kern="1200">
                <a:solidFill>
                  <a:schemeClr val="tx1"/>
                </a:solidFill>
                <a:latin typeface="新宋体" panose="02010609030101010101" pitchFamily="49" charset="-122"/>
                <a:ea typeface="新宋体" panose="02010609030101010101" pitchFamily="49" charset="-122"/>
                <a:cs typeface="+mn-cs"/>
              </a:defRPr>
            </a:lvl3pPr>
            <a:lvl4pPr marL="1524000" lvl="3" indent="-217805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59610" lvl="4" indent="-217805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5220" lvl="5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0195" lvl="6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5805" lvl="7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01415" lvl="8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/>
              <a:t>Gray value sequence </a:t>
            </a:r>
            <a:r>
              <a:rPr lang="en-US" altLang="zh-CN" sz="2800" i="1" dirty="0"/>
              <a:t>P</a:t>
            </a:r>
            <a:r>
              <a:rPr lang="en-US" altLang="zh-CN" sz="2800" dirty="0"/>
              <a:t>={10,12,15,255,1,2,1,1,2,2,1,1}. </a:t>
            </a:r>
            <a:r>
              <a:rPr lang="en-US" altLang="zh-CN" sz="1800" dirty="0"/>
              <a:t>(12 numbers)</a:t>
            </a:r>
            <a:endParaRPr lang="en-US" altLang="zh-CN" sz="2800" dirty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srgbClr val="FF0000"/>
                </a:solidFill>
              </a:rPr>
              <a:t>Method1</a:t>
            </a:r>
            <a:r>
              <a:rPr lang="zh-CN" altLang="en-US" sz="2800" dirty="0">
                <a:solidFill>
                  <a:srgbClr val="FF0000"/>
                </a:solidFill>
              </a:rPr>
              <a:t>：</a:t>
            </a:r>
            <a:r>
              <a:rPr lang="en-US" altLang="zh-CN" sz="2800" i="1" dirty="0">
                <a:solidFill>
                  <a:srgbClr val="FF0000"/>
                </a:solidFill>
              </a:rPr>
              <a:t>S</a:t>
            </a:r>
            <a:r>
              <a:rPr lang="en-US" altLang="zh-CN" sz="2800" dirty="0">
                <a:solidFill>
                  <a:srgbClr val="FF0000"/>
                </a:solidFill>
              </a:rPr>
              <a:t>1= {10, 12, 15}</a:t>
            </a:r>
            <a:r>
              <a:rPr lang="zh-CN" altLang="en-US" sz="2800" dirty="0">
                <a:solidFill>
                  <a:srgbClr val="FF0000"/>
                </a:solidFill>
              </a:rPr>
              <a:t>，</a:t>
            </a:r>
            <a:r>
              <a:rPr lang="en-US" altLang="zh-CN" sz="2800" i="1" dirty="0">
                <a:solidFill>
                  <a:srgbClr val="FF0000"/>
                </a:solidFill>
              </a:rPr>
              <a:t>S</a:t>
            </a:r>
            <a:r>
              <a:rPr lang="en-US" altLang="zh-CN" sz="2800" dirty="0">
                <a:solidFill>
                  <a:srgbClr val="FF0000"/>
                </a:solidFill>
              </a:rPr>
              <a:t>2={255}, </a:t>
            </a:r>
            <a:r>
              <a:rPr lang="en-US" altLang="zh-CN" sz="2800" i="1" dirty="0">
                <a:solidFill>
                  <a:srgbClr val="FF0000"/>
                </a:solidFill>
              </a:rPr>
              <a:t>S</a:t>
            </a:r>
            <a:r>
              <a:rPr lang="en-US" altLang="zh-CN" sz="2800" dirty="0">
                <a:solidFill>
                  <a:srgbClr val="FF0000"/>
                </a:solidFill>
              </a:rPr>
              <a:t>3={1, 2, 1, 1, 2, 2, 1, 1}</a:t>
            </a:r>
            <a:r>
              <a:rPr lang="zh-CN" altLang="en-US" sz="2800" dirty="0">
                <a:solidFill>
                  <a:srgbClr val="FF0000"/>
                </a:solidFill>
              </a:rPr>
              <a:t>。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Method2</a:t>
            </a:r>
            <a:r>
              <a:rPr lang="zh-CN" altLang="en-US" sz="2800" dirty="0">
                <a:solidFill>
                  <a:schemeClr val="tx1"/>
                </a:solidFill>
              </a:rPr>
              <a:t>：</a:t>
            </a:r>
            <a:r>
              <a:rPr lang="en-US" altLang="zh-CN" sz="2800" i="1" dirty="0">
                <a:solidFill>
                  <a:schemeClr val="tx1"/>
                </a:solidFill>
              </a:rPr>
              <a:t>S</a:t>
            </a:r>
            <a:r>
              <a:rPr lang="en-US" altLang="zh-CN" sz="2800" dirty="0">
                <a:solidFill>
                  <a:schemeClr val="tx1"/>
                </a:solidFill>
              </a:rPr>
              <a:t>1={10,12,15,255,1,2,1,1,2,2,1,1}</a:t>
            </a:r>
            <a:r>
              <a:rPr lang="zh-CN" altLang="en-US" sz="2800" dirty="0">
                <a:solidFill>
                  <a:schemeClr val="tx1"/>
                </a:solidFill>
              </a:rPr>
              <a:t>。</a:t>
            </a:r>
            <a:endParaRPr lang="en-US" altLang="zh-CN" sz="28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Method3</a:t>
            </a:r>
            <a:r>
              <a:rPr lang="zh-CN" altLang="en-US" sz="2800" dirty="0">
                <a:solidFill>
                  <a:schemeClr val="tx1"/>
                </a:solidFill>
              </a:rPr>
              <a:t>：</a:t>
            </a:r>
            <a:r>
              <a:rPr lang="zh-CN" altLang="en-US" sz="2800" dirty="0"/>
              <a:t>Divide into 12 groups, one number for each group.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/>
              <a:t>S</a:t>
            </a:r>
            <a:r>
              <a:rPr lang="zh-CN" altLang="en-US" sz="2800" dirty="0"/>
              <a:t>torage space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srgbClr val="FF0000"/>
                </a:solidFill>
                <a:sym typeface="+mn-ea"/>
              </a:rPr>
              <a:t>Method1</a:t>
            </a:r>
            <a:r>
              <a:rPr lang="zh-CN" altLang="en-US" sz="2800" dirty="0">
                <a:solidFill>
                  <a:srgbClr val="FF0000"/>
                </a:solidFill>
              </a:rPr>
              <a:t>：</a:t>
            </a:r>
            <a:r>
              <a:rPr lang="en-US" altLang="zh-CN" sz="2800" dirty="0">
                <a:solidFill>
                  <a:srgbClr val="FF0000"/>
                </a:solidFill>
              </a:rPr>
              <a:t>11×3+4×3+ 8×1+2×8 = 69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800" dirty="0">
                <a:sym typeface="+mn-ea"/>
              </a:rPr>
              <a:t>Method2</a:t>
            </a:r>
            <a:r>
              <a:rPr lang="zh-CN" altLang="en-US" sz="2800" dirty="0"/>
              <a:t>：</a:t>
            </a:r>
            <a:r>
              <a:rPr lang="en-US" altLang="zh-CN" sz="2800" dirty="0"/>
              <a:t>11×1+8×12 =107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800" dirty="0">
                <a:sym typeface="+mn-ea"/>
              </a:rPr>
              <a:t>Method3</a:t>
            </a:r>
            <a:r>
              <a:rPr lang="zh-CN" altLang="en-US" sz="2800" dirty="0"/>
              <a:t>：</a:t>
            </a:r>
            <a:r>
              <a:rPr lang="en-US" altLang="zh-CN" sz="2800" dirty="0"/>
              <a:t>11×12+4×3+8×1+1×5+2×3=163</a:t>
            </a:r>
            <a:endParaRPr lang="zh-CN" altLang="en-US" sz="28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Problem analysis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/>
              <a:t>The principle of compression is to set a break point for the sequence </a:t>
            </a:r>
            <a:r>
              <a:rPr lang="en-US" altLang="zh-CN" sz="2800" b="1" dirty="0">
                <a:sym typeface="+mn-ea"/>
              </a:rPr>
              <a:t>{p</a:t>
            </a:r>
            <a:r>
              <a:rPr lang="en-US" altLang="zh-CN" sz="2800" b="1" baseline="-25000" dirty="0">
                <a:sym typeface="+mn-ea"/>
              </a:rPr>
              <a:t>1</a:t>
            </a:r>
            <a:r>
              <a:rPr lang="en-US" altLang="zh-CN" sz="2800" b="1" dirty="0">
                <a:sym typeface="+mn-ea"/>
              </a:rPr>
              <a:t>,p</a:t>
            </a:r>
            <a:r>
              <a:rPr lang="en-US" altLang="zh-CN" sz="2800" b="1" baseline="-25000" dirty="0">
                <a:sym typeface="+mn-ea"/>
              </a:rPr>
              <a:t>2</a:t>
            </a:r>
            <a:r>
              <a:rPr lang="en-US" altLang="zh-CN" sz="2800" b="1" dirty="0">
                <a:sym typeface="+mn-ea"/>
              </a:rPr>
              <a:t>,……</a:t>
            </a:r>
            <a:r>
              <a:rPr lang="en-US" altLang="zh-CN" sz="2800" b="1" dirty="0" err="1">
                <a:sym typeface="+mn-ea"/>
              </a:rPr>
              <a:t>p</a:t>
            </a:r>
            <a:r>
              <a:rPr lang="en-US" altLang="zh-CN" sz="2800" b="1" baseline="-25000" dirty="0" err="1">
                <a:sym typeface="+mn-ea"/>
              </a:rPr>
              <a:t>n</a:t>
            </a:r>
            <a:r>
              <a:rPr lang="en-US" altLang="zh-CN" sz="2800" b="1" dirty="0">
                <a:sym typeface="+mn-ea"/>
              </a:rPr>
              <a:t>}</a:t>
            </a:r>
            <a:r>
              <a:rPr lang="zh-CN" altLang="en-US" sz="2800" b="1" dirty="0"/>
              <a:t> and divide it into segments, and the pixels in the same segment occupy the same number of bits.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>
                <a:solidFill>
                  <a:srgbClr val="0000FF"/>
                </a:solidFill>
              </a:rPr>
              <a:t>The process of segmentation is to find a </a:t>
            </a:r>
            <a:r>
              <a:rPr lang="zh-CN" altLang="en-US" sz="2800" b="1" dirty="0">
                <a:solidFill>
                  <a:srgbClr val="FF0000"/>
                </a:solidFill>
              </a:rPr>
              <a:t>break point</a:t>
            </a:r>
            <a:r>
              <a:rPr lang="zh-CN" altLang="en-US" sz="2800" b="1" dirty="0">
                <a:solidFill>
                  <a:srgbClr val="0000FF"/>
                </a:solidFill>
              </a:rPr>
              <a:t> so that the maximum gray value of the pixels in a segment is small, so that the segment of pixels (which would otherwise need 8 bits) can be represented by fewer bits (such as 5 bits), thus reducing storage space.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Problem analysis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b="1" dirty="0"/>
              <a:t>Each pixel stores the required information: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/>
              <a:t>1. The number of pixels contained in each segment of pixel; (To give a constraint, generally set no more than 256)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/>
              <a:t>2. The number of bits occupied by the largest pixel in this segment of pixels;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Problem analysis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>
                <a:solidFill>
                  <a:srgbClr val="FF0000"/>
                </a:solidFill>
              </a:rPr>
              <a:t>The problem of image compression is to determine the optimal segmentation of the pixel sequence </a:t>
            </a:r>
            <a:r>
              <a:rPr lang="en-US" altLang="zh-CN" dirty="0">
                <a:solidFill>
                  <a:srgbClr val="FF0000"/>
                </a:solidFill>
                <a:sym typeface="+mn-ea"/>
              </a:rPr>
              <a:t>{p</a:t>
            </a:r>
            <a:r>
              <a:rPr lang="en-US" altLang="zh-CN" baseline="-25000" dirty="0">
                <a:solidFill>
                  <a:srgbClr val="FF0000"/>
                </a:solidFill>
                <a:sym typeface="+mn-ea"/>
              </a:rPr>
              <a:t>1</a:t>
            </a:r>
            <a:r>
              <a:rPr lang="en-US" altLang="zh-CN" dirty="0">
                <a:solidFill>
                  <a:srgbClr val="FF0000"/>
                </a:solidFill>
                <a:sym typeface="+mn-ea"/>
              </a:rPr>
              <a:t>,p</a:t>
            </a:r>
            <a:r>
              <a:rPr lang="en-US" altLang="zh-CN" baseline="-25000" dirty="0">
                <a:solidFill>
                  <a:srgbClr val="FF0000"/>
                </a:solidFill>
                <a:sym typeface="+mn-ea"/>
              </a:rPr>
              <a:t>2</a:t>
            </a:r>
            <a:r>
              <a:rPr lang="en-US" altLang="zh-CN" dirty="0">
                <a:solidFill>
                  <a:srgbClr val="FF0000"/>
                </a:solidFill>
                <a:sym typeface="+mn-ea"/>
              </a:rPr>
              <a:t>,……</a:t>
            </a:r>
            <a:r>
              <a:rPr lang="en-US" altLang="zh-CN" dirty="0" err="1">
                <a:solidFill>
                  <a:srgbClr val="FF0000"/>
                </a:solidFill>
                <a:sym typeface="+mn-ea"/>
              </a:rPr>
              <a:t>p</a:t>
            </a:r>
            <a:r>
              <a:rPr lang="en-US" altLang="zh-CN" baseline="-25000" dirty="0" err="1">
                <a:solidFill>
                  <a:srgbClr val="FF0000"/>
                </a:solidFill>
                <a:sym typeface="+mn-ea"/>
              </a:rPr>
              <a:t>n</a:t>
            </a:r>
            <a:r>
              <a:rPr lang="en-US" altLang="zh-CN" dirty="0">
                <a:solidFill>
                  <a:srgbClr val="FF0000"/>
                </a:solidFill>
                <a:sym typeface="+mn-ea"/>
              </a:rPr>
              <a:t>}</a:t>
            </a:r>
            <a:r>
              <a:rPr lang="zh-CN" altLang="en-US" dirty="0">
                <a:solidFill>
                  <a:srgbClr val="FF0000"/>
                </a:solidFill>
              </a:rPr>
              <a:t>, which minimizes the storage space required for the segmentation.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/>
              <a:t>Modeling: A sequence of n pixels </a:t>
            </a:r>
            <a:r>
              <a:rPr lang="zh-CN" altLang="en-US" dirty="0">
                <a:sym typeface="+mn-ea"/>
              </a:rPr>
              <a:t>{p1,p2,……,pn}</a:t>
            </a:r>
            <a:r>
              <a:rPr lang="zh-CN" altLang="en-US" dirty="0"/>
              <a:t>, divided into m segments </a:t>
            </a:r>
            <a:r>
              <a:rPr lang="zh-CN" altLang="en-US" dirty="0">
                <a:sym typeface="+mn-ea"/>
              </a:rPr>
              <a:t>s1,s2,……,sm</a:t>
            </a:r>
            <a:r>
              <a:rPr lang="zh-CN" altLang="en-US" dirty="0"/>
              <a:t>, the number of pixels in the same segment occupy same bits.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800" dirty="0"/>
          </a:p>
        </p:txBody>
      </p:sp>
      <p:sp>
        <p:nvSpPr>
          <p:cNvPr id="4" name="矩形 3"/>
          <p:cNvSpPr/>
          <p:nvPr/>
        </p:nvSpPr>
        <p:spPr>
          <a:xfrm>
            <a:off x="1381125" y="4267200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S1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819400" y="4267199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S2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4257675" y="4267199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S3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5695950" y="4267199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S4</a:t>
            </a:r>
            <a:endParaRPr lang="zh-CN" altLang="en-US" dirty="0"/>
          </a:p>
        </p:txBody>
      </p:sp>
      <p:cxnSp>
        <p:nvCxnSpPr>
          <p:cNvPr id="12" name="直接连接符 11"/>
          <p:cNvCxnSpPr/>
          <p:nvPr/>
        </p:nvCxnSpPr>
        <p:spPr>
          <a:xfrm>
            <a:off x="7216423" y="4391022"/>
            <a:ext cx="1918052" cy="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9572625" y="4267199"/>
            <a:ext cx="1133475" cy="2571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Sm</a:t>
            </a:r>
            <a:endParaRPr lang="zh-CN" altLang="en-US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Problem analysis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4281CE8-8F7E-1CBB-6E7C-48E771D857A2}"/>
              </a:ext>
            </a:extLst>
          </p:cNvPr>
          <p:cNvSpPr txBox="1"/>
          <p:nvPr/>
        </p:nvSpPr>
        <p:spPr>
          <a:xfrm>
            <a:off x="9682162" y="1431043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确定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251F1FA-5A2F-478C-7861-315ADD410848}"/>
              </a:ext>
            </a:extLst>
          </p:cNvPr>
          <p:cNvSpPr txBox="1"/>
          <p:nvPr/>
        </p:nvSpPr>
        <p:spPr>
          <a:xfrm>
            <a:off x="1326178" y="2181502"/>
            <a:ext cx="1133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最优分段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00" y="891540"/>
            <a:ext cx="11191240" cy="534924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For segment t, there are l[t] pixels, each occupying b[t] bits.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Segment header: recording l[t] (8 bits) and b[t] (3 bits) requires 11 bits.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</a:rPr>
              <a:t>In fact, storage space is allocated to record the number of pixels</a:t>
            </a:r>
            <a:r>
              <a:rPr lang="zh-CN" altLang="en-US" sz="2800" dirty="0">
                <a:solidFill>
                  <a:srgbClr val="0000FF"/>
                </a:solidFill>
              </a:rPr>
              <a:t>（</a:t>
            </a:r>
            <a:r>
              <a:rPr lang="en-US" altLang="zh-CN" sz="2800" dirty="0"/>
              <a:t>2</a:t>
            </a:r>
            <a:r>
              <a:rPr lang="en-US" altLang="zh-CN" sz="2800" baseline="30000" dirty="0"/>
              <a:t>8</a:t>
            </a:r>
            <a:r>
              <a:rPr lang="zh-CN" altLang="en-US" sz="2800" dirty="0">
                <a:solidFill>
                  <a:srgbClr val="0000FF"/>
                </a:solidFill>
              </a:rPr>
              <a:t>）</a:t>
            </a:r>
            <a:r>
              <a:rPr lang="en-US" altLang="zh-CN" sz="2800" dirty="0">
                <a:solidFill>
                  <a:srgbClr val="0000FF"/>
                </a:solidFill>
              </a:rPr>
              <a:t> and the maximum number of bits per pixel</a:t>
            </a:r>
            <a:r>
              <a:rPr lang="zh-CN" altLang="en-US" sz="2800" dirty="0">
                <a:solidFill>
                  <a:srgbClr val="0000FF"/>
                </a:solidFill>
              </a:rPr>
              <a:t>（</a:t>
            </a:r>
            <a:r>
              <a:rPr lang="en-US" altLang="zh-CN" sz="2800" dirty="0"/>
              <a:t>2</a:t>
            </a:r>
            <a:r>
              <a:rPr lang="en-US" altLang="zh-CN" sz="2800" baseline="30000" dirty="0"/>
              <a:t>3</a:t>
            </a:r>
            <a:r>
              <a:rPr lang="zh-CN" altLang="en-US" sz="2800" dirty="0">
                <a:solidFill>
                  <a:srgbClr val="0000FF"/>
                </a:solidFill>
              </a:rPr>
              <a:t>）</a:t>
            </a:r>
            <a:r>
              <a:rPr lang="en-US" altLang="zh-CN" sz="2800" dirty="0">
                <a:solidFill>
                  <a:srgbClr val="0000FF"/>
                </a:solidFill>
              </a:rPr>
              <a:t> in each segment.</a:t>
            </a:r>
            <a:endParaRPr lang="zh-CN" altLang="en-US" sz="2800" dirty="0">
              <a:solidFill>
                <a:srgbClr val="0000FF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chemeClr val="tx1"/>
                </a:solidFill>
              </a:rPr>
              <a:t>Specific pixel information: number of pixels * maximum number of bits per pixel</a:t>
            </a:r>
            <a:r>
              <a:rPr lang="zh-CN" altLang="en-US" sz="2800" b="1" dirty="0">
                <a:solidFill>
                  <a:schemeClr val="tx1"/>
                </a:solidFill>
              </a:rPr>
              <a:t>;</a:t>
            </a:r>
          </a:p>
        </p:txBody>
      </p:sp>
      <p:sp>
        <p:nvSpPr>
          <p:cNvPr id="1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Problem analysis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7*168"/>
  <p:tag name="TABLE_ENDDRAG_RECT" val="356*285*97*168"/>
</p:tagLst>
</file>

<file path=ppt/theme/theme1.xml><?xml version="1.0" encoding="utf-8"?>
<a:theme xmlns:a="http://schemas.openxmlformats.org/drawingml/2006/main" name="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算法1模板</Template>
  <TotalTime>135</TotalTime>
  <Words>1899</Words>
  <Application>Microsoft Office PowerPoint</Application>
  <PresentationFormat>宽屏</PresentationFormat>
  <Paragraphs>185</Paragraphs>
  <Slides>21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4" baseType="lpstr">
      <vt:lpstr>Weibei TC</vt:lpstr>
      <vt:lpstr>等线</vt:lpstr>
      <vt:lpstr>黑体</vt:lpstr>
      <vt:lpstr>华文隶书</vt:lpstr>
      <vt:lpstr>微软雅黑</vt:lpstr>
      <vt:lpstr>新宋体</vt:lpstr>
      <vt:lpstr>Arial</vt:lpstr>
      <vt:lpstr>Consolas</vt:lpstr>
      <vt:lpstr>Symbol</vt:lpstr>
      <vt:lpstr>Times New Roman</vt:lpstr>
      <vt:lpstr>Wingdings</vt:lpstr>
      <vt:lpstr>自定义设计方案</vt:lpstr>
      <vt:lpstr>Equation</vt:lpstr>
      <vt:lpstr>Image Compression</vt:lpstr>
      <vt:lpstr>Problem description</vt:lpstr>
      <vt:lpstr>Problem analysis</vt:lpstr>
      <vt:lpstr>Problem analysis</vt:lpstr>
      <vt:lpstr>Problem analysis</vt:lpstr>
      <vt:lpstr>Problem analysis</vt:lpstr>
      <vt:lpstr>Problem analysis</vt:lpstr>
      <vt:lpstr>Problem analysis</vt:lpstr>
      <vt:lpstr>Problem analysis</vt:lpstr>
      <vt:lpstr>Problem analysis</vt:lpstr>
      <vt:lpstr>Dynamic programming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算法设计与分析</dc:title>
  <dc:creator>huxufei</dc:creator>
  <cp:lastModifiedBy>XiaoChen Pan</cp:lastModifiedBy>
  <cp:revision>859</cp:revision>
  <dcterms:created xsi:type="dcterms:W3CDTF">2024-03-08T12:06:00Z</dcterms:created>
  <dcterms:modified xsi:type="dcterms:W3CDTF">2026-04-01T15:09:37Z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E294DC6F62D67754AEB82E6382A71C78</vt:lpwstr>
  </property>
  <property fmtid="{D5CDD505-2E9C-101B-9397-08002B2CF9AE}" pid="3" name="KSOProductBuildVer">
    <vt:lpwstr>1033-6.5.2.8766</vt:lpwstr>
  </property>
</Properties>
</file>