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20" r:id="rId3"/>
    <p:sldId id="371" r:id="rId4"/>
    <p:sldId id="377" r:id="rId5"/>
    <p:sldId id="372" r:id="rId6"/>
    <p:sldId id="379" r:id="rId7"/>
    <p:sldId id="378" r:id="rId8"/>
    <p:sldId id="373" r:id="rId9"/>
    <p:sldId id="374" r:id="rId10"/>
    <p:sldId id="376" r:id="rId11"/>
    <p:sldId id="375" r:id="rId1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447" autoAdjust="0"/>
  </p:normalViewPr>
  <p:slideViewPr>
    <p:cSldViewPr snapToGrid="0">
      <p:cViewPr varScale="1">
        <p:scale>
          <a:sx n="140" d="100"/>
          <a:sy n="140" d="100"/>
        </p:scale>
        <p:origin x="1056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0F8068-2B0A-4E89-BDBC-A53076134B44}" type="datetimeFigureOut">
              <a:rPr lang="zh-CN" altLang="en-US" smtClean="0"/>
              <a:t>2026/3/30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989500-7B95-4046-BB03-4F180CD4BD8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989500-7B95-4046-BB03-4F180CD4BD80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38" y="1122363"/>
            <a:ext cx="9144224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38" y="3602038"/>
            <a:ext cx="9144224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noProof="1"/>
              <a:t>单击此处编辑母版副标题样式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30042" y="261862"/>
            <a:ext cx="7740763" cy="1088571"/>
          </a:xfrm>
          <a:prstGeom prst="rect">
            <a:avLst/>
          </a:prstGeom>
        </p:spPr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30042" y="1524000"/>
            <a:ext cx="7740763" cy="431074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5113" y="365125"/>
            <a:ext cx="2628964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21" y="365125"/>
            <a:ext cx="773449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7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6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598469" y="68626"/>
            <a:ext cx="7740763" cy="470410"/>
          </a:xfrm>
          <a:prstGeom prst="rect">
            <a:avLst/>
          </a:prstGeom>
        </p:spPr>
        <p:txBody>
          <a:bodyPr/>
          <a:lstStyle>
            <a:lvl1pPr>
              <a:defRPr sz="3050">
                <a:solidFill>
                  <a:schemeClr val="bg1"/>
                </a:solidFill>
                <a:latin typeface="华文隶书" panose="02010800040101010101" pitchFamily="2" charset="-122"/>
                <a:ea typeface="华文隶书" panose="02010800040101010101" pitchFamily="2" charset="-122"/>
              </a:defRPr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66781" y="891575"/>
            <a:ext cx="11632335" cy="5349166"/>
          </a:xfrm>
          <a:prstGeom prst="rect">
            <a:avLst/>
          </a:prstGeom>
        </p:spPr>
        <p:txBody>
          <a:bodyPr/>
          <a:lstStyle>
            <a:lvl1pPr>
              <a:defRPr>
                <a:latin typeface="黑体" panose="02010609060101010101" pitchFamily="49" charset="-122"/>
                <a:ea typeface="黑体" panose="02010609060101010101" pitchFamily="49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新宋体" panose="02010609030101010101" pitchFamily="49" charset="-122"/>
                <a:ea typeface="新宋体" panose="02010609030101010101" pitchFamily="49" charset="-122"/>
              </a:defRPr>
            </a:lvl3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72" y="1709738"/>
            <a:ext cx="10515857" cy="2852737"/>
          </a:xfrm>
          <a:prstGeom prst="rect">
            <a:avLst/>
          </a:prstGeom>
        </p:spPr>
        <p:txBody>
          <a:bodyPr anchor="b"/>
          <a:lstStyle>
            <a:lvl1pPr algn="l">
              <a:defRPr sz="60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72" y="4589463"/>
            <a:ext cx="10515857" cy="150018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30042" y="261862"/>
            <a:ext cx="7740763" cy="1088571"/>
          </a:xfrm>
          <a:prstGeom prst="rect">
            <a:avLst/>
          </a:prstGeom>
        </p:spPr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20" y="1825626"/>
            <a:ext cx="5181727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352" y="1825626"/>
            <a:ext cx="5181727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809" y="365127"/>
            <a:ext cx="10515857" cy="970222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259756" y="1567346"/>
            <a:ext cx="4701955" cy="710095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259756" y="2338388"/>
            <a:ext cx="4701955" cy="378596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89771" y="1567346"/>
            <a:ext cx="4701956" cy="710095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marL="228600" indent="-228600">
              <a:buNone/>
              <a:defRPr lang="zh-CN" altLang="en-US" b="0" smtClean="0"/>
            </a:lvl1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89771" y="2357462"/>
            <a:ext cx="4701956" cy="376689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30042" y="261862"/>
            <a:ext cx="7740763" cy="1088571"/>
          </a:xfrm>
          <a:prstGeom prst="rect">
            <a:avLst/>
          </a:prstGeom>
        </p:spPr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808" y="457200"/>
            <a:ext cx="3932333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316" y="987425"/>
            <a:ext cx="6172351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808" y="2057400"/>
            <a:ext cx="3932333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809" y="457200"/>
            <a:ext cx="4260954" cy="160020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>
              <a:defRPr sz="40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384933" y="457203"/>
            <a:ext cx="5970733" cy="54038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CN" altLang="en-US" noProof="1"/>
              <a:t>单击图标添加图片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809" y="2057400"/>
            <a:ext cx="4260954" cy="38115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图片 2" descr="02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12202452" cy="6865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标题 1"/>
          <p:cNvSpPr txBox="1"/>
          <p:nvPr/>
        </p:nvSpPr>
        <p:spPr>
          <a:xfrm>
            <a:off x="2804206" y="68627"/>
            <a:ext cx="7740763" cy="492555"/>
          </a:xfrm>
          <a:prstGeom prst="rect">
            <a:avLst/>
          </a:prstGeom>
        </p:spPr>
        <p:txBody>
          <a:bodyPr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90204" pitchFamily="34" charset="0"/>
                <a:ea typeface="宋体" pitchFamily="2" charset="-122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90204" pitchFamily="34" charset="0"/>
                <a:ea typeface="宋体" pitchFamily="2" charset="-122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90204" pitchFamily="34" charset="0"/>
                <a:ea typeface="宋体" pitchFamily="2" charset="-122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90204" pitchFamily="34" charset="0"/>
                <a:ea typeface="宋体" pitchFamily="2" charset="-122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90204" pitchFamily="34" charset="0"/>
                <a:ea typeface="宋体" pitchFamily="2" charset="-122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90204" pitchFamily="34" charset="0"/>
                <a:ea typeface="宋体" pitchFamily="2" charset="-122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90204" pitchFamily="34" charset="0"/>
                <a:ea typeface="宋体" pitchFamily="2" charset="-122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90204" pitchFamily="34" charset="0"/>
                <a:ea typeface="宋体" pitchFamily="2" charset="-122"/>
              </a:defRPr>
            </a:lvl9pPr>
          </a:lstStyle>
          <a:p>
            <a:endParaRPr lang="zh-CN" altLang="en-US" sz="3050" noProof="1">
              <a:solidFill>
                <a:schemeClr val="bg1"/>
              </a:solidFill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  <p:sp>
        <p:nvSpPr>
          <p:cNvPr id="5" name="内容占位符 2"/>
          <p:cNvSpPr txBox="1"/>
          <p:nvPr/>
        </p:nvSpPr>
        <p:spPr>
          <a:xfrm>
            <a:off x="430042" y="960154"/>
            <a:ext cx="11495177" cy="5143429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eaLnBrk="1" fontAlgn="base" latinLnBrk="0" hangingPunct="1">
              <a:spcBef>
                <a:spcPct val="20000"/>
              </a:spcBef>
              <a:spcAft>
                <a:spcPct val="0"/>
              </a:spcAft>
              <a:buChar char="»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eaLnBrk="1" fontAlgn="base" latinLnBrk="0" hangingPunct="1">
              <a:spcBef>
                <a:spcPct val="20000"/>
              </a:spcBef>
              <a:spcAft>
                <a:spcPct val="0"/>
              </a:spcAft>
              <a:buChar char="»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eaLnBrk="1" fontAlgn="base" latinLnBrk="0" hangingPunct="1">
              <a:spcBef>
                <a:spcPct val="20000"/>
              </a:spcBef>
              <a:spcAft>
                <a:spcPct val="0"/>
              </a:spcAft>
              <a:buChar char="»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eaLnBrk="1" fontAlgn="base" latinLnBrk="0" hangingPunct="1">
              <a:spcBef>
                <a:spcPct val="20000"/>
              </a:spcBef>
              <a:spcAft>
                <a:spcPct val="0"/>
              </a:spcAft>
              <a:buChar char="»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26390" indent="-326390">
              <a:buFont typeface="Wingdings" panose="05000000000000000000" pitchFamily="2" charset="2"/>
              <a:buChar char="u"/>
            </a:pPr>
            <a:endParaRPr lang="zh-CN" altLang="en-US" sz="3050" noProof="1">
              <a:latin typeface="新宋体" panose="02010609030101010101" pitchFamily="49" charset="-122"/>
              <a:ea typeface="新宋体" panose="02010609030101010101" pitchFamily="49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19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190">
          <a:solidFill>
            <a:schemeClr val="tx2"/>
          </a:solidFill>
          <a:latin typeface="Arial" panose="020B0604020202090204" pitchFamily="34" charset="0"/>
          <a:ea typeface="宋体" pitchFamily="2" charset="-122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190">
          <a:solidFill>
            <a:schemeClr val="tx2"/>
          </a:solidFill>
          <a:latin typeface="Arial" panose="020B0604020202090204" pitchFamily="34" charset="0"/>
          <a:ea typeface="宋体" pitchFamily="2" charset="-122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190">
          <a:solidFill>
            <a:schemeClr val="tx2"/>
          </a:solidFill>
          <a:latin typeface="Arial" panose="020B0604020202090204" pitchFamily="34" charset="0"/>
          <a:ea typeface="宋体" pitchFamily="2" charset="-122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190">
          <a:solidFill>
            <a:schemeClr val="tx2"/>
          </a:solidFill>
          <a:latin typeface="Arial" panose="020B0604020202090204" pitchFamily="34" charset="0"/>
          <a:ea typeface="宋体" pitchFamily="2" charset="-122"/>
        </a:defRPr>
      </a:lvl5pPr>
      <a:lvl6pPr marL="435610" algn="ctr" rtl="0" eaLnBrk="1" fontAlgn="base" hangingPunct="1">
        <a:spcBef>
          <a:spcPct val="0"/>
        </a:spcBef>
        <a:spcAft>
          <a:spcPct val="0"/>
        </a:spcAft>
        <a:defRPr sz="4190">
          <a:solidFill>
            <a:schemeClr val="tx2"/>
          </a:solidFill>
          <a:latin typeface="Arial" panose="020B0604020202090204" pitchFamily="34" charset="0"/>
          <a:ea typeface="宋体" pitchFamily="2" charset="-122"/>
        </a:defRPr>
      </a:lvl6pPr>
      <a:lvl7pPr marL="870585" algn="ctr" rtl="0" eaLnBrk="1" fontAlgn="base" hangingPunct="1">
        <a:spcBef>
          <a:spcPct val="0"/>
        </a:spcBef>
        <a:spcAft>
          <a:spcPct val="0"/>
        </a:spcAft>
        <a:defRPr sz="4190">
          <a:solidFill>
            <a:schemeClr val="tx2"/>
          </a:solidFill>
          <a:latin typeface="Arial" panose="020B0604020202090204" pitchFamily="34" charset="0"/>
          <a:ea typeface="宋体" pitchFamily="2" charset="-122"/>
        </a:defRPr>
      </a:lvl7pPr>
      <a:lvl8pPr marL="1306195" algn="ctr" rtl="0" eaLnBrk="1" fontAlgn="base" hangingPunct="1">
        <a:spcBef>
          <a:spcPct val="0"/>
        </a:spcBef>
        <a:spcAft>
          <a:spcPct val="0"/>
        </a:spcAft>
        <a:defRPr sz="4190">
          <a:solidFill>
            <a:schemeClr val="tx2"/>
          </a:solidFill>
          <a:latin typeface="Arial" panose="020B0604020202090204" pitchFamily="34" charset="0"/>
          <a:ea typeface="宋体" pitchFamily="2" charset="-122"/>
        </a:defRPr>
      </a:lvl8pPr>
      <a:lvl9pPr marL="1741805" algn="ctr" rtl="0" eaLnBrk="1" fontAlgn="base" hangingPunct="1">
        <a:spcBef>
          <a:spcPct val="0"/>
        </a:spcBef>
        <a:spcAft>
          <a:spcPct val="0"/>
        </a:spcAft>
        <a:defRPr sz="4190">
          <a:solidFill>
            <a:schemeClr val="tx2"/>
          </a:solidFill>
          <a:latin typeface="Arial" panose="020B0604020202090204" pitchFamily="34" charset="0"/>
          <a:ea typeface="宋体" pitchFamily="2" charset="-122"/>
        </a:defRPr>
      </a:lvl9pPr>
    </p:titleStyle>
    <p:bodyStyle>
      <a:lvl1pPr marL="326390" indent="-326390" algn="l" rtl="0" eaLnBrk="1" fontAlgn="base" hangingPunct="1">
        <a:spcBef>
          <a:spcPct val="20000"/>
        </a:spcBef>
        <a:spcAft>
          <a:spcPct val="0"/>
        </a:spcAft>
        <a:buChar char="•"/>
        <a:defRPr sz="3050" kern="1200">
          <a:solidFill>
            <a:schemeClr val="tx1"/>
          </a:solidFill>
          <a:latin typeface="+mn-lt"/>
          <a:ea typeface="+mn-ea"/>
          <a:cs typeface="+mn-cs"/>
        </a:defRPr>
      </a:lvl1pPr>
      <a:lvl2pPr marL="707390" lvl="1" indent="-272415" algn="l" rtl="0" eaLnBrk="1" fontAlgn="base" hangingPunct="1">
        <a:spcBef>
          <a:spcPct val="20000"/>
        </a:spcBef>
        <a:spcAft>
          <a:spcPct val="0"/>
        </a:spcAft>
        <a:buChar char="–"/>
        <a:defRPr sz="2665" kern="1200">
          <a:solidFill>
            <a:schemeClr val="tx1"/>
          </a:solidFill>
          <a:latin typeface="+mn-lt"/>
          <a:ea typeface="+mn-ea"/>
          <a:cs typeface="+mn-cs"/>
        </a:defRPr>
      </a:lvl2pPr>
      <a:lvl3pPr marL="1088390" lvl="2" indent="-217805" algn="l" rtl="0" eaLnBrk="1" fontAlgn="base" hangingPunct="1">
        <a:spcBef>
          <a:spcPct val="20000"/>
        </a:spcBef>
        <a:spcAft>
          <a:spcPct val="0"/>
        </a:spcAft>
        <a:buChar char="•"/>
        <a:defRPr sz="2285" kern="1200">
          <a:solidFill>
            <a:schemeClr val="tx1"/>
          </a:solidFill>
          <a:latin typeface="+mn-lt"/>
          <a:ea typeface="+mn-ea"/>
          <a:cs typeface="+mn-cs"/>
        </a:defRPr>
      </a:lvl3pPr>
      <a:lvl4pPr marL="1524000" lvl="3" indent="-217805" algn="l" rtl="0" eaLnBrk="1" fontAlgn="base" hangingPunct="1">
        <a:spcBef>
          <a:spcPct val="20000"/>
        </a:spcBef>
        <a:spcAft>
          <a:spcPct val="0"/>
        </a:spcAft>
        <a:buChar char="–"/>
        <a:defRPr sz="1905" kern="1200">
          <a:solidFill>
            <a:schemeClr val="tx1"/>
          </a:solidFill>
          <a:latin typeface="+mn-lt"/>
          <a:ea typeface="+mn-ea"/>
          <a:cs typeface="+mn-cs"/>
        </a:defRPr>
      </a:lvl4pPr>
      <a:lvl5pPr marL="1959610" lvl="4" indent="-217805" algn="l" rtl="0" eaLnBrk="1" fontAlgn="base" hangingPunct="1">
        <a:spcBef>
          <a:spcPct val="20000"/>
        </a:spcBef>
        <a:spcAft>
          <a:spcPct val="0"/>
        </a:spcAft>
        <a:buChar char="»"/>
        <a:defRPr sz="1905" kern="1200">
          <a:solidFill>
            <a:schemeClr val="tx1"/>
          </a:solidFill>
          <a:latin typeface="+mn-lt"/>
          <a:ea typeface="+mn-ea"/>
          <a:cs typeface="+mn-cs"/>
        </a:defRPr>
      </a:lvl5pPr>
      <a:lvl6pPr marL="2395220" lvl="5" indent="-217805" algn="l" defTabSz="870585" eaLnBrk="1" fontAlgn="base" latinLnBrk="0" hangingPunct="1">
        <a:spcBef>
          <a:spcPct val="20000"/>
        </a:spcBef>
        <a:spcAft>
          <a:spcPct val="0"/>
        </a:spcAft>
        <a:buChar char="»"/>
        <a:defRPr sz="19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830195" lvl="6" indent="-217805" algn="l" defTabSz="870585" eaLnBrk="1" fontAlgn="base" latinLnBrk="0" hangingPunct="1">
        <a:spcBef>
          <a:spcPct val="20000"/>
        </a:spcBef>
        <a:spcAft>
          <a:spcPct val="0"/>
        </a:spcAft>
        <a:buChar char="»"/>
        <a:defRPr sz="19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65805" lvl="7" indent="-217805" algn="l" defTabSz="870585" eaLnBrk="1" fontAlgn="base" latinLnBrk="0" hangingPunct="1">
        <a:spcBef>
          <a:spcPct val="20000"/>
        </a:spcBef>
        <a:spcAft>
          <a:spcPct val="0"/>
        </a:spcAft>
        <a:buChar char="»"/>
        <a:defRPr sz="19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701415" lvl="8" indent="-217805" algn="l" defTabSz="870585" eaLnBrk="1" fontAlgn="base" latinLnBrk="0" hangingPunct="1">
        <a:spcBef>
          <a:spcPct val="20000"/>
        </a:spcBef>
        <a:spcAft>
          <a:spcPct val="0"/>
        </a:spcAft>
        <a:buChar char="»"/>
        <a:defRPr sz="19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870585" eaLnBrk="1" fontAlgn="base" latinLnBrk="0" hangingPunct="1">
        <a:spcBef>
          <a:spcPct val="0"/>
        </a:spcBef>
        <a:spcAft>
          <a:spcPct val="0"/>
        </a:spcAft>
        <a:buFont typeface="Arial" panose="020B0604020202090204" pitchFamily="34" charset="0"/>
        <a:buNone/>
        <a:defRPr sz="171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35610" lvl="1" indent="0" algn="l" defTabSz="870585" eaLnBrk="1" fontAlgn="base" latinLnBrk="0" hangingPunct="1">
        <a:spcBef>
          <a:spcPct val="0"/>
        </a:spcBef>
        <a:spcAft>
          <a:spcPct val="0"/>
        </a:spcAft>
        <a:buFont typeface="Arial" panose="020B0604020202090204" pitchFamily="34" charset="0"/>
        <a:buNone/>
        <a:defRPr sz="19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870585" lvl="2" indent="0" algn="l" defTabSz="870585" eaLnBrk="1" fontAlgn="base" latinLnBrk="0" hangingPunct="1">
        <a:spcBef>
          <a:spcPct val="0"/>
        </a:spcBef>
        <a:spcAft>
          <a:spcPct val="0"/>
        </a:spcAft>
        <a:buFont typeface="Arial" panose="020B0604020202090204" pitchFamily="34" charset="0"/>
        <a:buNone/>
        <a:defRPr sz="19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06195" lvl="3" indent="0" algn="l" defTabSz="870585" eaLnBrk="1" fontAlgn="base" latinLnBrk="0" hangingPunct="1">
        <a:spcBef>
          <a:spcPct val="0"/>
        </a:spcBef>
        <a:spcAft>
          <a:spcPct val="0"/>
        </a:spcAft>
        <a:buFont typeface="Arial" panose="020B0604020202090204" pitchFamily="34" charset="0"/>
        <a:buNone/>
        <a:defRPr sz="19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741805" lvl="4" indent="0" algn="l" defTabSz="870585" eaLnBrk="1" fontAlgn="base" latinLnBrk="0" hangingPunct="1">
        <a:spcBef>
          <a:spcPct val="0"/>
        </a:spcBef>
        <a:spcAft>
          <a:spcPct val="0"/>
        </a:spcAft>
        <a:buFont typeface="Arial" panose="020B0604020202090204" pitchFamily="34" charset="0"/>
        <a:buNone/>
        <a:defRPr sz="19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177415" lvl="5" indent="0" algn="l" defTabSz="870585" eaLnBrk="1" fontAlgn="base" latinLnBrk="0" hangingPunct="1">
        <a:spcBef>
          <a:spcPct val="0"/>
        </a:spcBef>
        <a:spcAft>
          <a:spcPct val="0"/>
        </a:spcAft>
        <a:buFont typeface="Arial" panose="020B0604020202090204" pitchFamily="34" charset="0"/>
        <a:buNone/>
        <a:defRPr sz="19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612390" lvl="6" indent="0" algn="l" defTabSz="870585" eaLnBrk="1" fontAlgn="base" latinLnBrk="0" hangingPunct="1">
        <a:spcBef>
          <a:spcPct val="0"/>
        </a:spcBef>
        <a:spcAft>
          <a:spcPct val="0"/>
        </a:spcAft>
        <a:buFont typeface="Arial" panose="020B0604020202090204" pitchFamily="34" charset="0"/>
        <a:buNone/>
        <a:defRPr sz="19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048000" lvl="7" indent="0" algn="l" defTabSz="870585" eaLnBrk="1" fontAlgn="base" latinLnBrk="0" hangingPunct="1">
        <a:spcBef>
          <a:spcPct val="0"/>
        </a:spcBef>
        <a:spcAft>
          <a:spcPct val="0"/>
        </a:spcAft>
        <a:buFont typeface="Arial" panose="020B0604020202090204" pitchFamily="34" charset="0"/>
        <a:buNone/>
        <a:defRPr sz="19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483610" lvl="8" indent="0" algn="l" defTabSz="870585" eaLnBrk="1" fontAlgn="base" latinLnBrk="0" hangingPunct="1">
        <a:spcBef>
          <a:spcPct val="0"/>
        </a:spcBef>
        <a:spcAft>
          <a:spcPct val="0"/>
        </a:spcAft>
        <a:buFont typeface="Arial" panose="020B0604020202090204" pitchFamily="34" charset="0"/>
        <a:buNone/>
        <a:defRPr sz="19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wmf"/><Relationship Id="rId4" Type="http://schemas.openxmlformats.org/officeDocument/2006/relationships/oleObject" Target="../embeddings/oleObject3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 anchor="ctr">
            <a:normAutofit fontScale="90000"/>
          </a:bodyPr>
          <a:lstStyle/>
          <a:p>
            <a:r>
              <a:rPr lang="en-US" altLang="zh-CN" sz="8000" b="1" dirty="0"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Maximum Subarray Sum</a:t>
            </a:r>
            <a:endParaRPr lang="zh-CN" altLang="en-US" sz="80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335"/>
    </mc:Choice>
    <mc:Fallback xmlns="">
      <p:transition spd="slow" advTm="3335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pt-BR" dirty="0">
                <a:latin typeface="Times New Roman" panose="02020503050405090304" pitchFamily="18" charset="0"/>
                <a:cs typeface="Times New Roman" panose="02020503050405090304" pitchFamily="18" charset="0"/>
              </a:rPr>
              <a:t>Example: {-2, 11, -4, 13, -5, -2}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pt-BR" sz="2000" b="1" dirty="0">
                <a:latin typeface="Times New Roman Bold" panose="02020503050405090304" charset="0"/>
                <a:cs typeface="Times New Roman Bold" panose="02020503050405090304" charset="0"/>
              </a:rPr>
              <a:t>sum=0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pt-BR" sz="2000" b="1" dirty="0">
                <a:latin typeface="Times New Roman Bold" panose="02020503050405090304" charset="0"/>
                <a:cs typeface="Times New Roman Bold" panose="02020503050405090304" charset="0"/>
              </a:rPr>
              <a:t>b=0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pt-BR" sz="2000" b="1" dirty="0">
                <a:latin typeface="Times New Roman Bold" panose="02020503050405090304" charset="0"/>
                <a:cs typeface="Times New Roman Bold" panose="02020503050405090304" charset="0"/>
              </a:rPr>
              <a:t>i=1~6</a:t>
            </a:r>
          </a:p>
          <a:p>
            <a:pPr marL="0" indent="457200">
              <a:lnSpc>
                <a:spcPct val="150000"/>
              </a:lnSpc>
              <a:buNone/>
            </a:pPr>
            <a:r>
              <a:rPr lang="en-US" altLang="pt-BR" sz="2000" b="1" dirty="0">
                <a:latin typeface="Times New Roman Bold" panose="02020503050405090304" charset="0"/>
                <a:cs typeface="Times New Roman Bold" panose="02020503050405090304" charset="0"/>
              </a:rPr>
              <a:t>i = 1, b = -2</a:t>
            </a:r>
          </a:p>
          <a:p>
            <a:pPr marL="0" indent="457200">
              <a:lnSpc>
                <a:spcPct val="150000"/>
              </a:lnSpc>
              <a:buNone/>
            </a:pPr>
            <a:r>
              <a:rPr lang="en-US" altLang="pt-BR" sz="2000" b="1" dirty="0">
                <a:latin typeface="Times New Roman Bold" panose="02020503050405090304" charset="0"/>
                <a:cs typeface="Times New Roman Bold" panose="02020503050405090304" charset="0"/>
              </a:rPr>
              <a:t>i = 2, b = 11, sum = 11, c = 2</a:t>
            </a:r>
          </a:p>
          <a:p>
            <a:pPr marL="0" indent="457200">
              <a:lnSpc>
                <a:spcPct val="150000"/>
              </a:lnSpc>
              <a:buNone/>
            </a:pPr>
            <a:r>
              <a:rPr lang="en-US" altLang="pt-BR" sz="2000" b="1" dirty="0">
                <a:latin typeface="Times New Roman Bold" panose="02020503050405090304" charset="0"/>
                <a:cs typeface="Times New Roman Bold" panose="02020503050405090304" charset="0"/>
                <a:sym typeface="+mn-ea"/>
              </a:rPr>
              <a:t>i = 3, b = 11+(-4) = 7</a:t>
            </a:r>
          </a:p>
          <a:p>
            <a:pPr marL="0" indent="457200">
              <a:lnSpc>
                <a:spcPct val="150000"/>
              </a:lnSpc>
              <a:buNone/>
            </a:pPr>
            <a:r>
              <a:rPr lang="en-US" altLang="pt-BR" sz="2000" b="1" dirty="0">
                <a:latin typeface="Times New Roman Bold" panose="02020503050405090304" charset="0"/>
                <a:cs typeface="Times New Roman Bold" panose="02020503050405090304" charset="0"/>
                <a:sym typeface="+mn-ea"/>
              </a:rPr>
              <a:t>i = 4, b = 7+13 = 20, sum = 20, c = 4</a:t>
            </a:r>
            <a:endParaRPr lang="en-US" altLang="pt-BR" sz="2000" b="1" dirty="0">
              <a:latin typeface="Times New Roman Bold" panose="02020503050405090304" charset="0"/>
              <a:cs typeface="Times New Roman Bold" panose="02020503050405090304" charset="0"/>
            </a:endParaRPr>
          </a:p>
          <a:p>
            <a:pPr marL="0" indent="457200">
              <a:lnSpc>
                <a:spcPct val="150000"/>
              </a:lnSpc>
              <a:buNone/>
            </a:pPr>
            <a:r>
              <a:rPr lang="en-US" altLang="pt-BR" sz="2000" b="1" dirty="0">
                <a:latin typeface="Times New Roman Bold" panose="02020503050405090304" charset="0"/>
                <a:cs typeface="Times New Roman Bold" panose="02020503050405090304" charset="0"/>
                <a:sym typeface="+mn-ea"/>
              </a:rPr>
              <a:t>i = 5, b = 20+(-5) = 15</a:t>
            </a:r>
            <a:endParaRPr lang="en-US" altLang="pt-BR" sz="2000" b="1" dirty="0">
              <a:latin typeface="Times New Roman Bold" panose="02020503050405090304" charset="0"/>
              <a:cs typeface="Times New Roman Bold" panose="02020503050405090304" charset="0"/>
            </a:endParaRPr>
          </a:p>
          <a:p>
            <a:pPr marL="0" indent="457200">
              <a:lnSpc>
                <a:spcPct val="150000"/>
              </a:lnSpc>
              <a:buNone/>
            </a:pPr>
            <a:r>
              <a:rPr lang="en-US" altLang="pt-BR" sz="2000" b="1" dirty="0">
                <a:latin typeface="Times New Roman Bold" panose="02020503050405090304" charset="0"/>
                <a:cs typeface="Times New Roman Bold" panose="02020503050405090304" charset="0"/>
                <a:sym typeface="+mn-ea"/>
              </a:rPr>
              <a:t>i = 6, b = 15</a:t>
            </a:r>
            <a:endParaRPr lang="en-US" altLang="pt-BR" sz="2000" b="1" dirty="0">
              <a:latin typeface="Times New Roman Bold" panose="02020503050405090304" charset="0"/>
              <a:cs typeface="Times New Roman Bold" panose="02020503050405090304" charset="0"/>
            </a:endParaRPr>
          </a:p>
          <a:p>
            <a:pPr marL="0" indent="457200">
              <a:lnSpc>
                <a:spcPct val="150000"/>
              </a:lnSpc>
              <a:buNone/>
            </a:pPr>
            <a:endParaRPr lang="en-US" altLang="pt-BR" sz="2000" b="1" dirty="0">
              <a:latin typeface="Times New Roman Bold" panose="02020503050405090304" charset="0"/>
              <a:cs typeface="Times New Roman Bold" panose="02020503050405090304" charset="0"/>
            </a:endParaRPr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2615" y="1734820"/>
            <a:ext cx="4577080" cy="4115435"/>
          </a:xfrm>
          <a:prstGeom prst="rect">
            <a:avLst/>
          </a:prstGeom>
        </p:spPr>
      </p:pic>
      <p:sp>
        <p:nvSpPr>
          <p:cNvPr id="5" name="标题 1"/>
          <p:cNvSpPr>
            <a:spLocks noGrp="1"/>
          </p:cNvSpPr>
          <p:nvPr>
            <p:ph type="title"/>
          </p:nvPr>
        </p:nvSpPr>
        <p:spPr>
          <a:xfrm>
            <a:off x="3168740" y="88291"/>
            <a:ext cx="7740763" cy="470410"/>
          </a:xfrm>
        </p:spPr>
        <p:txBody>
          <a:bodyPr/>
          <a:lstStyle/>
          <a:p>
            <a:r>
              <a:rPr lang="zh-CN" altLang="en-US" dirty="0"/>
              <a:t>Solution 3: Dynamic programming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79481" y="910625"/>
            <a:ext cx="11632335" cy="5349166"/>
          </a:xfrm>
        </p:spPr>
        <p:txBody>
          <a:bodyPr/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zh-CN" altLang="en-US" sz="2400" b="1" i="1" dirty="0"/>
              <a:t>Key points of dynamic programming algorithm design: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2400" dirty="0"/>
              <a:t>(1)</a:t>
            </a:r>
            <a:r>
              <a:rPr lang="zh-CN" altLang="en-US" sz="2400" dirty="0"/>
              <a:t>(division) Multi-stage decision-making process, each step deals with a sub-problem, and </a:t>
            </a:r>
            <a:r>
              <a:rPr lang="zh-CN" altLang="en-US" sz="2400" dirty="0">
                <a:solidFill>
                  <a:srgbClr val="FF0000"/>
                </a:solidFill>
              </a:rPr>
              <a:t>defines the boundary of the sub-problem </a:t>
            </a:r>
            <a:r>
              <a:rPr lang="zh-CN" altLang="en-US" sz="2400" dirty="0"/>
              <a:t>(initial value problem).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2400" dirty="0"/>
              <a:t>(2)</a:t>
            </a:r>
            <a:r>
              <a:rPr lang="zh-CN" altLang="en-US" sz="2400" dirty="0"/>
              <a:t>List the recursive equation and initial value of the </a:t>
            </a:r>
            <a:r>
              <a:rPr lang="zh-CN" altLang="en-US" sz="2400" dirty="0">
                <a:solidFill>
                  <a:srgbClr val="FF0000"/>
                </a:solidFill>
              </a:rPr>
              <a:t>optimization function</a:t>
            </a:r>
            <a:r>
              <a:rPr lang="zh-CN" altLang="en-US" sz="2400" dirty="0"/>
              <a:t> (</a:t>
            </a:r>
            <a:r>
              <a:rPr lang="zh-CN" altLang="en-US" sz="2400" b="1" dirty="0"/>
              <a:t>extremely critical</a:t>
            </a:r>
            <a:r>
              <a:rPr lang="zh-CN" altLang="en-US" sz="2400" dirty="0"/>
              <a:t>).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zh-CN" altLang="en-US" sz="2400" dirty="0"/>
              <a:t>(3)The problem should satisfy the optimization principle or the </a:t>
            </a:r>
            <a:r>
              <a:rPr lang="zh-CN" altLang="en-US" sz="2400" dirty="0">
                <a:solidFill>
                  <a:srgbClr val="FF0000"/>
                </a:solidFill>
              </a:rPr>
              <a:t>optimal substructure property</a:t>
            </a:r>
            <a:r>
              <a:rPr lang="zh-CN" altLang="en-US" sz="2400" dirty="0"/>
              <a:t>. That is, any subsequence of an optimal decision sequence must itself be an optimal decision sequence with respect to the initial and end states of the subsequence</a:t>
            </a:r>
          </a:p>
        </p:txBody>
      </p:sp>
      <p:sp>
        <p:nvSpPr>
          <p:cNvPr id="5" name="标题 1"/>
          <p:cNvSpPr>
            <a:spLocks noGrp="1"/>
          </p:cNvSpPr>
          <p:nvPr>
            <p:ph type="title"/>
          </p:nvPr>
        </p:nvSpPr>
        <p:spPr>
          <a:xfrm>
            <a:off x="3168740" y="88291"/>
            <a:ext cx="7740763" cy="470410"/>
          </a:xfrm>
        </p:spPr>
        <p:txBody>
          <a:bodyPr/>
          <a:lstStyle/>
          <a:p>
            <a:r>
              <a:rPr lang="zh-CN" altLang="en-US" dirty="0"/>
              <a:t>Solution 3: Dynamic programming</a:t>
            </a: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E76872A6-09E8-D9A5-2B69-A0DC5984510A}"/>
              </a:ext>
            </a:extLst>
          </p:cNvPr>
          <p:cNvSpPr txBox="1"/>
          <p:nvPr/>
        </p:nvSpPr>
        <p:spPr>
          <a:xfrm>
            <a:off x="1289137" y="1851545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划分</a:t>
            </a: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1E303A6D-82DB-CF3A-28F0-6E8A14447BA8}"/>
              </a:ext>
            </a:extLst>
          </p:cNvPr>
          <p:cNvSpPr txBox="1"/>
          <p:nvPr/>
        </p:nvSpPr>
        <p:spPr>
          <a:xfrm>
            <a:off x="2942791" y="185424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多阶段</a:t>
            </a:r>
          </a:p>
        </p:txBody>
      </p:sp>
      <p:sp>
        <p:nvSpPr>
          <p:cNvPr id="6" name="文本框 1">
            <a:extLst>
              <a:ext uri="{FF2B5EF4-FFF2-40B4-BE49-F238E27FC236}">
                <a16:creationId xmlns:a16="http://schemas.microsoft.com/office/drawing/2014/main" id="{E76872A6-09E8-D9A5-2B69-A0DC5984510A}"/>
              </a:ext>
            </a:extLst>
          </p:cNvPr>
          <p:cNvSpPr txBox="1"/>
          <p:nvPr/>
        </p:nvSpPr>
        <p:spPr>
          <a:xfrm>
            <a:off x="5316449" y="1851545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决策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168740" y="88291"/>
            <a:ext cx="7740763" cy="470410"/>
          </a:xfrm>
        </p:spPr>
        <p:txBody>
          <a:bodyPr/>
          <a:lstStyle/>
          <a:p>
            <a:r>
              <a:rPr lang="zh-CN" altLang="en-US" b="1" dirty="0">
                <a:sym typeface="+mn-ea"/>
              </a:rPr>
              <a:t>Problem description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  <a:defRPr/>
            </a:pPr>
            <a:r>
              <a:rPr lang="zh-CN" altLang="en-US" sz="2800" b="1" dirty="0">
                <a:sym typeface="+mn-ea"/>
              </a:rPr>
              <a:t>Problem description:</a:t>
            </a:r>
            <a:r>
              <a:rPr lang="zh-CN" altLang="en-US" sz="2800" dirty="0">
                <a:sym typeface="+mn-ea"/>
              </a:rPr>
              <a:t> </a:t>
            </a:r>
            <a:r>
              <a:rPr lang="zh-CN" altLang="en-US" sz="2800" dirty="0"/>
              <a:t>Given a sequence of </a:t>
            </a:r>
            <a:r>
              <a:rPr lang="en-US" altLang="zh-CN" sz="2800" dirty="0"/>
              <a:t>n</a:t>
            </a:r>
            <a:r>
              <a:rPr lang="zh-CN" altLang="en-US" sz="2800" dirty="0"/>
              <a:t> integers (possibly negative)</a:t>
            </a:r>
            <a:r>
              <a:rPr lang="zh-CN" altLang="en-US" sz="2800" b="1" dirty="0"/>
              <a:t> </a:t>
            </a:r>
            <a:r>
              <a:rPr lang="en-US" altLang="zh-CN" sz="2800" b="1" dirty="0"/>
              <a:t>a</a:t>
            </a:r>
            <a:r>
              <a:rPr lang="zh-CN" altLang="en-US" sz="2800" b="1" dirty="0"/>
              <a:t>1, </a:t>
            </a:r>
            <a:r>
              <a:rPr lang="en-US" altLang="zh-CN" sz="2800" b="1" dirty="0"/>
              <a:t>a</a:t>
            </a:r>
            <a:r>
              <a:rPr lang="zh-CN" altLang="en-US" sz="2800" b="1" dirty="0"/>
              <a:t>2,... , an,</a:t>
            </a:r>
            <a:r>
              <a:rPr lang="zh-CN" altLang="en-US" sz="2800" dirty="0"/>
              <a:t> find the maximal </a:t>
            </a:r>
            <a:r>
              <a:rPr lang="en-US" altLang="zh-CN" sz="2800" dirty="0"/>
              <a:t>subarray</a:t>
            </a:r>
            <a:r>
              <a:rPr lang="zh-CN" altLang="en-US" sz="2800" dirty="0"/>
              <a:t> sum of the sequence. If all integers are negative, then define their maximum </a:t>
            </a:r>
            <a:r>
              <a:rPr lang="en-US" altLang="zh-CN" sz="2800" dirty="0"/>
              <a:t>subarray</a:t>
            </a:r>
            <a:r>
              <a:rPr lang="zh-CN" altLang="en-US" sz="2800" dirty="0"/>
              <a:t> sum to be 0.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  <a:defRPr/>
            </a:pPr>
            <a:r>
              <a:rPr lang="en-US" altLang="zh-CN" sz="2800" dirty="0"/>
              <a:t>(</a:t>
            </a:r>
            <a:r>
              <a:rPr lang="en-US" altLang="zh-CN" sz="2800" dirty="0">
                <a:solidFill>
                  <a:srgbClr val="FF0000"/>
                </a:solidFill>
              </a:rPr>
              <a:t>that is, the sum of maximal continuous subsequences</a:t>
            </a:r>
            <a:r>
              <a:rPr lang="en-US" altLang="zh-CN" sz="2800" dirty="0"/>
              <a:t>)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  <a:defRPr/>
            </a:pPr>
            <a:r>
              <a:rPr lang="zh-CN" altLang="en-US" sz="2800" b="1" dirty="0"/>
              <a:t>Definition of optimal value:</a:t>
            </a:r>
          </a:p>
        </p:txBody>
      </p:sp>
      <p:graphicFrame>
        <p:nvGraphicFramePr>
          <p:cNvPr id="4" name="对象 3"/>
          <p:cNvGraphicFramePr>
            <a:graphicFrameLocks noChangeAspect="1"/>
          </p:cNvGraphicFramePr>
          <p:nvPr/>
        </p:nvGraphicFramePr>
        <p:xfrm>
          <a:off x="4726088" y="4752789"/>
          <a:ext cx="4180784" cy="14876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9682400" imgH="17678400" progId="Equation.DSMT4">
                  <p:embed/>
                </p:oleObj>
              </mc:Choice>
              <mc:Fallback>
                <p:oleObj name="Equation" r:id="rId2" imgW="49682400" imgH="17678400" progId="Equation.DSMT4">
                  <p:embed/>
                  <p:pic>
                    <p:nvPicPr>
                      <p:cNvPr id="0" name="Picture 2138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726088" y="4752789"/>
                        <a:ext cx="4180784" cy="148764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文本框 4">
            <a:extLst>
              <a:ext uri="{FF2B5EF4-FFF2-40B4-BE49-F238E27FC236}">
                <a16:creationId xmlns:a16="http://schemas.microsoft.com/office/drawing/2014/main" id="{E3D3D726-F918-86C8-75A3-BFAD6F5EDEDD}"/>
              </a:ext>
            </a:extLst>
          </p:cNvPr>
          <p:cNvSpPr txBox="1"/>
          <p:nvPr/>
        </p:nvSpPr>
        <p:spPr>
          <a:xfrm>
            <a:off x="764276" y="200622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负数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D07EA4EB-2DE2-B72F-FB4C-55536A844497}"/>
              </a:ext>
            </a:extLst>
          </p:cNvPr>
          <p:cNvSpPr txBox="1"/>
          <p:nvPr/>
        </p:nvSpPr>
        <p:spPr>
          <a:xfrm>
            <a:off x="5902080" y="1373874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序列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183765" y="88265"/>
            <a:ext cx="10008235" cy="470535"/>
          </a:xfrm>
        </p:spPr>
        <p:txBody>
          <a:bodyPr/>
          <a:lstStyle/>
          <a:p>
            <a:r>
              <a:rPr dirty="0"/>
              <a:t>Solution 1: </a:t>
            </a:r>
            <a:r>
              <a:rPr lang="en-US" dirty="0"/>
              <a:t>B</a:t>
            </a:r>
            <a:r>
              <a:rPr dirty="0"/>
              <a:t>rute force algorithm or exhaustive algorithm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79481" y="754415"/>
            <a:ext cx="11632335" cy="5349166"/>
          </a:xfrm>
        </p:spPr>
        <p:txBody>
          <a:bodyPr/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  <a:defRPr/>
            </a:pPr>
            <a:r>
              <a:rPr lang="zh-CN" alt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Exhaustive of all possible subsequences starting with the first element of the sequence: it is obvious that this problem can be done in O(</a:t>
            </a:r>
            <a:r>
              <a:rPr lang="en-US" altLang="zh-CN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+mn-ea"/>
              </a:rPr>
              <a:t>n</a:t>
            </a:r>
            <a:r>
              <a:rPr lang="en-US" altLang="zh-CN" sz="2400" b="1" baseline="30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+mn-ea"/>
              </a:rPr>
              <a:t>2</a:t>
            </a:r>
            <a:r>
              <a:rPr lang="zh-CN" alt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time complexity.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  <a:defRPr/>
            </a:pPr>
            <a:endParaRPr lang="zh-CN" altLang="en-US" sz="24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9968" y="2577286"/>
            <a:ext cx="3290645" cy="3889409"/>
          </a:xfrm>
          <a:prstGeom prst="rect">
            <a:avLst/>
          </a:prstGeom>
        </p:spPr>
      </p:pic>
      <p:sp>
        <p:nvSpPr>
          <p:cNvPr id="12" name="矩形 11"/>
          <p:cNvSpPr/>
          <p:nvPr/>
        </p:nvSpPr>
        <p:spPr>
          <a:xfrm>
            <a:off x="2942971" y="2577516"/>
            <a:ext cx="10550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</a:t>
            </a:r>
            <a:r>
              <a:rPr lang="zh-CN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（</a:t>
            </a:r>
            <a:r>
              <a:rPr lang="en-US" altLang="zh-CN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en-US" altLang="zh-CN" b="1" baseline="30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zh-CN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）</a:t>
            </a:r>
            <a:endParaRPr lang="zh-CN" altLang="en-US" dirty="0"/>
          </a:p>
        </p:txBody>
      </p:sp>
      <p:sp>
        <p:nvSpPr>
          <p:cNvPr id="4" name="Text Box 3"/>
          <p:cNvSpPr txBox="1"/>
          <p:nvPr/>
        </p:nvSpPr>
        <p:spPr>
          <a:xfrm>
            <a:off x="2023110" y="4100830"/>
            <a:ext cx="461645" cy="1835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600"/>
              <a:t>&lt;=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D3B7004D-486A-E18C-6AA4-6BB8BA43F8F0}"/>
              </a:ext>
            </a:extLst>
          </p:cNvPr>
          <p:cNvSpPr txBox="1"/>
          <p:nvPr/>
        </p:nvSpPr>
        <p:spPr>
          <a:xfrm>
            <a:off x="920647" y="1182805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穷举</a:t>
            </a:r>
          </a:p>
        </p:txBody>
      </p:sp>
      <p:graphicFrame>
        <p:nvGraphicFramePr>
          <p:cNvPr id="15" name="表格 14">
            <a:extLst>
              <a:ext uri="{FF2B5EF4-FFF2-40B4-BE49-F238E27FC236}">
                <a16:creationId xmlns:a16="http://schemas.microsoft.com/office/drawing/2014/main" id="{523D9D65-518E-DC80-6B74-2A95E13712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8492919"/>
              </p:ext>
            </p:extLst>
          </p:nvPr>
        </p:nvGraphicFramePr>
        <p:xfrm>
          <a:off x="4571999" y="2946848"/>
          <a:ext cx="654334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4334">
                  <a:extLst>
                    <a:ext uri="{9D8B030D-6E8A-4147-A177-3AD203B41FA5}">
                      <a16:colId xmlns:a16="http://schemas.microsoft.com/office/drawing/2014/main" val="3250695165"/>
                    </a:ext>
                  </a:extLst>
                </a:gridCol>
                <a:gridCol w="654334">
                  <a:extLst>
                    <a:ext uri="{9D8B030D-6E8A-4147-A177-3AD203B41FA5}">
                      <a16:colId xmlns:a16="http://schemas.microsoft.com/office/drawing/2014/main" val="1501994393"/>
                    </a:ext>
                  </a:extLst>
                </a:gridCol>
                <a:gridCol w="654334">
                  <a:extLst>
                    <a:ext uri="{9D8B030D-6E8A-4147-A177-3AD203B41FA5}">
                      <a16:colId xmlns:a16="http://schemas.microsoft.com/office/drawing/2014/main" val="2203616511"/>
                    </a:ext>
                  </a:extLst>
                </a:gridCol>
                <a:gridCol w="654334">
                  <a:extLst>
                    <a:ext uri="{9D8B030D-6E8A-4147-A177-3AD203B41FA5}">
                      <a16:colId xmlns:a16="http://schemas.microsoft.com/office/drawing/2014/main" val="2759305406"/>
                    </a:ext>
                  </a:extLst>
                </a:gridCol>
                <a:gridCol w="654334">
                  <a:extLst>
                    <a:ext uri="{9D8B030D-6E8A-4147-A177-3AD203B41FA5}">
                      <a16:colId xmlns:a16="http://schemas.microsoft.com/office/drawing/2014/main" val="4085354422"/>
                    </a:ext>
                  </a:extLst>
                </a:gridCol>
                <a:gridCol w="654334">
                  <a:extLst>
                    <a:ext uri="{9D8B030D-6E8A-4147-A177-3AD203B41FA5}">
                      <a16:colId xmlns:a16="http://schemas.microsoft.com/office/drawing/2014/main" val="37414892"/>
                    </a:ext>
                  </a:extLst>
                </a:gridCol>
                <a:gridCol w="654334">
                  <a:extLst>
                    <a:ext uri="{9D8B030D-6E8A-4147-A177-3AD203B41FA5}">
                      <a16:colId xmlns:a16="http://schemas.microsoft.com/office/drawing/2014/main" val="3316695645"/>
                    </a:ext>
                  </a:extLst>
                </a:gridCol>
                <a:gridCol w="654334">
                  <a:extLst>
                    <a:ext uri="{9D8B030D-6E8A-4147-A177-3AD203B41FA5}">
                      <a16:colId xmlns:a16="http://schemas.microsoft.com/office/drawing/2014/main" val="2321302781"/>
                    </a:ext>
                  </a:extLst>
                </a:gridCol>
                <a:gridCol w="654334">
                  <a:extLst>
                    <a:ext uri="{9D8B030D-6E8A-4147-A177-3AD203B41FA5}">
                      <a16:colId xmlns:a16="http://schemas.microsoft.com/office/drawing/2014/main" val="2312694565"/>
                    </a:ext>
                  </a:extLst>
                </a:gridCol>
                <a:gridCol w="654334">
                  <a:extLst>
                    <a:ext uri="{9D8B030D-6E8A-4147-A177-3AD203B41FA5}">
                      <a16:colId xmlns:a16="http://schemas.microsoft.com/office/drawing/2014/main" val="191184006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870585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90204" pitchFamily="34" charset="0"/>
                        <a:buNone/>
                        <a:tabLst/>
                        <a:defRPr/>
                      </a:pPr>
                      <a:r>
                        <a:rPr lang="en-US" altLang="zh-CN" dirty="0"/>
                        <a:t>a1</a:t>
                      </a:r>
                      <a:endParaRPr lang="zh-CN" alt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70585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90204" pitchFamily="34" charset="0"/>
                        <a:buNone/>
                        <a:tabLst/>
                        <a:defRPr/>
                      </a:pPr>
                      <a:r>
                        <a:rPr lang="en-US" altLang="zh-CN" dirty="0"/>
                        <a:t>a2</a:t>
                      </a:r>
                      <a:endParaRPr lang="zh-CN" alt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a3</a:t>
                      </a:r>
                      <a:endParaRPr lang="zh-CN" alt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an</a:t>
                      </a:r>
                      <a:endParaRPr lang="zh-CN" alt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2342551"/>
                  </a:ext>
                </a:extLst>
              </a:tr>
            </a:tbl>
          </a:graphicData>
        </a:graphic>
      </p:graphicFrame>
      <p:cxnSp>
        <p:nvCxnSpPr>
          <p:cNvPr id="18" name="直接箭头连接符 17">
            <a:extLst>
              <a:ext uri="{FF2B5EF4-FFF2-40B4-BE49-F238E27FC236}">
                <a16:creationId xmlns:a16="http://schemas.microsoft.com/office/drawing/2014/main" id="{3CAEBDCB-F770-932A-6C7F-117B3E40DDDE}"/>
              </a:ext>
            </a:extLst>
          </p:cNvPr>
          <p:cNvCxnSpPr>
            <a:cxnSpLocks/>
          </p:cNvCxnSpPr>
          <p:nvPr/>
        </p:nvCxnSpPr>
        <p:spPr>
          <a:xfrm flipV="1">
            <a:off x="6926239" y="3428998"/>
            <a:ext cx="0" cy="26272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文本框 19">
            <a:extLst>
              <a:ext uri="{FF2B5EF4-FFF2-40B4-BE49-F238E27FC236}">
                <a16:creationId xmlns:a16="http://schemas.microsoft.com/office/drawing/2014/main" id="{671C38C8-8958-3720-289A-BFE8C1FA3A5B}"/>
              </a:ext>
            </a:extLst>
          </p:cNvPr>
          <p:cNvSpPr txBox="1"/>
          <p:nvPr/>
        </p:nvSpPr>
        <p:spPr>
          <a:xfrm>
            <a:off x="6810233" y="3636707"/>
            <a:ext cx="293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err="1"/>
              <a:t>i</a:t>
            </a:r>
            <a:endParaRPr lang="zh-CN" altLang="en-US" dirty="0"/>
          </a:p>
        </p:txBody>
      </p:sp>
      <p:cxnSp>
        <p:nvCxnSpPr>
          <p:cNvPr id="21" name="直接箭头连接符 20">
            <a:extLst>
              <a:ext uri="{FF2B5EF4-FFF2-40B4-BE49-F238E27FC236}">
                <a16:creationId xmlns:a16="http://schemas.microsoft.com/office/drawing/2014/main" id="{0661A42F-D675-9BE7-E6CA-8A92EF0FBF9C}"/>
              </a:ext>
            </a:extLst>
          </p:cNvPr>
          <p:cNvCxnSpPr>
            <a:cxnSpLocks/>
          </p:cNvCxnSpPr>
          <p:nvPr/>
        </p:nvCxnSpPr>
        <p:spPr>
          <a:xfrm flipV="1">
            <a:off x="9493013" y="3428998"/>
            <a:ext cx="0" cy="26272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文本框 21">
            <a:extLst>
              <a:ext uri="{FF2B5EF4-FFF2-40B4-BE49-F238E27FC236}">
                <a16:creationId xmlns:a16="http://schemas.microsoft.com/office/drawing/2014/main" id="{AAD94D76-75E4-F879-D8C3-9B00C480CE7B}"/>
              </a:ext>
            </a:extLst>
          </p:cNvPr>
          <p:cNvSpPr txBox="1"/>
          <p:nvPr/>
        </p:nvSpPr>
        <p:spPr>
          <a:xfrm>
            <a:off x="9377007" y="3636707"/>
            <a:ext cx="293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j</a:t>
            </a:r>
            <a:endParaRPr lang="zh-CN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BAD430-860D-8CD8-30C1-4053453299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09CA5C5-4F77-69ED-A319-EC18C51C4F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83765" y="88265"/>
            <a:ext cx="10008235" cy="470535"/>
          </a:xfrm>
        </p:spPr>
        <p:txBody>
          <a:bodyPr/>
          <a:lstStyle/>
          <a:p>
            <a:r>
              <a:rPr dirty="0"/>
              <a:t>Solution 1: </a:t>
            </a:r>
            <a:r>
              <a:rPr lang="en-US" dirty="0"/>
              <a:t>B</a:t>
            </a:r>
            <a:r>
              <a:rPr dirty="0"/>
              <a:t>rute force algorithm or exhaustive algorithm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D7BF426-64B6-2197-45DE-D79146F811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9481" y="754415"/>
            <a:ext cx="11632335" cy="5349166"/>
          </a:xfrm>
        </p:spPr>
        <p:txBody>
          <a:bodyPr/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  <a:defRPr/>
            </a:pPr>
            <a:r>
              <a:rPr lang="zh-CN" alt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Exhaustive of all possible subsequences starting with the first element of the sequence: it is obvious that this problem can be done in O(</a:t>
            </a:r>
            <a:r>
              <a:rPr lang="en-US" altLang="zh-CN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+mn-ea"/>
              </a:rPr>
              <a:t>n</a:t>
            </a:r>
            <a:r>
              <a:rPr lang="en-US" altLang="zh-CN" sz="2400" b="1" baseline="30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+mn-ea"/>
              </a:rPr>
              <a:t>2</a:t>
            </a:r>
            <a:r>
              <a:rPr lang="zh-CN" alt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time complexity.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  <a:defRPr/>
            </a:pPr>
            <a:endParaRPr lang="zh-CN" altLang="en-US" sz="24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A8B819DA-59CF-F14D-25E3-0B3F07212C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29355" y="2541726"/>
            <a:ext cx="3348293" cy="3960000"/>
          </a:xfrm>
          <a:prstGeom prst="rect">
            <a:avLst/>
          </a:prstGeom>
        </p:spPr>
      </p:pic>
      <p:sp>
        <p:nvSpPr>
          <p:cNvPr id="11" name="矩形 10">
            <a:extLst>
              <a:ext uri="{FF2B5EF4-FFF2-40B4-BE49-F238E27FC236}">
                <a16:creationId xmlns:a16="http://schemas.microsoft.com/office/drawing/2014/main" id="{542953E4-7D5A-7391-4EC9-61A9EC70C411}"/>
              </a:ext>
            </a:extLst>
          </p:cNvPr>
          <p:cNvSpPr/>
          <p:nvPr/>
        </p:nvSpPr>
        <p:spPr>
          <a:xfrm>
            <a:off x="10022551" y="2723225"/>
            <a:ext cx="10550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</a:t>
            </a:r>
            <a:r>
              <a:rPr lang="zh-CN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（</a:t>
            </a:r>
            <a:r>
              <a:rPr lang="en-US" altLang="zh-CN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en-US" altLang="zh-CN" b="1" baseline="30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zh-CN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）</a:t>
            </a:r>
            <a:endParaRPr lang="zh-CN" altLang="en-US" dirty="0"/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9EFED670-8F55-885C-7B86-44B313B37A2E}"/>
              </a:ext>
            </a:extLst>
          </p:cNvPr>
          <p:cNvSpPr txBox="1"/>
          <p:nvPr/>
        </p:nvSpPr>
        <p:spPr>
          <a:xfrm>
            <a:off x="920647" y="1182805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穷举</a:t>
            </a:r>
          </a:p>
        </p:txBody>
      </p:sp>
      <p:graphicFrame>
        <p:nvGraphicFramePr>
          <p:cNvPr id="9" name="表格 8">
            <a:extLst>
              <a:ext uri="{FF2B5EF4-FFF2-40B4-BE49-F238E27FC236}">
                <a16:creationId xmlns:a16="http://schemas.microsoft.com/office/drawing/2014/main" id="{2C107E7F-50DE-B6A8-F0CE-BB6A2126B0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7908045"/>
              </p:ext>
            </p:extLst>
          </p:nvPr>
        </p:nvGraphicFramePr>
        <p:xfrm>
          <a:off x="531043" y="2927423"/>
          <a:ext cx="654334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4334">
                  <a:extLst>
                    <a:ext uri="{9D8B030D-6E8A-4147-A177-3AD203B41FA5}">
                      <a16:colId xmlns:a16="http://schemas.microsoft.com/office/drawing/2014/main" val="3250695165"/>
                    </a:ext>
                  </a:extLst>
                </a:gridCol>
                <a:gridCol w="654334">
                  <a:extLst>
                    <a:ext uri="{9D8B030D-6E8A-4147-A177-3AD203B41FA5}">
                      <a16:colId xmlns:a16="http://schemas.microsoft.com/office/drawing/2014/main" val="1501994393"/>
                    </a:ext>
                  </a:extLst>
                </a:gridCol>
                <a:gridCol w="654334">
                  <a:extLst>
                    <a:ext uri="{9D8B030D-6E8A-4147-A177-3AD203B41FA5}">
                      <a16:colId xmlns:a16="http://schemas.microsoft.com/office/drawing/2014/main" val="2203616511"/>
                    </a:ext>
                  </a:extLst>
                </a:gridCol>
                <a:gridCol w="654334">
                  <a:extLst>
                    <a:ext uri="{9D8B030D-6E8A-4147-A177-3AD203B41FA5}">
                      <a16:colId xmlns:a16="http://schemas.microsoft.com/office/drawing/2014/main" val="2759305406"/>
                    </a:ext>
                  </a:extLst>
                </a:gridCol>
                <a:gridCol w="654334">
                  <a:extLst>
                    <a:ext uri="{9D8B030D-6E8A-4147-A177-3AD203B41FA5}">
                      <a16:colId xmlns:a16="http://schemas.microsoft.com/office/drawing/2014/main" val="4085354422"/>
                    </a:ext>
                  </a:extLst>
                </a:gridCol>
                <a:gridCol w="654334">
                  <a:extLst>
                    <a:ext uri="{9D8B030D-6E8A-4147-A177-3AD203B41FA5}">
                      <a16:colId xmlns:a16="http://schemas.microsoft.com/office/drawing/2014/main" val="37414892"/>
                    </a:ext>
                  </a:extLst>
                </a:gridCol>
                <a:gridCol w="654334">
                  <a:extLst>
                    <a:ext uri="{9D8B030D-6E8A-4147-A177-3AD203B41FA5}">
                      <a16:colId xmlns:a16="http://schemas.microsoft.com/office/drawing/2014/main" val="3316695645"/>
                    </a:ext>
                  </a:extLst>
                </a:gridCol>
                <a:gridCol w="654334">
                  <a:extLst>
                    <a:ext uri="{9D8B030D-6E8A-4147-A177-3AD203B41FA5}">
                      <a16:colId xmlns:a16="http://schemas.microsoft.com/office/drawing/2014/main" val="2321302781"/>
                    </a:ext>
                  </a:extLst>
                </a:gridCol>
                <a:gridCol w="654334">
                  <a:extLst>
                    <a:ext uri="{9D8B030D-6E8A-4147-A177-3AD203B41FA5}">
                      <a16:colId xmlns:a16="http://schemas.microsoft.com/office/drawing/2014/main" val="2312694565"/>
                    </a:ext>
                  </a:extLst>
                </a:gridCol>
                <a:gridCol w="654334">
                  <a:extLst>
                    <a:ext uri="{9D8B030D-6E8A-4147-A177-3AD203B41FA5}">
                      <a16:colId xmlns:a16="http://schemas.microsoft.com/office/drawing/2014/main" val="191184006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870585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90204" pitchFamily="34" charset="0"/>
                        <a:buNone/>
                        <a:tabLst/>
                        <a:defRPr/>
                      </a:pPr>
                      <a:r>
                        <a:rPr lang="en-US" altLang="zh-CN" dirty="0"/>
                        <a:t>a1</a:t>
                      </a:r>
                      <a:endParaRPr lang="zh-CN" alt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70585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90204" pitchFamily="34" charset="0"/>
                        <a:buNone/>
                        <a:tabLst/>
                        <a:defRPr/>
                      </a:pPr>
                      <a:r>
                        <a:rPr lang="en-US" altLang="zh-CN" dirty="0"/>
                        <a:t>a2</a:t>
                      </a:r>
                      <a:endParaRPr lang="zh-CN" alt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a3</a:t>
                      </a:r>
                      <a:endParaRPr lang="zh-CN" alt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an</a:t>
                      </a:r>
                      <a:endParaRPr lang="zh-CN" alt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2342551"/>
                  </a:ext>
                </a:extLst>
              </a:tr>
            </a:tbl>
          </a:graphicData>
        </a:graphic>
      </p:graphicFrame>
      <p:cxnSp>
        <p:nvCxnSpPr>
          <p:cNvPr id="14" name="直接箭头连接符 13">
            <a:extLst>
              <a:ext uri="{FF2B5EF4-FFF2-40B4-BE49-F238E27FC236}">
                <a16:creationId xmlns:a16="http://schemas.microsoft.com/office/drawing/2014/main" id="{54E0C0C6-8421-D173-4AF7-9F059D434B4F}"/>
              </a:ext>
            </a:extLst>
          </p:cNvPr>
          <p:cNvCxnSpPr>
            <a:cxnSpLocks/>
          </p:cNvCxnSpPr>
          <p:nvPr/>
        </p:nvCxnSpPr>
        <p:spPr>
          <a:xfrm flipV="1">
            <a:off x="2885283" y="3409573"/>
            <a:ext cx="0" cy="26272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本框 14">
            <a:extLst>
              <a:ext uri="{FF2B5EF4-FFF2-40B4-BE49-F238E27FC236}">
                <a16:creationId xmlns:a16="http://schemas.microsoft.com/office/drawing/2014/main" id="{FEF3D782-673C-65CC-569E-E19CC832C93D}"/>
              </a:ext>
            </a:extLst>
          </p:cNvPr>
          <p:cNvSpPr txBox="1"/>
          <p:nvPr/>
        </p:nvSpPr>
        <p:spPr>
          <a:xfrm>
            <a:off x="2769277" y="3617282"/>
            <a:ext cx="293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err="1"/>
              <a:t>i</a:t>
            </a:r>
            <a:endParaRPr lang="zh-CN" altLang="en-US" dirty="0"/>
          </a:p>
        </p:txBody>
      </p:sp>
      <p:cxnSp>
        <p:nvCxnSpPr>
          <p:cNvPr id="16" name="直接箭头连接符 15">
            <a:extLst>
              <a:ext uri="{FF2B5EF4-FFF2-40B4-BE49-F238E27FC236}">
                <a16:creationId xmlns:a16="http://schemas.microsoft.com/office/drawing/2014/main" id="{F744E38C-F211-5A88-8763-D8CD3D63E333}"/>
              </a:ext>
            </a:extLst>
          </p:cNvPr>
          <p:cNvCxnSpPr>
            <a:cxnSpLocks/>
          </p:cNvCxnSpPr>
          <p:nvPr/>
        </p:nvCxnSpPr>
        <p:spPr>
          <a:xfrm flipV="1">
            <a:off x="5452057" y="3409573"/>
            <a:ext cx="0" cy="26272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文本框 16">
            <a:extLst>
              <a:ext uri="{FF2B5EF4-FFF2-40B4-BE49-F238E27FC236}">
                <a16:creationId xmlns:a16="http://schemas.microsoft.com/office/drawing/2014/main" id="{22E383FF-5376-0A16-036A-A467E76E86D6}"/>
              </a:ext>
            </a:extLst>
          </p:cNvPr>
          <p:cNvSpPr txBox="1"/>
          <p:nvPr/>
        </p:nvSpPr>
        <p:spPr>
          <a:xfrm>
            <a:off x="5336051" y="3617282"/>
            <a:ext cx="293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j</a:t>
            </a:r>
            <a:endParaRPr lang="zh-CN" altLang="en-US" dirty="0"/>
          </a:p>
        </p:txBody>
      </p:sp>
      <p:graphicFrame>
        <p:nvGraphicFramePr>
          <p:cNvPr id="18" name="表格 17">
            <a:extLst>
              <a:ext uri="{FF2B5EF4-FFF2-40B4-BE49-F238E27FC236}">
                <a16:creationId xmlns:a16="http://schemas.microsoft.com/office/drawing/2014/main" id="{77C7D6DA-B3B4-5E6D-61A6-0C0B226FD7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5614336"/>
              </p:ext>
            </p:extLst>
          </p:nvPr>
        </p:nvGraphicFramePr>
        <p:xfrm>
          <a:off x="531043" y="4330082"/>
          <a:ext cx="654334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4334">
                  <a:extLst>
                    <a:ext uri="{9D8B030D-6E8A-4147-A177-3AD203B41FA5}">
                      <a16:colId xmlns:a16="http://schemas.microsoft.com/office/drawing/2014/main" val="3250695165"/>
                    </a:ext>
                  </a:extLst>
                </a:gridCol>
                <a:gridCol w="654334">
                  <a:extLst>
                    <a:ext uri="{9D8B030D-6E8A-4147-A177-3AD203B41FA5}">
                      <a16:colId xmlns:a16="http://schemas.microsoft.com/office/drawing/2014/main" val="1501994393"/>
                    </a:ext>
                  </a:extLst>
                </a:gridCol>
                <a:gridCol w="654334">
                  <a:extLst>
                    <a:ext uri="{9D8B030D-6E8A-4147-A177-3AD203B41FA5}">
                      <a16:colId xmlns:a16="http://schemas.microsoft.com/office/drawing/2014/main" val="2203616511"/>
                    </a:ext>
                  </a:extLst>
                </a:gridCol>
                <a:gridCol w="654334">
                  <a:extLst>
                    <a:ext uri="{9D8B030D-6E8A-4147-A177-3AD203B41FA5}">
                      <a16:colId xmlns:a16="http://schemas.microsoft.com/office/drawing/2014/main" val="2759305406"/>
                    </a:ext>
                  </a:extLst>
                </a:gridCol>
                <a:gridCol w="654334">
                  <a:extLst>
                    <a:ext uri="{9D8B030D-6E8A-4147-A177-3AD203B41FA5}">
                      <a16:colId xmlns:a16="http://schemas.microsoft.com/office/drawing/2014/main" val="4085354422"/>
                    </a:ext>
                  </a:extLst>
                </a:gridCol>
                <a:gridCol w="654334">
                  <a:extLst>
                    <a:ext uri="{9D8B030D-6E8A-4147-A177-3AD203B41FA5}">
                      <a16:colId xmlns:a16="http://schemas.microsoft.com/office/drawing/2014/main" val="37414892"/>
                    </a:ext>
                  </a:extLst>
                </a:gridCol>
                <a:gridCol w="654334">
                  <a:extLst>
                    <a:ext uri="{9D8B030D-6E8A-4147-A177-3AD203B41FA5}">
                      <a16:colId xmlns:a16="http://schemas.microsoft.com/office/drawing/2014/main" val="3316695645"/>
                    </a:ext>
                  </a:extLst>
                </a:gridCol>
                <a:gridCol w="654334">
                  <a:extLst>
                    <a:ext uri="{9D8B030D-6E8A-4147-A177-3AD203B41FA5}">
                      <a16:colId xmlns:a16="http://schemas.microsoft.com/office/drawing/2014/main" val="2321302781"/>
                    </a:ext>
                  </a:extLst>
                </a:gridCol>
                <a:gridCol w="654334">
                  <a:extLst>
                    <a:ext uri="{9D8B030D-6E8A-4147-A177-3AD203B41FA5}">
                      <a16:colId xmlns:a16="http://schemas.microsoft.com/office/drawing/2014/main" val="2312694565"/>
                    </a:ext>
                  </a:extLst>
                </a:gridCol>
                <a:gridCol w="654334">
                  <a:extLst>
                    <a:ext uri="{9D8B030D-6E8A-4147-A177-3AD203B41FA5}">
                      <a16:colId xmlns:a16="http://schemas.microsoft.com/office/drawing/2014/main" val="191184006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870585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90204" pitchFamily="34" charset="0"/>
                        <a:buNone/>
                        <a:tabLst/>
                        <a:defRPr/>
                      </a:pPr>
                      <a:r>
                        <a:rPr lang="en-US" altLang="zh-CN" dirty="0"/>
                        <a:t>a1</a:t>
                      </a:r>
                      <a:endParaRPr lang="zh-CN" alt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70585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90204" pitchFamily="34" charset="0"/>
                        <a:buNone/>
                        <a:tabLst/>
                        <a:defRPr/>
                      </a:pPr>
                      <a:r>
                        <a:rPr lang="en-US" altLang="zh-CN" dirty="0"/>
                        <a:t>a2</a:t>
                      </a:r>
                      <a:endParaRPr lang="zh-CN" alt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a3</a:t>
                      </a:r>
                      <a:endParaRPr lang="zh-CN" alt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an</a:t>
                      </a:r>
                      <a:endParaRPr lang="zh-CN" alt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2342551"/>
                  </a:ext>
                </a:extLst>
              </a:tr>
            </a:tbl>
          </a:graphicData>
        </a:graphic>
      </p:graphicFrame>
      <p:cxnSp>
        <p:nvCxnSpPr>
          <p:cNvPr id="19" name="直接箭头连接符 18">
            <a:extLst>
              <a:ext uri="{FF2B5EF4-FFF2-40B4-BE49-F238E27FC236}">
                <a16:creationId xmlns:a16="http://schemas.microsoft.com/office/drawing/2014/main" id="{66902AF8-CCA1-B096-17F3-353933645881}"/>
              </a:ext>
            </a:extLst>
          </p:cNvPr>
          <p:cNvCxnSpPr>
            <a:cxnSpLocks/>
          </p:cNvCxnSpPr>
          <p:nvPr/>
        </p:nvCxnSpPr>
        <p:spPr>
          <a:xfrm flipV="1">
            <a:off x="2885283" y="4812232"/>
            <a:ext cx="0" cy="26272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文本框 19">
            <a:extLst>
              <a:ext uri="{FF2B5EF4-FFF2-40B4-BE49-F238E27FC236}">
                <a16:creationId xmlns:a16="http://schemas.microsoft.com/office/drawing/2014/main" id="{BDE586BF-84C1-AD33-5BD7-DDE877910BE4}"/>
              </a:ext>
            </a:extLst>
          </p:cNvPr>
          <p:cNvSpPr txBox="1"/>
          <p:nvPr/>
        </p:nvSpPr>
        <p:spPr>
          <a:xfrm>
            <a:off x="2769277" y="5019941"/>
            <a:ext cx="293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err="1"/>
              <a:t>i</a:t>
            </a:r>
            <a:endParaRPr lang="zh-CN" altLang="en-US" dirty="0"/>
          </a:p>
        </p:txBody>
      </p:sp>
      <p:cxnSp>
        <p:nvCxnSpPr>
          <p:cNvPr id="21" name="直接箭头连接符 20">
            <a:extLst>
              <a:ext uri="{FF2B5EF4-FFF2-40B4-BE49-F238E27FC236}">
                <a16:creationId xmlns:a16="http://schemas.microsoft.com/office/drawing/2014/main" id="{B74434D5-B8C5-B23B-DB9A-E123878FDBAD}"/>
              </a:ext>
            </a:extLst>
          </p:cNvPr>
          <p:cNvCxnSpPr>
            <a:cxnSpLocks/>
          </p:cNvCxnSpPr>
          <p:nvPr/>
        </p:nvCxnSpPr>
        <p:spPr>
          <a:xfrm flipV="1">
            <a:off x="6161740" y="4812232"/>
            <a:ext cx="0" cy="26272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文本框 21">
            <a:extLst>
              <a:ext uri="{FF2B5EF4-FFF2-40B4-BE49-F238E27FC236}">
                <a16:creationId xmlns:a16="http://schemas.microsoft.com/office/drawing/2014/main" id="{F3CDE447-9E4F-B7E6-8452-C3CAA07FD2F6}"/>
              </a:ext>
            </a:extLst>
          </p:cNvPr>
          <p:cNvSpPr txBox="1"/>
          <p:nvPr/>
        </p:nvSpPr>
        <p:spPr>
          <a:xfrm>
            <a:off x="5928564" y="5019941"/>
            <a:ext cx="7508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j+1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6337035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750185" y="88265"/>
            <a:ext cx="9441815" cy="470535"/>
          </a:xfrm>
        </p:spPr>
        <p:txBody>
          <a:bodyPr/>
          <a:lstStyle/>
          <a:p>
            <a:r>
              <a:rPr lang="zh-CN" altLang="en-US" dirty="0"/>
              <a:t>Solution 2: </a:t>
            </a:r>
            <a:r>
              <a:rPr lang="en-US" altLang="zh-CN" dirty="0"/>
              <a:t>D</a:t>
            </a:r>
            <a:r>
              <a:rPr lang="zh-CN" altLang="en-US" dirty="0"/>
              <a:t>ivide and conquer recursive algorithm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79481" y="558835"/>
            <a:ext cx="11632335" cy="5349166"/>
          </a:xfrm>
        </p:spPr>
        <p:txBody>
          <a:bodyPr/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  <a:defRPr/>
            </a:pPr>
            <a:r>
              <a:rPr lang="zh-CN" alt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503050405090304" pitchFamily="18" charset="0"/>
                <a:cs typeface="Times New Roman" panose="02020503050405090304" pitchFamily="18" charset="0"/>
              </a:rPr>
              <a:t>By dividing the sequence into left and right parts, the largest subsum can occur in three places: the left half, the right half, and the part that crosses the left and right boundaries. The termination condition for recursion is left == right.</a:t>
            </a:r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D1A98455-8E2A-EA47-CA07-53D9DBBF7E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8564" y="2301432"/>
            <a:ext cx="8554871" cy="430288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EC02A1-FC6E-2966-E7CE-55B975E73D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E7EF745-10C8-A472-3CF4-3E7F64A624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0185" y="88265"/>
            <a:ext cx="9441815" cy="470535"/>
          </a:xfrm>
        </p:spPr>
        <p:txBody>
          <a:bodyPr/>
          <a:lstStyle/>
          <a:p>
            <a:r>
              <a:rPr lang="zh-CN" altLang="en-US" dirty="0"/>
              <a:t>Solution 2: </a:t>
            </a:r>
            <a:r>
              <a:rPr lang="en-US" altLang="zh-CN" dirty="0"/>
              <a:t>D</a:t>
            </a:r>
            <a:r>
              <a:rPr lang="zh-CN" altLang="en-US" dirty="0"/>
              <a:t>ivide and conquer recursive algorithm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8A02893-6300-E1D6-47A0-0261D6B5B1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9481" y="558835"/>
            <a:ext cx="11632335" cy="5349166"/>
          </a:xfrm>
        </p:spPr>
        <p:txBody>
          <a:bodyPr/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  <a:defRPr/>
            </a:pPr>
            <a:r>
              <a:rPr lang="zh-CN" alt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503050405090304" pitchFamily="18" charset="0"/>
                <a:cs typeface="Times New Roman" panose="02020503050405090304" pitchFamily="18" charset="0"/>
              </a:rPr>
              <a:t>By dividing the sequence into left and right parts, the largest subsum can occur in three places: the left half, the right half, and the part that crosses the left and right boundaries. The termination condition for recursion is left == right.</a:t>
            </a:r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DD71AE00-F36F-6883-75D2-EA0114A787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18564" y="2349877"/>
            <a:ext cx="8554871" cy="4205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55492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E2C0F4-9DB3-9D77-59DF-D48BCD6FA1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C0BD937-A65C-C032-9F62-1415D98A6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0185" y="88265"/>
            <a:ext cx="9441815" cy="470535"/>
          </a:xfrm>
        </p:spPr>
        <p:txBody>
          <a:bodyPr/>
          <a:lstStyle/>
          <a:p>
            <a:r>
              <a:rPr lang="zh-CN" altLang="en-US" dirty="0"/>
              <a:t>Solution 2: </a:t>
            </a:r>
            <a:r>
              <a:rPr lang="en-US" altLang="zh-CN" dirty="0"/>
              <a:t>D</a:t>
            </a:r>
            <a:r>
              <a:rPr lang="zh-CN" altLang="en-US" dirty="0"/>
              <a:t>ivide and conquer recursive algorithm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272E973-2506-542F-EBAC-1C8DD0090F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9481" y="558835"/>
            <a:ext cx="11632335" cy="5349166"/>
          </a:xfrm>
        </p:spPr>
        <p:txBody>
          <a:bodyPr/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  <a:defRPr/>
            </a:pPr>
            <a:r>
              <a:rPr lang="zh-CN" alt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503050405090304" pitchFamily="18" charset="0"/>
                <a:cs typeface="Times New Roman" panose="02020503050405090304" pitchFamily="18" charset="0"/>
              </a:rPr>
              <a:t>By dividing the sequence into left and right parts, the largest subsum can occur in three places: the left half, the right half, and the part that crosses the left and right boundaries. The termination condition for recursion is left == right.</a:t>
            </a: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828B079C-7E89-596F-607C-9B119C3665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9567" y="2338384"/>
            <a:ext cx="5850523" cy="4181665"/>
          </a:xfrm>
          <a:prstGeom prst="rect">
            <a:avLst/>
          </a:prstGeom>
        </p:spPr>
      </p:pic>
      <p:sp>
        <p:nvSpPr>
          <p:cNvPr id="5" name="矩形 4">
            <a:extLst>
              <a:ext uri="{FF2B5EF4-FFF2-40B4-BE49-F238E27FC236}">
                <a16:creationId xmlns:a16="http://schemas.microsoft.com/office/drawing/2014/main" id="{33F7432D-2149-BA95-5040-AD42B727F871}"/>
              </a:ext>
            </a:extLst>
          </p:cNvPr>
          <p:cNvSpPr/>
          <p:nvPr/>
        </p:nvSpPr>
        <p:spPr>
          <a:xfrm>
            <a:off x="6712612" y="3956133"/>
            <a:ext cx="475482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503050405090304" pitchFamily="18" charset="0"/>
                <a:cs typeface="Times New Roman" panose="02020503050405090304" pitchFamily="18" charset="0"/>
              </a:rPr>
              <a:t>T</a:t>
            </a:r>
            <a:r>
              <a:rPr lang="zh-CN" altLang="en-US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503050405090304" pitchFamily="18" charset="0"/>
                <a:cs typeface="Times New Roman" panose="02020503050405090304" pitchFamily="18" charset="0"/>
              </a:rPr>
              <a:t>（</a:t>
            </a:r>
            <a:r>
              <a:rPr lang="en-US" altLang="zh-CN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503050405090304" pitchFamily="18" charset="0"/>
                <a:cs typeface="Times New Roman" panose="02020503050405090304" pitchFamily="18" charset="0"/>
              </a:rPr>
              <a:t>n</a:t>
            </a:r>
            <a:r>
              <a:rPr lang="zh-CN" altLang="en-US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503050405090304" pitchFamily="18" charset="0"/>
                <a:cs typeface="Times New Roman" panose="02020503050405090304" pitchFamily="18" charset="0"/>
              </a:rPr>
              <a:t>） </a:t>
            </a:r>
            <a:r>
              <a:rPr lang="en-US" altLang="zh-CN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503050405090304" pitchFamily="18" charset="0"/>
                <a:cs typeface="Times New Roman" panose="02020503050405090304" pitchFamily="18" charset="0"/>
              </a:rPr>
              <a:t>= 2T</a:t>
            </a:r>
            <a:r>
              <a:rPr lang="zh-CN" altLang="en-US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503050405090304" pitchFamily="18" charset="0"/>
                <a:cs typeface="Times New Roman" panose="02020503050405090304" pitchFamily="18" charset="0"/>
              </a:rPr>
              <a:t>（</a:t>
            </a:r>
            <a:r>
              <a:rPr lang="en-US" altLang="zh-CN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503050405090304" pitchFamily="18" charset="0"/>
                <a:cs typeface="Times New Roman" panose="02020503050405090304" pitchFamily="18" charset="0"/>
              </a:rPr>
              <a:t>n/2</a:t>
            </a:r>
            <a:r>
              <a:rPr lang="zh-CN" altLang="en-US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503050405090304" pitchFamily="18" charset="0"/>
                <a:cs typeface="Times New Roman" panose="02020503050405090304" pitchFamily="18" charset="0"/>
              </a:rPr>
              <a:t>）</a:t>
            </a:r>
            <a:r>
              <a:rPr lang="en-US" altLang="zh-CN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503050405090304" pitchFamily="18" charset="0"/>
                <a:cs typeface="Times New Roman" panose="02020503050405090304" pitchFamily="18" charset="0"/>
              </a:rPr>
              <a:t>+O</a:t>
            </a:r>
            <a:r>
              <a:rPr lang="zh-CN" altLang="en-US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503050405090304" pitchFamily="18" charset="0"/>
                <a:cs typeface="Times New Roman" panose="02020503050405090304" pitchFamily="18" charset="0"/>
              </a:rPr>
              <a:t>（</a:t>
            </a:r>
            <a:r>
              <a:rPr lang="en-US" altLang="zh-CN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503050405090304" pitchFamily="18" charset="0"/>
                <a:cs typeface="Times New Roman" panose="02020503050405090304" pitchFamily="18" charset="0"/>
              </a:rPr>
              <a:t>n</a:t>
            </a:r>
            <a:r>
              <a:rPr lang="zh-CN" altLang="en-US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503050405090304" pitchFamily="18" charset="0"/>
                <a:cs typeface="Times New Roman" panose="02020503050405090304" pitchFamily="18" charset="0"/>
              </a:rPr>
              <a:t>）</a:t>
            </a:r>
            <a:endParaRPr lang="zh-CN" alt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503050405090304" pitchFamily="18" charset="0"/>
              <a:cs typeface="Times New Roman" panose="02020503050405090304" pitchFamily="18" charset="0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3BA8391E-9FC5-BF2E-48F8-8554620E081E}"/>
              </a:ext>
            </a:extLst>
          </p:cNvPr>
          <p:cNvSpPr/>
          <p:nvPr/>
        </p:nvSpPr>
        <p:spPr>
          <a:xfrm>
            <a:off x="6712612" y="4670457"/>
            <a:ext cx="475482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503050405090304" pitchFamily="18" charset="0"/>
                <a:cs typeface="Times New Roman" panose="02020503050405090304" pitchFamily="18" charset="0"/>
              </a:rPr>
              <a:t>主定理解方程得：</a:t>
            </a:r>
            <a:endParaRPr lang="en-US" altLang="zh-CN" sz="28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r>
              <a:rPr lang="en-US" altLang="zh-CN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503050405090304" pitchFamily="18" charset="0"/>
                <a:cs typeface="Times New Roman" panose="02020503050405090304" pitchFamily="18" charset="0"/>
              </a:rPr>
              <a:t>T</a:t>
            </a:r>
            <a:r>
              <a:rPr lang="zh-CN" altLang="en-US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503050405090304" pitchFamily="18" charset="0"/>
                <a:cs typeface="Times New Roman" panose="02020503050405090304" pitchFamily="18" charset="0"/>
              </a:rPr>
              <a:t>（</a:t>
            </a:r>
            <a:r>
              <a:rPr lang="en-US" altLang="zh-CN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503050405090304" pitchFamily="18" charset="0"/>
                <a:cs typeface="Times New Roman" panose="02020503050405090304" pitchFamily="18" charset="0"/>
              </a:rPr>
              <a:t>n</a:t>
            </a:r>
            <a:r>
              <a:rPr lang="zh-CN" altLang="en-US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503050405090304" pitchFamily="18" charset="0"/>
                <a:cs typeface="Times New Roman" panose="02020503050405090304" pitchFamily="18" charset="0"/>
              </a:rPr>
              <a:t>） </a:t>
            </a:r>
            <a:r>
              <a:rPr lang="en-US" altLang="zh-CN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503050405090304" pitchFamily="18" charset="0"/>
                <a:cs typeface="Times New Roman" panose="02020503050405090304" pitchFamily="18" charset="0"/>
              </a:rPr>
              <a:t>= O</a:t>
            </a:r>
            <a:r>
              <a:rPr lang="zh-CN" altLang="en-US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503050405090304" pitchFamily="18" charset="0"/>
                <a:cs typeface="Times New Roman" panose="02020503050405090304" pitchFamily="18" charset="0"/>
              </a:rPr>
              <a:t>（</a:t>
            </a:r>
            <a:r>
              <a:rPr lang="en-US" altLang="zh-CN" sz="28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503050405090304" pitchFamily="18" charset="0"/>
                <a:cs typeface="Times New Roman" panose="02020503050405090304" pitchFamily="18" charset="0"/>
              </a:rPr>
              <a:t>nlogn</a:t>
            </a:r>
            <a:r>
              <a:rPr lang="zh-CN" altLang="en-US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503050405090304" pitchFamily="18" charset="0"/>
                <a:cs typeface="Times New Roman" panose="02020503050405090304" pitchFamily="18" charset="0"/>
              </a:rPr>
              <a:t>）</a:t>
            </a:r>
            <a:endParaRPr lang="zh-CN" alt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503050405090304" pitchFamily="18" charset="0"/>
              <a:cs typeface="Times New Roman" panose="0202050305040509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65983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168740" y="88291"/>
            <a:ext cx="7740763" cy="470410"/>
          </a:xfrm>
        </p:spPr>
        <p:txBody>
          <a:bodyPr/>
          <a:lstStyle/>
          <a:p>
            <a:r>
              <a:rPr lang="zh-CN" altLang="en-US" dirty="0"/>
              <a:t>Solution 3: Dynamic programming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28905" y="873760"/>
            <a:ext cx="11632565" cy="2038985"/>
          </a:xfrm>
        </p:spPr>
        <p:txBody>
          <a:bodyPr/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  <a:defRPr/>
            </a:pPr>
            <a:r>
              <a:rPr sz="28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It is difficult to optimize problems with both ends changing. It is better to fix one end, which will greatly simplify the analysis. Therefore, j is temporarily extracted from the original formula, and the rest is named b [j].</a:t>
            </a:r>
          </a:p>
        </p:txBody>
      </p:sp>
      <p:graphicFrame>
        <p:nvGraphicFramePr>
          <p:cNvPr id="16" name="对象 15"/>
          <p:cNvGraphicFramePr>
            <a:graphicFrameLocks noChangeAspect="1"/>
          </p:cNvGraphicFramePr>
          <p:nvPr/>
        </p:nvGraphicFramePr>
        <p:xfrm>
          <a:off x="2661992" y="2912453"/>
          <a:ext cx="6567487" cy="1487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8028800" imgH="17678400" progId="Equation.DSMT4">
                  <p:embed/>
                </p:oleObj>
              </mc:Choice>
              <mc:Fallback>
                <p:oleObj name="Equation" r:id="rId2" imgW="78028800" imgH="17678400" progId="Equation.DSMT4">
                  <p:embed/>
                  <p:pic>
                    <p:nvPicPr>
                      <p:cNvPr id="0" name="Picture 5222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661992" y="2912453"/>
                        <a:ext cx="6567487" cy="14874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内容占位符 2"/>
          <p:cNvSpPr txBox="1"/>
          <p:nvPr/>
        </p:nvSpPr>
        <p:spPr>
          <a:xfrm>
            <a:off x="129129" y="4225315"/>
            <a:ext cx="11632335" cy="1409173"/>
          </a:xfrm>
          <a:prstGeom prst="rect">
            <a:avLst/>
          </a:prstGeom>
        </p:spPr>
        <p:txBody>
          <a:bodyPr/>
          <a:lstStyle>
            <a:lvl1pPr marL="326390" indent="-32639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050" kern="120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defRPr>
            </a:lvl1pPr>
            <a:lvl2pPr marL="707390" lvl="1" indent="-272415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665" kern="1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2pPr>
            <a:lvl3pPr marL="1088390" lvl="2" indent="-217805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285" kern="1200">
                <a:solidFill>
                  <a:schemeClr val="tx1"/>
                </a:solidFill>
                <a:latin typeface="新宋体" panose="02010609030101010101" pitchFamily="49" charset="-122"/>
                <a:ea typeface="新宋体" panose="02010609030101010101" pitchFamily="49" charset="-122"/>
                <a:cs typeface="+mn-cs"/>
              </a:defRPr>
            </a:lvl3pPr>
            <a:lvl4pPr marL="1524000" lvl="3" indent="-217805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59610" lvl="4" indent="-217805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395220" lvl="5" indent="-217805" algn="l" defTabSz="870585" eaLnBrk="1" fontAlgn="base" latinLnBrk="0" hangingPunct="1">
              <a:spcBef>
                <a:spcPct val="20000"/>
              </a:spcBef>
              <a:spcAft>
                <a:spcPct val="0"/>
              </a:spcAft>
              <a:buChar char="»"/>
              <a:defRPr sz="1905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30195" lvl="6" indent="-217805" algn="l" defTabSz="870585" eaLnBrk="1" fontAlgn="base" latinLnBrk="0" hangingPunct="1">
              <a:spcBef>
                <a:spcPct val="20000"/>
              </a:spcBef>
              <a:spcAft>
                <a:spcPct val="0"/>
              </a:spcAft>
              <a:buChar char="»"/>
              <a:defRPr sz="1905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65805" lvl="7" indent="-217805" algn="l" defTabSz="870585" eaLnBrk="1" fontAlgn="base" latinLnBrk="0" hangingPunct="1">
              <a:spcBef>
                <a:spcPct val="20000"/>
              </a:spcBef>
              <a:spcAft>
                <a:spcPct val="0"/>
              </a:spcAft>
              <a:buChar char="»"/>
              <a:defRPr sz="1905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701415" lvl="8" indent="-217805" algn="l" defTabSz="870585" eaLnBrk="1" fontAlgn="base" latinLnBrk="0" hangingPunct="1">
              <a:spcBef>
                <a:spcPct val="20000"/>
              </a:spcBef>
              <a:spcAft>
                <a:spcPct val="0"/>
              </a:spcAft>
              <a:buChar char="»"/>
              <a:defRPr sz="1905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spcBef>
                <a:spcPts val="0"/>
              </a:spcBef>
              <a:buFontTx/>
              <a:buNone/>
              <a:defRPr/>
            </a:pPr>
            <a:r>
              <a:rPr lang="zh-CN" altLang="en-US" sz="2800" b="1" dirty="0">
                <a:latin typeface="Times New Roman" panose="02020503050405090304" pitchFamily="18" charset="0"/>
                <a:cs typeface="Times New Roman" panose="02020503050405090304" pitchFamily="18" charset="0"/>
              </a:rPr>
              <a:t>The maximum field sum required becomes:</a:t>
            </a:r>
          </a:p>
        </p:txBody>
      </p:sp>
      <p:graphicFrame>
        <p:nvGraphicFramePr>
          <p:cNvPr id="18" name="对象 17"/>
          <p:cNvGraphicFramePr>
            <a:graphicFrameLocks noChangeAspect="1"/>
          </p:cNvGraphicFramePr>
          <p:nvPr/>
        </p:nvGraphicFramePr>
        <p:xfrm>
          <a:off x="3950878" y="5266505"/>
          <a:ext cx="2822575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3528000" imgH="11887200" progId="Equation.DSMT4">
                  <p:embed/>
                </p:oleObj>
              </mc:Choice>
              <mc:Fallback>
                <p:oleObj name="Equation" r:id="rId4" imgW="33528000" imgH="11887200" progId="Equation.DSMT4">
                  <p:embed/>
                  <p:pic>
                    <p:nvPicPr>
                      <p:cNvPr id="0" name="Picture 5223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950878" y="5266505"/>
                        <a:ext cx="2822575" cy="1000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dirty="0">
                <a:latin typeface="Times New Roman" panose="02020503050405090304" pitchFamily="18" charset="0"/>
                <a:cs typeface="Times New Roman" panose="02020503050405090304" pitchFamily="18" charset="0"/>
              </a:rPr>
              <a:t>According to the definition of </a:t>
            </a:r>
            <a:r>
              <a:rPr lang="en-US" altLang="zh-CN" dirty="0"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b[j]</a:t>
            </a:r>
            <a:r>
              <a:rPr lang="zh-CN" altLang="en-US" dirty="0">
                <a:latin typeface="Times New Roman" panose="02020503050405090304" pitchFamily="18" charset="0"/>
                <a:cs typeface="Times New Roman" panose="02020503050405090304" pitchFamily="18" charset="0"/>
              </a:rPr>
              <a:t>, </a:t>
            </a:r>
            <a:r>
              <a:rPr lang="en-US" altLang="zh-CN" dirty="0"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b[j]</a:t>
            </a:r>
            <a:r>
              <a:rPr lang="zh-CN" altLang="en-US" dirty="0">
                <a:latin typeface="Times New Roman" panose="02020503050405090304" pitchFamily="18" charset="0"/>
                <a:cs typeface="Times New Roman" panose="02020503050405090304" pitchFamily="18" charset="0"/>
              </a:rPr>
              <a:t> is the largest sum of subsegments ending in </a:t>
            </a:r>
            <a:r>
              <a:rPr lang="en-US" altLang="zh-CN" dirty="0">
                <a:latin typeface="Times New Roman" panose="02020503050405090304" pitchFamily="18" charset="0"/>
                <a:cs typeface="Times New Roman" panose="02020503050405090304" pitchFamily="18" charset="0"/>
              </a:rPr>
              <a:t>a</a:t>
            </a:r>
            <a:r>
              <a:rPr lang="zh-CN" altLang="en-US" dirty="0">
                <a:latin typeface="Times New Roman" panose="02020503050405090304" pitchFamily="18" charset="0"/>
                <a:cs typeface="Times New Roman" panose="02020503050405090304" pitchFamily="18" charset="0"/>
              </a:rPr>
              <a:t>[j].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pt-BR" dirty="0"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If </a:t>
            </a:r>
            <a:r>
              <a:rPr lang="pt-BR" altLang="zh-CN" dirty="0"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b[j-</a:t>
            </a:r>
            <a:r>
              <a:rPr lang="en-US" altLang="pt-BR" dirty="0"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1</a:t>
            </a:r>
            <a:r>
              <a:rPr lang="pt-BR" altLang="zh-CN" dirty="0"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]</a:t>
            </a:r>
            <a:r>
              <a:rPr lang="en-US" altLang="pt-BR" dirty="0"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&gt;0, </a:t>
            </a:r>
            <a:r>
              <a:rPr lang="pt-BR" altLang="zh-CN" dirty="0"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b[j] = b[j-</a:t>
            </a:r>
            <a:r>
              <a:rPr lang="en-US" altLang="pt-BR" dirty="0"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1</a:t>
            </a:r>
            <a:r>
              <a:rPr lang="pt-BR" altLang="zh-CN" dirty="0"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] + a[j]</a:t>
            </a:r>
            <a:r>
              <a:rPr lang="en-US" altLang="pt-BR" dirty="0"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;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pt-BR" dirty="0"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else </a:t>
            </a:r>
            <a:r>
              <a:rPr lang="pt-BR" altLang="zh-CN" dirty="0"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b[j] = a[j]</a:t>
            </a:r>
            <a:r>
              <a:rPr lang="en-US" altLang="pt-BR" dirty="0"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.</a:t>
            </a:r>
            <a:endParaRPr lang="pt-BR" altLang="zh-CN" dirty="0">
              <a:latin typeface="Times New Roman" panose="02020503050405090304" pitchFamily="18" charset="0"/>
              <a:cs typeface="Times New Roman" panose="02020503050405090304" pitchFamily="18" charset="0"/>
              <a:sym typeface="+mn-ea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dirty="0">
                <a:latin typeface="Times New Roman" panose="02020503050405090304" pitchFamily="18" charset="0"/>
                <a:cs typeface="Times New Roman" panose="02020503050405090304" pitchFamily="18" charset="0"/>
              </a:rPr>
              <a:t>Therefore</a:t>
            </a:r>
            <a:r>
              <a:rPr lang="zh-CN" altLang="en-US" dirty="0">
                <a:latin typeface="Times New Roman" panose="02020503050405090304" pitchFamily="18" charset="0"/>
                <a:cs typeface="Times New Roman" panose="02020503050405090304" pitchFamily="18" charset="0"/>
              </a:rPr>
              <a:t>：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t-BR" altLang="zh-CN" dirty="0">
                <a:latin typeface="Times New Roman" panose="02020503050405090304" pitchFamily="18" charset="0"/>
                <a:cs typeface="Times New Roman" panose="02020503050405090304" pitchFamily="18" charset="0"/>
              </a:rPr>
              <a:t>b[j] = max{b[j-1] + a[j] , a[j]}   1</a:t>
            </a:r>
            <a:r>
              <a:rPr lang="pt-BR" altLang="zh-CN" dirty="0">
                <a:latin typeface="Times New Roman" panose="02020503050405090304" pitchFamily="18" charset="0"/>
                <a:cs typeface="Times New Roman" panose="02020503050405090304" pitchFamily="18" charset="0"/>
                <a:sym typeface="Symbol" panose="05050102010706020507" pitchFamily="18" charset="2"/>
              </a:rPr>
              <a:t></a:t>
            </a:r>
            <a:r>
              <a:rPr lang="pt-BR" altLang="zh-CN" dirty="0">
                <a:latin typeface="Times New Roman" panose="02020503050405090304" pitchFamily="18" charset="0"/>
                <a:cs typeface="Times New Roman" panose="02020503050405090304" pitchFamily="18" charset="0"/>
              </a:rPr>
              <a:t>j</a:t>
            </a:r>
            <a:r>
              <a:rPr lang="pt-BR" altLang="zh-CN" dirty="0">
                <a:latin typeface="Times New Roman" panose="02020503050405090304" pitchFamily="18" charset="0"/>
                <a:cs typeface="Times New Roman" panose="02020503050405090304" pitchFamily="18" charset="0"/>
                <a:sym typeface="Symbol" panose="05050102010706020507" pitchFamily="18" charset="2"/>
              </a:rPr>
              <a:t></a:t>
            </a:r>
            <a:r>
              <a:rPr lang="pt-BR" altLang="zh-CN" dirty="0">
                <a:latin typeface="Times New Roman" panose="02020503050405090304" pitchFamily="18" charset="0"/>
                <a:cs typeface="Times New Roman" panose="02020503050405090304" pitchFamily="18" charset="0"/>
              </a:rPr>
              <a:t>n</a:t>
            </a:r>
          </a:p>
          <a:p>
            <a:pPr marL="0" indent="0" algn="ctr">
              <a:lnSpc>
                <a:spcPct val="150000"/>
              </a:lnSpc>
              <a:buNone/>
            </a:pPr>
            <a:endParaRPr lang="pt-BR" altLang="zh-CN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zh-CN" altLang="en-US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2615" y="1734820"/>
            <a:ext cx="4577080" cy="4115435"/>
          </a:xfrm>
          <a:prstGeom prst="rect">
            <a:avLst/>
          </a:prstGeom>
        </p:spPr>
      </p:pic>
      <p:sp>
        <p:nvSpPr>
          <p:cNvPr id="5" name="标题 1"/>
          <p:cNvSpPr>
            <a:spLocks noGrp="1"/>
          </p:cNvSpPr>
          <p:nvPr>
            <p:ph type="title"/>
          </p:nvPr>
        </p:nvSpPr>
        <p:spPr>
          <a:xfrm>
            <a:off x="3168740" y="88291"/>
            <a:ext cx="7740763" cy="470410"/>
          </a:xfrm>
        </p:spPr>
        <p:txBody>
          <a:bodyPr/>
          <a:lstStyle/>
          <a:p>
            <a:r>
              <a:rPr lang="zh-CN" altLang="en-US" dirty="0"/>
              <a:t>Solution 3: Dynamic programming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自定义设计方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A7C6E5"/>
      </a:accent1>
      <a:accent2>
        <a:srgbClr val="333399"/>
      </a:accent2>
      <a:accent3>
        <a:srgbClr val="FFFFFF"/>
      </a:accent3>
      <a:accent4>
        <a:srgbClr val="000000"/>
      </a:accent4>
      <a:accent5>
        <a:srgbClr val="D0DFEF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自定义设计方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A7C6E5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0DFF0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7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9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算法1模板</Template>
  <TotalTime>134</TotalTime>
  <Words>760</Words>
  <Application>Microsoft Office PowerPoint</Application>
  <PresentationFormat>宽屏</PresentationFormat>
  <Paragraphs>72</Paragraphs>
  <Slides>11</Slides>
  <Notes>1</Notes>
  <HiddenSlides>0</HiddenSlides>
  <MMClips>0</MMClips>
  <ScaleCrop>false</ScaleCrop>
  <HeadingPairs>
    <vt:vector size="8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2" baseType="lpstr">
      <vt:lpstr>等线</vt:lpstr>
      <vt:lpstr>黑体</vt:lpstr>
      <vt:lpstr>华文隶书</vt:lpstr>
      <vt:lpstr>微软雅黑</vt:lpstr>
      <vt:lpstr>新宋体</vt:lpstr>
      <vt:lpstr>Arial</vt:lpstr>
      <vt:lpstr>Times New Roman</vt:lpstr>
      <vt:lpstr>Times New Roman Bold</vt:lpstr>
      <vt:lpstr>Wingdings</vt:lpstr>
      <vt:lpstr>自定义设计方案</vt:lpstr>
      <vt:lpstr>Equation</vt:lpstr>
      <vt:lpstr>Maximum Subarray Sum</vt:lpstr>
      <vt:lpstr>Problem description</vt:lpstr>
      <vt:lpstr>Solution 1: Brute force algorithm or exhaustive algorithm</vt:lpstr>
      <vt:lpstr>Solution 1: Brute force algorithm or exhaustive algorithm</vt:lpstr>
      <vt:lpstr>Solution 2: Divide and conquer recursive algorithm</vt:lpstr>
      <vt:lpstr>Solution 2: Divide and conquer recursive algorithm</vt:lpstr>
      <vt:lpstr>Solution 2: Divide and conquer recursive algorithm</vt:lpstr>
      <vt:lpstr>Solution 3: Dynamic programming</vt:lpstr>
      <vt:lpstr>Solution 3: Dynamic programming</vt:lpstr>
      <vt:lpstr>Solution 3: Dynamic programming</vt:lpstr>
      <vt:lpstr>Solution 3: Dynamic programming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算法设计与分析</dc:title>
  <dc:creator>huxufei</dc:creator>
  <cp:lastModifiedBy>XiaoChen Pan</cp:lastModifiedBy>
  <cp:revision>688</cp:revision>
  <dcterms:created xsi:type="dcterms:W3CDTF">2024-03-15T07:53:16Z</dcterms:created>
  <dcterms:modified xsi:type="dcterms:W3CDTF">2026-03-30T07:09:44Z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2D98689974BFDBBA14522063FFD02261</vt:lpwstr>
  </property>
  <property fmtid="{D5CDD505-2E9C-101B-9397-08002B2CF9AE}" pid="3" name="KSOProductBuildVer">
    <vt:lpwstr>1033-6.5.2.8766</vt:lpwstr>
  </property>
</Properties>
</file>