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369" r:id="rId3"/>
    <p:sldId id="320" r:id="rId4"/>
    <p:sldId id="384" r:id="rId5"/>
    <p:sldId id="371" r:id="rId6"/>
    <p:sldId id="385" r:id="rId7"/>
    <p:sldId id="350" r:id="rId8"/>
    <p:sldId id="372" r:id="rId9"/>
    <p:sldId id="398" r:id="rId10"/>
    <p:sldId id="399" r:id="rId11"/>
    <p:sldId id="373" r:id="rId12"/>
    <p:sldId id="376" r:id="rId13"/>
    <p:sldId id="375" r:id="rId14"/>
    <p:sldId id="377" r:id="rId15"/>
    <p:sldId id="386" r:id="rId16"/>
    <p:sldId id="378" r:id="rId17"/>
    <p:sldId id="379" r:id="rId18"/>
    <p:sldId id="380" r:id="rId19"/>
    <p:sldId id="397" r:id="rId20"/>
    <p:sldId id="400" r:id="rId21"/>
    <p:sldId id="401"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47" autoAdjust="0"/>
  </p:normalViewPr>
  <p:slideViewPr>
    <p:cSldViewPr snapToGrid="0">
      <p:cViewPr varScale="1">
        <p:scale>
          <a:sx n="99" d="100"/>
          <a:sy n="99" d="100"/>
        </p:scale>
        <p:origin x="4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F8068-2B0A-4E89-BDBC-A53076134B44}" type="datetimeFigureOut">
              <a:rPr lang="zh-CN" altLang="en-US" smtClean="0"/>
              <a:t>2026/3/25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89500-7B95-4046-BB03-4F180CD4BD8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8" y="1122363"/>
            <a:ext cx="9144224"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38" y="3602038"/>
            <a:ext cx="9144224"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30042" y="1524000"/>
            <a:ext cx="7740763" cy="431074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113" y="365125"/>
            <a:ext cx="2628964"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21" y="365125"/>
            <a:ext cx="773449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3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4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5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6_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98469" y="68626"/>
            <a:ext cx="7740763" cy="470410"/>
          </a:xfrm>
          <a:prstGeom prst="rect">
            <a:avLst/>
          </a:prstGeom>
        </p:spPr>
        <p:txBody>
          <a:bodyPr/>
          <a:lstStyle>
            <a:lvl1pPr>
              <a:defRPr sz="3050">
                <a:solidFill>
                  <a:schemeClr val="bg1"/>
                </a:solidFill>
                <a:latin typeface="华文隶书" panose="02010800040101010101" pitchFamily="2" charset="-122"/>
                <a:ea typeface="华文隶书" panose="02010800040101010101" pitchFamily="2" charset="-122"/>
              </a:defRPr>
            </a:lvl1pPr>
          </a:lstStyle>
          <a:p>
            <a:r>
              <a:rPr lang="zh-CN" altLang="en-US" noProof="1"/>
              <a:t>单击此处编辑母版标题样式</a:t>
            </a:r>
          </a:p>
        </p:txBody>
      </p:sp>
      <p:sp>
        <p:nvSpPr>
          <p:cNvPr id="3" name="内容占位符 2"/>
          <p:cNvSpPr>
            <a:spLocks noGrp="1"/>
          </p:cNvSpPr>
          <p:nvPr>
            <p:ph idx="1"/>
          </p:nvPr>
        </p:nvSpPr>
        <p:spPr>
          <a:xfrm>
            <a:off x="266781" y="891575"/>
            <a:ext cx="11632335" cy="5349166"/>
          </a:xfrm>
          <a:prstGeom prst="rect">
            <a:avLst/>
          </a:prstGeom>
        </p:spPr>
        <p:txBody>
          <a:bodyPr/>
          <a:lstStyle>
            <a:lvl1pPr>
              <a:defRPr>
                <a:latin typeface="黑体" panose="02010609060101010101" pitchFamily="49" charset="-122"/>
                <a:ea typeface="黑体" panose="02010609060101010101" pitchFamily="49" charset="-122"/>
              </a:defRPr>
            </a:lvl1pPr>
            <a:lvl2pPr>
              <a:defRPr>
                <a:latin typeface="微软雅黑" panose="020B0503020204020204" pitchFamily="34" charset="-122"/>
                <a:ea typeface="微软雅黑" panose="020B0503020204020204" pitchFamily="34" charset="-122"/>
              </a:defRPr>
            </a:lvl2pPr>
            <a:lvl3pPr>
              <a:defRPr>
                <a:latin typeface="新宋体" panose="02010609030101010101" pitchFamily="49" charset="-122"/>
                <a:ea typeface="新宋体" panose="02010609030101010101" pitchFamily="49" charset="-122"/>
              </a:defRPr>
            </a:lvl3pPr>
          </a:lstStyle>
          <a:p>
            <a:pPr lvl="0"/>
            <a:r>
              <a:rPr lang="zh-CN" altLang="en-US" noProof="1"/>
              <a:t>单击此处编辑母版文本样式</a:t>
            </a:r>
          </a:p>
          <a:p>
            <a:pPr lvl="1"/>
            <a:r>
              <a:rPr lang="zh-CN" altLang="en-US" noProof="1"/>
              <a:t>第二级</a:t>
            </a:r>
          </a:p>
          <a:p>
            <a:pPr lvl="2"/>
            <a:r>
              <a:rPr lang="zh-CN" altLang="en-US" noProof="1"/>
              <a:t>第三级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72" y="1709738"/>
            <a:ext cx="10515857" cy="2852737"/>
          </a:xfrm>
          <a:prstGeom prst="rect">
            <a:avLst/>
          </a:prstGeom>
        </p:spPr>
        <p:txBody>
          <a:bodyPr anchor="b"/>
          <a:lstStyle>
            <a:lvl1pPr algn="l">
              <a:defRPr sz="6000"/>
            </a:lvl1pPr>
          </a:lstStyle>
          <a:p>
            <a:r>
              <a:rPr lang="zh-CN" altLang="en-US" noProof="1"/>
              <a:t>单击此处编辑母版标题样式</a:t>
            </a:r>
          </a:p>
        </p:txBody>
      </p:sp>
      <p:sp>
        <p:nvSpPr>
          <p:cNvPr id="3" name="文本占位符 2"/>
          <p:cNvSpPr>
            <a:spLocks noGrp="1"/>
          </p:cNvSpPr>
          <p:nvPr>
            <p:ph type="body" idx="1"/>
          </p:nvPr>
        </p:nvSpPr>
        <p:spPr>
          <a:xfrm>
            <a:off x="831872" y="4589463"/>
            <a:ext cx="10515857" cy="1500187"/>
          </a:xfrm>
          <a:prstGeom prst="rect">
            <a:avLst/>
          </a:prstGeo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20"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352"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9" y="365127"/>
            <a:ext cx="10515857" cy="970222"/>
          </a:xfrm>
          <a:prstGeom prst="rect">
            <a:avLst/>
          </a:prstGeom>
        </p:spPr>
        <p:txBody>
          <a:bodyPr/>
          <a:lstStyle>
            <a:lvl1pPr algn="ctr">
              <a:defRPr/>
            </a:lvl1pPr>
          </a:lstStyle>
          <a:p>
            <a:r>
              <a:rPr lang="zh-CN" altLang="en-US" noProof="1"/>
              <a:t>单击此处编辑母版标题样式</a:t>
            </a:r>
          </a:p>
        </p:txBody>
      </p:sp>
      <p:sp>
        <p:nvSpPr>
          <p:cNvPr id="3" name="文本占位符 2"/>
          <p:cNvSpPr>
            <a:spLocks noGrp="1"/>
          </p:cNvSpPr>
          <p:nvPr>
            <p:ph type="body" idx="1"/>
          </p:nvPr>
        </p:nvSpPr>
        <p:spPr>
          <a:xfrm>
            <a:off x="1259756" y="1567346"/>
            <a:ext cx="4701955" cy="710095"/>
          </a:xfrm>
          <a:prstGeom prst="rect">
            <a:avLst/>
          </a:prstGeo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1259756" y="2338388"/>
            <a:ext cx="4701955" cy="3785964"/>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289771" y="1567346"/>
            <a:ext cx="4701956" cy="710095"/>
          </a:xfrm>
          <a:prstGeom prst="rect">
            <a:avLst/>
          </a:prstGeom>
        </p:spPr>
        <p:txBody>
          <a:bodyPr vert="horz" lIns="91440" tIns="45720" rIns="91440" bIns="45720" rtlCol="0" anchor="ctr" anchorCtr="0">
            <a:normAutofit/>
          </a:bodyPr>
          <a:lstStyle>
            <a:lvl1pPr marL="228600" indent="-228600">
              <a:buNone/>
              <a:defRPr lang="zh-CN" altLang="en-US" b="0" smtClean="0"/>
            </a:lvl1pPr>
          </a:lstStyle>
          <a:p>
            <a:pPr lvl="0"/>
            <a:r>
              <a:rPr lang="zh-CN" altLang="en-US" noProof="1"/>
              <a:t>单击此处编辑母版文本样式</a:t>
            </a:r>
          </a:p>
        </p:txBody>
      </p:sp>
      <p:sp>
        <p:nvSpPr>
          <p:cNvPr id="6" name="内容占位符 5"/>
          <p:cNvSpPr>
            <a:spLocks noGrp="1"/>
          </p:cNvSpPr>
          <p:nvPr>
            <p:ph sz="quarter" idx="4"/>
          </p:nvPr>
        </p:nvSpPr>
        <p:spPr>
          <a:xfrm>
            <a:off x="6289771" y="2357462"/>
            <a:ext cx="4701956" cy="376689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8" y="457200"/>
            <a:ext cx="3932333"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316" y="987425"/>
            <a:ext cx="617235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808" y="2057400"/>
            <a:ext cx="393233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9" y="457200"/>
            <a:ext cx="4260954" cy="1600200"/>
          </a:xfrm>
          <a:prstGeom prst="rect">
            <a:avLst/>
          </a:prstGeom>
        </p:spPr>
        <p:txBody>
          <a:bodyPr anchor="t" anchorCtr="0">
            <a:normAutofit/>
          </a:bodyPr>
          <a:lstStyle>
            <a:lvl1pPr>
              <a:defRPr sz="4000"/>
            </a:lvl1pPr>
          </a:lstStyle>
          <a:p>
            <a:r>
              <a:rPr lang="zh-CN" altLang="en-US" noProof="1"/>
              <a:t>单击此处编辑母版标题样式</a:t>
            </a:r>
          </a:p>
        </p:txBody>
      </p:sp>
      <p:sp>
        <p:nvSpPr>
          <p:cNvPr id="3" name="图片占位符 2"/>
          <p:cNvSpPr>
            <a:spLocks noGrp="1"/>
          </p:cNvSpPr>
          <p:nvPr>
            <p:ph type="pic" idx="1"/>
          </p:nvPr>
        </p:nvSpPr>
        <p:spPr>
          <a:xfrm>
            <a:off x="5384933" y="457203"/>
            <a:ext cx="5970733"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1"/>
              <a:t>单击图标添加图片</a:t>
            </a:r>
          </a:p>
        </p:txBody>
      </p:sp>
      <p:sp>
        <p:nvSpPr>
          <p:cNvPr id="4" name="文本占位符 3"/>
          <p:cNvSpPr>
            <a:spLocks noGrp="1"/>
          </p:cNvSpPr>
          <p:nvPr>
            <p:ph type="body" sz="half" idx="2"/>
          </p:nvPr>
        </p:nvSpPr>
        <p:spPr>
          <a:xfrm>
            <a:off x="839809" y="2057400"/>
            <a:ext cx="4260954" cy="381158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图片 2" descr="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 y="0"/>
            <a:ext cx="12202452" cy="68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1"/>
          <p:cNvSpPr txBox="1"/>
          <p:nvPr/>
        </p:nvSpPr>
        <p:spPr>
          <a:xfrm>
            <a:off x="2804206" y="68627"/>
            <a:ext cx="7740763" cy="492555"/>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2pPr>
            <a:lvl3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3pPr>
            <a:lvl4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4pPr>
            <a:lvl5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9pPr>
          </a:lstStyle>
          <a:p>
            <a:endParaRPr lang="zh-CN" altLang="en-US" sz="3050" noProof="1">
              <a:solidFill>
                <a:schemeClr val="bg1"/>
              </a:solidFill>
              <a:latin typeface="华文隶书" panose="02010800040101010101" pitchFamily="2" charset="-122"/>
              <a:ea typeface="华文隶书" panose="02010800040101010101" pitchFamily="2" charset="-122"/>
            </a:endParaRPr>
          </a:p>
        </p:txBody>
      </p:sp>
      <p:sp>
        <p:nvSpPr>
          <p:cNvPr id="5" name="内容占位符 2"/>
          <p:cNvSpPr txBox="1"/>
          <p:nvPr/>
        </p:nvSpPr>
        <p:spPr>
          <a:xfrm>
            <a:off x="430042" y="960154"/>
            <a:ext cx="11495177" cy="5143429"/>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lvl="1"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lvl="2"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lvl="3"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lvl="4"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a:lstStyle>
          <a:p>
            <a:pPr marL="326390" indent="-326390">
              <a:buFont typeface="Wingdings" panose="05000000000000000000" pitchFamily="2" charset="2"/>
              <a:buChar char="u"/>
            </a:pPr>
            <a:endParaRPr lang="zh-CN" altLang="en-US" sz="3050" noProof="1">
              <a:latin typeface="新宋体" panose="02010609030101010101" pitchFamily="49" charset="-122"/>
              <a:ea typeface="新宋体" panose="0201060903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1" fontAlgn="base" hangingPunct="1">
        <a:spcBef>
          <a:spcPct val="0"/>
        </a:spcBef>
        <a:spcAft>
          <a:spcPct val="0"/>
        </a:spcAft>
        <a:defRPr sz="4190" kern="1200">
          <a:solidFill>
            <a:schemeClr val="tx2"/>
          </a:solidFill>
          <a:latin typeface="+mj-lt"/>
          <a:ea typeface="+mj-ea"/>
          <a:cs typeface="+mj-cs"/>
        </a:defRPr>
      </a:lvl1pPr>
      <a:lvl2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2pPr>
      <a:lvl3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3pPr>
      <a:lvl4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4pPr>
      <a:lvl5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5pPr>
      <a:lvl6pPr marL="435610"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6pPr>
      <a:lvl7pPr marL="87058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7pPr>
      <a:lvl8pPr marL="130619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8pPr>
      <a:lvl9pPr marL="174180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9pPr>
    </p:titleStyle>
    <p:bodyStyle>
      <a:lvl1pPr marL="326390" indent="-326390" algn="l" rtl="0" eaLnBrk="1" fontAlgn="base" hangingPunct="1">
        <a:spcBef>
          <a:spcPct val="20000"/>
        </a:spcBef>
        <a:spcAft>
          <a:spcPct val="0"/>
        </a:spcAft>
        <a:buChar char="•"/>
        <a:defRPr sz="3050" kern="1200">
          <a:solidFill>
            <a:schemeClr val="tx1"/>
          </a:solidFill>
          <a:latin typeface="+mn-lt"/>
          <a:ea typeface="+mn-ea"/>
          <a:cs typeface="+mn-cs"/>
        </a:defRPr>
      </a:lvl1pPr>
      <a:lvl2pPr marL="707390" lvl="1" indent="-272415" algn="l" rtl="0" eaLnBrk="1" fontAlgn="base" hangingPunct="1">
        <a:spcBef>
          <a:spcPct val="20000"/>
        </a:spcBef>
        <a:spcAft>
          <a:spcPct val="0"/>
        </a:spcAft>
        <a:buChar char="–"/>
        <a:defRPr sz="2665" kern="1200">
          <a:solidFill>
            <a:schemeClr val="tx1"/>
          </a:solidFill>
          <a:latin typeface="+mn-lt"/>
          <a:ea typeface="+mn-ea"/>
          <a:cs typeface="+mn-cs"/>
        </a:defRPr>
      </a:lvl2pPr>
      <a:lvl3pPr marL="1088390" lvl="2" indent="-217805" algn="l" rtl="0" eaLnBrk="1" fontAlgn="base" hangingPunct="1">
        <a:spcBef>
          <a:spcPct val="20000"/>
        </a:spcBef>
        <a:spcAft>
          <a:spcPct val="0"/>
        </a:spcAft>
        <a:buChar char="•"/>
        <a:defRPr sz="2285" kern="1200">
          <a:solidFill>
            <a:schemeClr val="tx1"/>
          </a:solidFill>
          <a:latin typeface="+mn-lt"/>
          <a:ea typeface="+mn-ea"/>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p:bodyStyle>
    <p:otherStyle>
      <a:lvl1pPr marL="0" lvl="0" indent="0" algn="l" defTabSz="870585" eaLnBrk="1" fontAlgn="base" latinLnBrk="0" hangingPunct="1">
        <a:spcBef>
          <a:spcPct val="0"/>
        </a:spcBef>
        <a:spcAft>
          <a:spcPct val="0"/>
        </a:spcAft>
        <a:buFont typeface="Arial" panose="020B0604020202090204" pitchFamily="34" charset="0"/>
        <a:buNone/>
        <a:defRPr sz="1715" b="0" i="0" u="none" kern="1200" baseline="0">
          <a:solidFill>
            <a:schemeClr val="tx1"/>
          </a:solidFill>
          <a:latin typeface="+mn-lt"/>
          <a:ea typeface="+mn-ea"/>
          <a:cs typeface="+mn-cs"/>
        </a:defRPr>
      </a:lvl1pPr>
      <a:lvl2pPr marL="435610" lvl="1"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2pPr>
      <a:lvl3pPr marL="870585" lvl="2"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3pPr>
      <a:lvl4pPr marL="1306195" lvl="3"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4pPr>
      <a:lvl5pPr marL="1741805" lvl="4"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5pPr>
      <a:lvl6pPr marL="2177415" lvl="5"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6pPr>
      <a:lvl7pPr marL="2612390" lvl="6"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7pPr>
      <a:lvl8pPr marL="3048000" lvl="7"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8pPr>
      <a:lvl9pPr marL="3483610" lvl="8"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chor="ctr">
            <a:normAutofit fontScale="90000"/>
          </a:bodyPr>
          <a:lstStyle/>
          <a:p>
            <a:r>
              <a:rPr lang="zh-CN" altLang="en-US" sz="8000" b="1" dirty="0">
                <a:latin typeface="黑体" panose="02010609060101010101" pitchFamily="49" charset="-122"/>
                <a:ea typeface="黑体" panose="02010609060101010101" pitchFamily="49" charset="-122"/>
                <a:sym typeface="+mn-ea"/>
              </a:rPr>
              <a:t>Dynamic programming</a:t>
            </a:r>
            <a:endParaRPr lang="zh-CN" altLang="en-US" sz="8000" b="1"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335"/>
    </mc:Choice>
    <mc:Fallback xmlns="">
      <p:transition spd="slow" advTm="333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1C7CE-AE75-34C3-F79D-2EDD1E9AB3D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EC8CAB9-B12C-A788-DD21-65D754E4D2A6}"/>
              </a:ext>
            </a:extLst>
          </p:cNvPr>
          <p:cNvSpPr>
            <a:spLocks noGrp="1"/>
          </p:cNvSpPr>
          <p:nvPr>
            <p:ph type="title"/>
          </p:nvPr>
        </p:nvSpPr>
        <p:spPr/>
        <p:txBody>
          <a:bodyPr/>
          <a:lstStyle/>
          <a:p>
            <a:r>
              <a:rPr lang="zh-CN" altLang="en-US" dirty="0"/>
              <a:t>Problem description</a:t>
            </a:r>
          </a:p>
        </p:txBody>
      </p:sp>
      <p:pic>
        <p:nvPicPr>
          <p:cNvPr id="7" name="内容占位符 6">
            <a:extLst>
              <a:ext uri="{FF2B5EF4-FFF2-40B4-BE49-F238E27FC236}">
                <a16:creationId xmlns:a16="http://schemas.microsoft.com/office/drawing/2014/main" id="{E55620B2-E03D-53CE-668A-0950CD1FCD9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238695" y="892175"/>
            <a:ext cx="9689209" cy="5348288"/>
          </a:xfrm>
          <a:prstGeom prst="rect">
            <a:avLst/>
          </a:prstGeom>
        </p:spPr>
      </p:pic>
    </p:spTree>
    <p:extLst>
      <p:ext uri="{BB962C8B-B14F-4D97-AF65-F5344CB8AC3E}">
        <p14:creationId xmlns:p14="http://schemas.microsoft.com/office/powerpoint/2010/main" val="3089927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98420" y="68580"/>
            <a:ext cx="9593580" cy="470535"/>
          </a:xfrm>
        </p:spPr>
        <p:txBody>
          <a:bodyPr/>
          <a:lstStyle/>
          <a:p>
            <a:r>
              <a:rPr lang="zh-CN" altLang="en-US" dirty="0"/>
              <a:t>Structure of the longest common subsequence</a:t>
            </a:r>
          </a:p>
        </p:txBody>
      </p:sp>
      <p:sp>
        <p:nvSpPr>
          <p:cNvPr id="3" name="内容占位符 2"/>
          <p:cNvSpPr>
            <a:spLocks noGrp="1"/>
          </p:cNvSpPr>
          <p:nvPr>
            <p:ph idx="1"/>
          </p:nvPr>
        </p:nvSpPr>
        <p:spPr>
          <a:xfrm>
            <a:off x="279481" y="754415"/>
            <a:ext cx="11632335" cy="5349166"/>
          </a:xfrm>
        </p:spPr>
        <p:txBody>
          <a:bodyPr/>
          <a:lstStyle/>
          <a:p>
            <a:pPr marL="0" indent="0" algn="just">
              <a:lnSpc>
                <a:spcPct val="100000"/>
              </a:lnSpc>
              <a:spcBef>
                <a:spcPts val="0"/>
              </a:spcBef>
              <a:buClr>
                <a:schemeClr val="accent2"/>
              </a:buClr>
              <a:buNone/>
            </a:pPr>
            <a:r>
              <a:rPr lang="zh-CN" altLang="en-US" sz="3200" b="1" dirty="0">
                <a:latin typeface="Times New Roman" panose="02020503050405090304" pitchFamily="18" charset="0"/>
                <a:cs typeface="Times New Roman" panose="02020503050405090304" pitchFamily="18" charset="0"/>
              </a:rPr>
              <a:t>Given two sequences </a:t>
            </a:r>
            <a:r>
              <a:rPr lang="en-US" altLang="zh-CN" sz="3200" b="1" dirty="0">
                <a:latin typeface="Times New Roman" panose="02020503050405090304" pitchFamily="18" charset="0"/>
                <a:cs typeface="Times New Roman" panose="02020503050405090304" pitchFamily="18" charset="0"/>
                <a:sym typeface="+mn-ea"/>
              </a:rPr>
              <a:t>X={x</a:t>
            </a:r>
            <a:r>
              <a:rPr lang="en-US" altLang="zh-CN" sz="3200" b="1" baseline="-25000" dirty="0">
                <a:latin typeface="Times New Roman" panose="02020503050405090304" pitchFamily="18" charset="0"/>
                <a:cs typeface="Times New Roman" panose="02020503050405090304" pitchFamily="18" charset="0"/>
                <a:sym typeface="+mn-ea"/>
              </a:rPr>
              <a:t>1</a:t>
            </a:r>
            <a:r>
              <a:rPr lang="en-US" altLang="zh-CN" sz="3200" b="1" dirty="0">
                <a:latin typeface="Times New Roman" panose="02020503050405090304" pitchFamily="18" charset="0"/>
                <a:cs typeface="Times New Roman" panose="02020503050405090304" pitchFamily="18" charset="0"/>
                <a:sym typeface="+mn-ea"/>
              </a:rPr>
              <a:t>,x</a:t>
            </a:r>
            <a:r>
              <a:rPr lang="en-US" altLang="zh-CN" sz="3200" b="1" baseline="-25000" dirty="0">
                <a:latin typeface="Times New Roman" panose="02020503050405090304" pitchFamily="18" charset="0"/>
                <a:cs typeface="Times New Roman" panose="02020503050405090304" pitchFamily="18" charset="0"/>
                <a:sym typeface="+mn-ea"/>
              </a:rPr>
              <a:t>2</a:t>
            </a:r>
            <a:r>
              <a:rPr lang="en-US" altLang="zh-CN" sz="3200" b="1" dirty="0">
                <a:latin typeface="Times New Roman" panose="02020503050405090304" pitchFamily="18" charset="0"/>
                <a:cs typeface="Times New Roman" panose="02020503050405090304" pitchFamily="18" charset="0"/>
                <a:sym typeface="+mn-ea"/>
              </a:rPr>
              <a:t>,…,</a:t>
            </a:r>
            <a:r>
              <a:rPr lang="en-US" altLang="zh-CN" sz="3200" b="1" dirty="0" err="1">
                <a:latin typeface="Times New Roman" panose="02020503050405090304" pitchFamily="18" charset="0"/>
                <a:cs typeface="Times New Roman" panose="02020503050405090304" pitchFamily="18" charset="0"/>
                <a:sym typeface="+mn-ea"/>
              </a:rPr>
              <a:t>x</a:t>
            </a:r>
            <a:r>
              <a:rPr lang="en-US" altLang="zh-CN" sz="3200" b="1" baseline="-25000" dirty="0" err="1">
                <a:latin typeface="Times New Roman" panose="02020503050405090304" pitchFamily="18" charset="0"/>
                <a:cs typeface="Times New Roman" panose="02020503050405090304" pitchFamily="18" charset="0"/>
                <a:sym typeface="+mn-ea"/>
              </a:rPr>
              <a:t>m</a:t>
            </a:r>
            <a:r>
              <a:rPr lang="en-US" altLang="zh-CN" sz="3200" b="1" dirty="0">
                <a:latin typeface="Times New Roman" panose="02020503050405090304" pitchFamily="18" charset="0"/>
                <a:cs typeface="Times New Roman" panose="02020503050405090304" pitchFamily="18" charset="0"/>
                <a:sym typeface="+mn-ea"/>
              </a:rPr>
              <a:t>}</a:t>
            </a:r>
            <a:r>
              <a:rPr lang="zh-CN" altLang="en-US" sz="3200" b="1" dirty="0">
                <a:latin typeface="Times New Roman" panose="02020503050405090304" pitchFamily="18" charset="0"/>
                <a:cs typeface="Times New Roman" panose="02020503050405090304" pitchFamily="18" charset="0"/>
              </a:rPr>
              <a:t> and </a:t>
            </a:r>
            <a:r>
              <a:rPr lang="en-US" altLang="zh-CN" sz="3200" b="1" dirty="0">
                <a:latin typeface="Times New Roman" panose="02020503050405090304" pitchFamily="18" charset="0"/>
                <a:cs typeface="Times New Roman" panose="02020503050405090304" pitchFamily="18" charset="0"/>
                <a:sym typeface="+mn-ea"/>
              </a:rPr>
              <a:t>Y={y</a:t>
            </a:r>
            <a:r>
              <a:rPr lang="en-US" altLang="zh-CN" sz="3200" b="1" baseline="-25000" dirty="0">
                <a:latin typeface="Times New Roman" panose="02020503050405090304" pitchFamily="18" charset="0"/>
                <a:cs typeface="Times New Roman" panose="02020503050405090304" pitchFamily="18" charset="0"/>
                <a:sym typeface="+mn-ea"/>
              </a:rPr>
              <a:t>1</a:t>
            </a:r>
            <a:r>
              <a:rPr lang="en-US" altLang="zh-CN" sz="3200" b="1" dirty="0">
                <a:latin typeface="Times New Roman" panose="02020503050405090304" pitchFamily="18" charset="0"/>
                <a:cs typeface="Times New Roman" panose="02020503050405090304" pitchFamily="18" charset="0"/>
                <a:sym typeface="+mn-ea"/>
              </a:rPr>
              <a:t>,y</a:t>
            </a:r>
            <a:r>
              <a:rPr lang="en-US" altLang="zh-CN" sz="3200" b="1" baseline="-25000" dirty="0">
                <a:latin typeface="Times New Roman" panose="02020503050405090304" pitchFamily="18" charset="0"/>
                <a:cs typeface="Times New Roman" panose="02020503050405090304" pitchFamily="18" charset="0"/>
                <a:sym typeface="+mn-ea"/>
              </a:rPr>
              <a:t>2</a:t>
            </a:r>
            <a:r>
              <a:rPr lang="en-US" altLang="zh-CN" sz="3200" b="1" dirty="0">
                <a:latin typeface="Times New Roman" panose="02020503050405090304" pitchFamily="18" charset="0"/>
                <a:cs typeface="Times New Roman" panose="02020503050405090304" pitchFamily="18" charset="0"/>
                <a:sym typeface="+mn-ea"/>
              </a:rPr>
              <a:t>,…,</a:t>
            </a:r>
            <a:r>
              <a:rPr lang="en-US" altLang="zh-CN" sz="3200" b="1" dirty="0" err="1">
                <a:latin typeface="Times New Roman" panose="02020503050405090304" pitchFamily="18" charset="0"/>
                <a:cs typeface="Times New Roman" panose="02020503050405090304" pitchFamily="18" charset="0"/>
                <a:sym typeface="+mn-ea"/>
              </a:rPr>
              <a:t>y</a:t>
            </a:r>
            <a:r>
              <a:rPr lang="en-US" altLang="zh-CN" sz="3200" b="1" baseline="-25000" dirty="0" err="1">
                <a:latin typeface="Times New Roman" panose="02020503050405090304" pitchFamily="18" charset="0"/>
                <a:cs typeface="Times New Roman" panose="02020503050405090304" pitchFamily="18" charset="0"/>
                <a:sym typeface="+mn-ea"/>
              </a:rPr>
              <a:t>n</a:t>
            </a:r>
            <a:r>
              <a:rPr lang="en-US" altLang="zh-CN" sz="3200" b="1" dirty="0">
                <a:latin typeface="Times New Roman" panose="02020503050405090304" pitchFamily="18" charset="0"/>
                <a:cs typeface="Times New Roman" panose="02020503050405090304" pitchFamily="18" charset="0"/>
                <a:sym typeface="+mn-ea"/>
              </a:rPr>
              <a:t>}</a:t>
            </a:r>
            <a:r>
              <a:rPr lang="zh-CN" altLang="en-US" sz="3200" b="1" dirty="0">
                <a:latin typeface="Times New Roman" panose="02020503050405090304" pitchFamily="18" charset="0"/>
                <a:cs typeface="Times New Roman" panose="02020503050405090304" pitchFamily="18" charset="0"/>
              </a:rPr>
              <a:t>, find the longest common subsequence of X and Y.</a:t>
            </a:r>
          </a:p>
          <a:p>
            <a:pPr marL="0" indent="0" algn="just">
              <a:lnSpc>
                <a:spcPct val="140000"/>
              </a:lnSpc>
              <a:spcBef>
                <a:spcPts val="0"/>
              </a:spcBef>
              <a:buClr>
                <a:schemeClr val="accent2"/>
              </a:buClr>
              <a:buNone/>
            </a:pPr>
            <a:r>
              <a:rPr lang="zh-CN" altLang="en-US" sz="3200" b="1" dirty="0">
                <a:latin typeface="Times New Roman" panose="02020503050405090304" pitchFamily="18" charset="0"/>
                <a:cs typeface="Times New Roman" panose="02020503050405090304" pitchFamily="18" charset="0"/>
              </a:rPr>
              <a:t>I. Structure of the longest common subsequence</a:t>
            </a:r>
          </a:p>
          <a:p>
            <a:pPr marL="0" indent="0" algn="just">
              <a:lnSpc>
                <a:spcPct val="100000"/>
              </a:lnSpc>
              <a:spcBef>
                <a:spcPts val="0"/>
              </a:spcBef>
              <a:buClr>
                <a:schemeClr val="accent2"/>
              </a:buClr>
              <a:buNone/>
            </a:pPr>
            <a:r>
              <a:rPr lang="en-US" altLang="zh-CN" sz="2800" dirty="0"/>
              <a:t>S</a:t>
            </a:r>
            <a:r>
              <a:rPr lang="zh-CN" altLang="en-US" sz="2800" dirty="0"/>
              <a:t>et the longest common subsequence of sequence </a:t>
            </a:r>
            <a:r>
              <a:rPr lang="en-US" altLang="zh-CN" sz="2800" b="1" dirty="0">
                <a:latin typeface="Times New Roman" panose="02020503050405090304" pitchFamily="18" charset="0"/>
                <a:cs typeface="Times New Roman" panose="02020503050405090304" pitchFamily="18" charset="0"/>
                <a:sym typeface="+mn-ea"/>
              </a:rPr>
              <a:t>X={x</a:t>
            </a:r>
            <a:r>
              <a:rPr lang="en-US" altLang="zh-CN" sz="2800" b="1" baseline="-25000" dirty="0">
                <a:latin typeface="Times New Roman" panose="02020503050405090304" pitchFamily="18" charset="0"/>
                <a:cs typeface="Times New Roman" panose="02020503050405090304" pitchFamily="18" charset="0"/>
                <a:sym typeface="+mn-ea"/>
              </a:rPr>
              <a:t>1</a:t>
            </a:r>
            <a:r>
              <a:rPr lang="en-US" altLang="zh-CN" sz="2800" b="1" dirty="0">
                <a:latin typeface="Times New Roman" panose="02020503050405090304" pitchFamily="18" charset="0"/>
                <a:cs typeface="Times New Roman" panose="02020503050405090304" pitchFamily="18" charset="0"/>
                <a:sym typeface="+mn-ea"/>
              </a:rPr>
              <a:t>,x</a:t>
            </a:r>
            <a:r>
              <a:rPr lang="en-US" altLang="zh-CN" sz="2800" b="1" baseline="-25000" dirty="0">
                <a:latin typeface="Times New Roman" panose="02020503050405090304" pitchFamily="18" charset="0"/>
                <a:cs typeface="Times New Roman" panose="02020503050405090304" pitchFamily="18" charset="0"/>
                <a:sym typeface="+mn-ea"/>
              </a:rPr>
              <a:t>2</a:t>
            </a:r>
            <a:r>
              <a:rPr lang="en-US" altLang="zh-CN" sz="2800" b="1" dirty="0">
                <a:latin typeface="Times New Roman" panose="02020503050405090304" pitchFamily="18" charset="0"/>
                <a:cs typeface="Times New Roman" panose="02020503050405090304" pitchFamily="18" charset="0"/>
                <a:sym typeface="+mn-ea"/>
              </a:rPr>
              <a:t>,…,</a:t>
            </a:r>
            <a:r>
              <a:rPr lang="en-US" altLang="zh-CN" sz="2800" b="1" dirty="0" err="1">
                <a:latin typeface="Times New Roman" panose="02020503050405090304" pitchFamily="18" charset="0"/>
                <a:cs typeface="Times New Roman" panose="02020503050405090304" pitchFamily="18" charset="0"/>
                <a:sym typeface="+mn-ea"/>
              </a:rPr>
              <a:t>x</a:t>
            </a:r>
            <a:r>
              <a:rPr lang="en-US" altLang="zh-CN" sz="2800" b="1" baseline="-25000" dirty="0" err="1">
                <a:latin typeface="Times New Roman" panose="02020503050405090304" pitchFamily="18" charset="0"/>
                <a:cs typeface="Times New Roman" panose="02020503050405090304" pitchFamily="18" charset="0"/>
                <a:sym typeface="+mn-ea"/>
              </a:rPr>
              <a:t>m</a:t>
            </a:r>
            <a:r>
              <a:rPr lang="en-US" altLang="zh-CN" sz="2800" b="1" dirty="0">
                <a:latin typeface="Times New Roman" panose="02020503050405090304" pitchFamily="18" charset="0"/>
                <a:cs typeface="Times New Roman" panose="02020503050405090304" pitchFamily="18" charset="0"/>
                <a:sym typeface="+mn-ea"/>
              </a:rPr>
              <a:t>}</a:t>
            </a:r>
            <a:r>
              <a:rPr lang="zh-CN" altLang="en-US" sz="2800" dirty="0"/>
              <a:t> and </a:t>
            </a:r>
            <a:r>
              <a:rPr lang="en-US" altLang="zh-CN" sz="2800" b="1" dirty="0">
                <a:latin typeface="Times New Roman" panose="02020503050405090304" pitchFamily="18" charset="0"/>
                <a:cs typeface="Times New Roman" panose="02020503050405090304" pitchFamily="18" charset="0"/>
                <a:sym typeface="+mn-ea"/>
              </a:rPr>
              <a:t>Y={y</a:t>
            </a:r>
            <a:r>
              <a:rPr lang="en-US" altLang="zh-CN" sz="2800" b="1" baseline="-25000" dirty="0">
                <a:latin typeface="Times New Roman" panose="02020503050405090304" pitchFamily="18" charset="0"/>
                <a:cs typeface="Times New Roman" panose="02020503050405090304" pitchFamily="18" charset="0"/>
                <a:sym typeface="+mn-ea"/>
              </a:rPr>
              <a:t>1</a:t>
            </a:r>
            <a:r>
              <a:rPr lang="en-US" altLang="zh-CN" sz="2800" b="1" dirty="0">
                <a:latin typeface="Times New Roman" panose="02020503050405090304" pitchFamily="18" charset="0"/>
                <a:cs typeface="Times New Roman" panose="02020503050405090304" pitchFamily="18" charset="0"/>
                <a:sym typeface="+mn-ea"/>
              </a:rPr>
              <a:t>,y</a:t>
            </a:r>
            <a:r>
              <a:rPr lang="en-US" altLang="zh-CN" sz="2800" b="1" baseline="-25000" dirty="0">
                <a:latin typeface="Times New Roman" panose="02020503050405090304" pitchFamily="18" charset="0"/>
                <a:cs typeface="Times New Roman" panose="02020503050405090304" pitchFamily="18" charset="0"/>
                <a:sym typeface="+mn-ea"/>
              </a:rPr>
              <a:t>2</a:t>
            </a:r>
            <a:r>
              <a:rPr lang="en-US" altLang="zh-CN" sz="2800" b="1" dirty="0">
                <a:latin typeface="Times New Roman" panose="02020503050405090304" pitchFamily="18" charset="0"/>
                <a:cs typeface="Times New Roman" panose="02020503050405090304" pitchFamily="18" charset="0"/>
                <a:sym typeface="+mn-ea"/>
              </a:rPr>
              <a:t>,…,</a:t>
            </a:r>
            <a:r>
              <a:rPr lang="en-US" altLang="zh-CN" sz="2800" b="1" dirty="0" err="1">
                <a:latin typeface="Times New Roman" panose="02020503050405090304" pitchFamily="18" charset="0"/>
                <a:cs typeface="Times New Roman" panose="02020503050405090304" pitchFamily="18" charset="0"/>
                <a:sym typeface="+mn-ea"/>
              </a:rPr>
              <a:t>y</a:t>
            </a:r>
            <a:r>
              <a:rPr lang="en-US" altLang="zh-CN" sz="2800" b="1" baseline="-25000" dirty="0" err="1">
                <a:latin typeface="Times New Roman" panose="02020503050405090304" pitchFamily="18" charset="0"/>
                <a:cs typeface="Times New Roman" panose="02020503050405090304" pitchFamily="18" charset="0"/>
                <a:sym typeface="+mn-ea"/>
              </a:rPr>
              <a:t>n</a:t>
            </a:r>
            <a:r>
              <a:rPr lang="en-US" altLang="zh-CN" sz="2800" b="1" dirty="0">
                <a:latin typeface="Times New Roman" panose="02020503050405090304" pitchFamily="18" charset="0"/>
                <a:cs typeface="Times New Roman" panose="02020503050405090304" pitchFamily="18" charset="0"/>
                <a:sym typeface="+mn-ea"/>
              </a:rPr>
              <a:t>}</a:t>
            </a:r>
            <a:r>
              <a:rPr lang="zh-CN" altLang="en-US" sz="2800" dirty="0"/>
              <a:t> be </a:t>
            </a:r>
            <a:r>
              <a:rPr lang="en-US" altLang="zh-CN" sz="2800" b="1" dirty="0">
                <a:latin typeface="Times New Roman" panose="02020503050405090304" pitchFamily="18" charset="0"/>
                <a:cs typeface="Times New Roman" panose="02020503050405090304" pitchFamily="18" charset="0"/>
                <a:sym typeface="+mn-ea"/>
              </a:rPr>
              <a:t>Z={z</a:t>
            </a:r>
            <a:r>
              <a:rPr lang="en-US" altLang="zh-CN" sz="2800" b="1" baseline="-25000" dirty="0">
                <a:latin typeface="Times New Roman" panose="02020503050405090304" pitchFamily="18" charset="0"/>
                <a:cs typeface="Times New Roman" panose="02020503050405090304" pitchFamily="18" charset="0"/>
                <a:sym typeface="+mn-ea"/>
              </a:rPr>
              <a:t>1</a:t>
            </a:r>
            <a:r>
              <a:rPr lang="en-US" altLang="zh-CN" sz="2800" b="1" dirty="0">
                <a:latin typeface="Times New Roman" panose="02020503050405090304" pitchFamily="18" charset="0"/>
                <a:cs typeface="Times New Roman" panose="02020503050405090304" pitchFamily="18" charset="0"/>
                <a:sym typeface="+mn-ea"/>
              </a:rPr>
              <a:t>,z</a:t>
            </a:r>
            <a:r>
              <a:rPr lang="en-US" altLang="zh-CN" sz="2800" b="1" baseline="-25000" dirty="0">
                <a:latin typeface="Times New Roman" panose="02020503050405090304" pitchFamily="18" charset="0"/>
                <a:cs typeface="Times New Roman" panose="02020503050405090304" pitchFamily="18" charset="0"/>
                <a:sym typeface="+mn-ea"/>
              </a:rPr>
              <a:t>2</a:t>
            </a:r>
            <a:r>
              <a:rPr lang="en-US" altLang="zh-CN" sz="2800" b="1" dirty="0">
                <a:latin typeface="Times New Roman" panose="02020503050405090304" pitchFamily="18" charset="0"/>
                <a:cs typeface="Times New Roman" panose="02020503050405090304" pitchFamily="18" charset="0"/>
                <a:sym typeface="+mn-ea"/>
              </a:rPr>
              <a:t>,…,</a:t>
            </a:r>
            <a:r>
              <a:rPr lang="en-US" altLang="zh-CN" sz="2800" b="1" dirty="0" err="1">
                <a:latin typeface="Times New Roman" panose="02020503050405090304" pitchFamily="18" charset="0"/>
                <a:cs typeface="Times New Roman" panose="02020503050405090304" pitchFamily="18" charset="0"/>
                <a:sym typeface="+mn-ea"/>
              </a:rPr>
              <a:t>z</a:t>
            </a:r>
            <a:r>
              <a:rPr lang="en-US" altLang="zh-CN" sz="2800" b="1" baseline="-25000" dirty="0" err="1">
                <a:latin typeface="Times New Roman" panose="02020503050405090304" pitchFamily="18" charset="0"/>
                <a:cs typeface="Times New Roman" panose="02020503050405090304" pitchFamily="18" charset="0"/>
                <a:sym typeface="+mn-ea"/>
              </a:rPr>
              <a:t>k</a:t>
            </a:r>
            <a:r>
              <a:rPr lang="en-US" altLang="zh-CN" sz="2800" b="1" dirty="0">
                <a:latin typeface="Times New Roman" panose="02020503050405090304" pitchFamily="18" charset="0"/>
                <a:cs typeface="Times New Roman" panose="02020503050405090304" pitchFamily="18" charset="0"/>
                <a:sym typeface="+mn-ea"/>
              </a:rPr>
              <a:t>}</a:t>
            </a:r>
            <a:r>
              <a:rPr lang="zh-CN" altLang="en-US" sz="2800" dirty="0"/>
              <a:t>, then</a:t>
            </a:r>
          </a:p>
          <a:p>
            <a:pPr marL="0" indent="0" algn="just">
              <a:lnSpc>
                <a:spcPct val="100000"/>
              </a:lnSpc>
              <a:spcBef>
                <a:spcPts val="0"/>
              </a:spcBef>
              <a:buClr>
                <a:schemeClr val="accent2"/>
              </a:buClr>
              <a:buNone/>
            </a:pPr>
            <a:endParaRPr lang="zh-CN" altLang="en-US" sz="2800" dirty="0"/>
          </a:p>
          <a:p>
            <a:pPr marL="0" indent="0" algn="just">
              <a:lnSpc>
                <a:spcPct val="100000"/>
              </a:lnSpc>
              <a:spcBef>
                <a:spcPts val="0"/>
              </a:spcBef>
              <a:buClr>
                <a:schemeClr val="accent2"/>
              </a:buClr>
              <a:buNone/>
            </a:pPr>
            <a:r>
              <a:rPr lang="zh-CN" altLang="en-US" sz="2800" b="1" dirty="0"/>
              <a:t>(1) If </a:t>
            </a:r>
            <a:r>
              <a:rPr lang="en-US" altLang="zh-CN" sz="2800" b="1" dirty="0" err="1">
                <a:latin typeface="Times New Roman" panose="02020503050405090304" pitchFamily="18" charset="0"/>
                <a:cs typeface="Times New Roman" panose="02020503050405090304" pitchFamily="18" charset="0"/>
                <a:sym typeface="+mn-ea"/>
              </a:rPr>
              <a:t>x</a:t>
            </a:r>
            <a:r>
              <a:rPr lang="en-US" altLang="zh-CN" sz="2800" b="1" baseline="-25000" dirty="0" err="1">
                <a:latin typeface="Times New Roman" panose="02020503050405090304" pitchFamily="18" charset="0"/>
                <a:cs typeface="Times New Roman" panose="02020503050405090304" pitchFamily="18" charset="0"/>
                <a:sym typeface="+mn-ea"/>
              </a:rPr>
              <a:t>m</a:t>
            </a:r>
            <a:r>
              <a:rPr lang="en-US" altLang="zh-CN" sz="2800" b="1" dirty="0">
                <a:latin typeface="Times New Roman" panose="02020503050405090304" pitchFamily="18" charset="0"/>
                <a:cs typeface="Times New Roman" panose="02020503050405090304" pitchFamily="18" charset="0"/>
                <a:sym typeface="+mn-ea"/>
              </a:rPr>
              <a:t>=</a:t>
            </a:r>
            <a:r>
              <a:rPr lang="en-US" altLang="zh-CN" sz="2800" b="1" dirty="0" err="1">
                <a:latin typeface="Times New Roman" panose="02020503050405090304" pitchFamily="18" charset="0"/>
                <a:cs typeface="Times New Roman" panose="02020503050405090304" pitchFamily="18" charset="0"/>
                <a:sym typeface="+mn-ea"/>
              </a:rPr>
              <a:t>y</a:t>
            </a:r>
            <a:r>
              <a:rPr lang="en-US" altLang="zh-CN" sz="2800" b="1" baseline="-25000" dirty="0" err="1">
                <a:latin typeface="Times New Roman" panose="02020503050405090304" pitchFamily="18" charset="0"/>
                <a:cs typeface="Times New Roman" panose="02020503050405090304" pitchFamily="18" charset="0"/>
                <a:sym typeface="+mn-ea"/>
              </a:rPr>
              <a:t>n</a:t>
            </a:r>
            <a:r>
              <a:rPr lang="zh-CN" altLang="en-US" sz="2800" b="1" dirty="0"/>
              <a:t>, then </a:t>
            </a:r>
            <a:r>
              <a:rPr lang="en-US" altLang="zh-CN" sz="2800" b="1" dirty="0" err="1">
                <a:latin typeface="Times New Roman" panose="02020503050405090304" pitchFamily="18" charset="0"/>
                <a:cs typeface="Times New Roman" panose="02020503050405090304" pitchFamily="18" charset="0"/>
                <a:sym typeface="+mn-ea"/>
              </a:rPr>
              <a:t>z</a:t>
            </a:r>
            <a:r>
              <a:rPr lang="en-US" altLang="zh-CN" sz="2800" b="1" baseline="-25000" dirty="0" err="1">
                <a:latin typeface="Times New Roman" panose="02020503050405090304" pitchFamily="18" charset="0"/>
                <a:cs typeface="Times New Roman" panose="02020503050405090304" pitchFamily="18" charset="0"/>
                <a:sym typeface="+mn-ea"/>
              </a:rPr>
              <a:t>k</a:t>
            </a:r>
            <a:r>
              <a:rPr lang="en-US" altLang="zh-CN" sz="2800" b="1" dirty="0">
                <a:latin typeface="Times New Roman" panose="02020503050405090304" pitchFamily="18" charset="0"/>
                <a:cs typeface="Times New Roman" panose="02020503050405090304" pitchFamily="18" charset="0"/>
                <a:sym typeface="+mn-ea"/>
              </a:rPr>
              <a:t>=</a:t>
            </a:r>
            <a:r>
              <a:rPr lang="en-US" altLang="zh-CN" sz="2800" b="1" dirty="0" err="1">
                <a:latin typeface="Times New Roman" panose="02020503050405090304" pitchFamily="18" charset="0"/>
                <a:cs typeface="Times New Roman" panose="02020503050405090304" pitchFamily="18" charset="0"/>
                <a:sym typeface="+mn-ea"/>
              </a:rPr>
              <a:t>x</a:t>
            </a:r>
            <a:r>
              <a:rPr lang="en-US" altLang="zh-CN" sz="2800" b="1" baseline="-25000" dirty="0" err="1">
                <a:latin typeface="Times New Roman" panose="02020503050405090304" pitchFamily="18" charset="0"/>
                <a:cs typeface="Times New Roman" panose="02020503050405090304" pitchFamily="18" charset="0"/>
                <a:sym typeface="+mn-ea"/>
              </a:rPr>
              <a:t>m</a:t>
            </a:r>
            <a:r>
              <a:rPr lang="en-US" altLang="zh-CN" sz="2800" b="1" dirty="0">
                <a:latin typeface="Times New Roman" panose="02020503050405090304" pitchFamily="18" charset="0"/>
                <a:cs typeface="Times New Roman" panose="02020503050405090304" pitchFamily="18" charset="0"/>
                <a:sym typeface="+mn-ea"/>
              </a:rPr>
              <a:t>=</a:t>
            </a:r>
            <a:r>
              <a:rPr lang="en-US" altLang="zh-CN" sz="2800" b="1" dirty="0" err="1">
                <a:latin typeface="Times New Roman" panose="02020503050405090304" pitchFamily="18" charset="0"/>
                <a:cs typeface="Times New Roman" panose="02020503050405090304" pitchFamily="18" charset="0"/>
                <a:sym typeface="+mn-ea"/>
              </a:rPr>
              <a:t>y</a:t>
            </a:r>
            <a:r>
              <a:rPr lang="en-US" altLang="zh-CN" sz="2800" b="1" baseline="-25000" dirty="0" err="1">
                <a:latin typeface="Times New Roman" panose="02020503050405090304" pitchFamily="18" charset="0"/>
                <a:cs typeface="Times New Roman" panose="02020503050405090304" pitchFamily="18" charset="0"/>
                <a:sym typeface="+mn-ea"/>
              </a:rPr>
              <a:t>n</a:t>
            </a:r>
            <a:r>
              <a:rPr lang="zh-CN" altLang="en-US" sz="2800" b="1" dirty="0"/>
              <a:t>, and </a:t>
            </a:r>
            <a:r>
              <a:rPr lang="en-US" altLang="zh-CN" sz="2800" b="1" dirty="0">
                <a:latin typeface="Times New Roman" panose="02020503050405090304" pitchFamily="18" charset="0"/>
                <a:cs typeface="Times New Roman" panose="02020503050405090304" pitchFamily="18" charset="0"/>
                <a:sym typeface="+mn-ea"/>
              </a:rPr>
              <a:t>Z</a:t>
            </a:r>
            <a:r>
              <a:rPr lang="en-US" altLang="zh-CN" sz="2800" b="1" baseline="-25000" dirty="0">
                <a:latin typeface="Times New Roman" panose="02020503050405090304" pitchFamily="18" charset="0"/>
                <a:cs typeface="Times New Roman" panose="02020503050405090304" pitchFamily="18" charset="0"/>
                <a:sym typeface="+mn-ea"/>
              </a:rPr>
              <a:t>k-1</a:t>
            </a:r>
            <a:r>
              <a:rPr lang="zh-CN" altLang="en-US" sz="2800" b="1" dirty="0"/>
              <a:t> is the longest common subsequence of </a:t>
            </a:r>
            <a:r>
              <a:rPr lang="en-US" altLang="zh-CN" sz="2800" b="1" dirty="0">
                <a:latin typeface="Times New Roman" panose="02020503050405090304" pitchFamily="18" charset="0"/>
                <a:cs typeface="Times New Roman" panose="02020503050405090304" pitchFamily="18" charset="0"/>
                <a:sym typeface="+mn-ea"/>
              </a:rPr>
              <a:t>X</a:t>
            </a:r>
            <a:r>
              <a:rPr lang="en-US" altLang="zh-CN" sz="2800" b="1" baseline="-25000" dirty="0">
                <a:latin typeface="Times New Roman" panose="02020503050405090304" pitchFamily="18" charset="0"/>
                <a:cs typeface="Times New Roman" panose="02020503050405090304" pitchFamily="18" charset="0"/>
                <a:sym typeface="+mn-ea"/>
              </a:rPr>
              <a:t>m-1</a:t>
            </a:r>
            <a:r>
              <a:rPr lang="zh-CN" altLang="en-US" sz="2800" b="1" dirty="0"/>
              <a:t> and </a:t>
            </a:r>
            <a:r>
              <a:rPr lang="en-US" altLang="zh-CN" sz="2800" b="1" dirty="0">
                <a:latin typeface="Times New Roman" panose="02020503050405090304" pitchFamily="18" charset="0"/>
                <a:cs typeface="Times New Roman" panose="02020503050405090304" pitchFamily="18" charset="0"/>
                <a:sym typeface="+mn-ea"/>
              </a:rPr>
              <a:t>Y</a:t>
            </a:r>
            <a:r>
              <a:rPr lang="en-US" altLang="zh-CN" sz="2800" b="1" baseline="-25000" dirty="0">
                <a:latin typeface="Times New Roman" panose="02020503050405090304" pitchFamily="18" charset="0"/>
                <a:cs typeface="Times New Roman" panose="02020503050405090304" pitchFamily="18" charset="0"/>
                <a:sym typeface="+mn-ea"/>
              </a:rPr>
              <a:t>n-1</a:t>
            </a:r>
            <a:r>
              <a:rPr lang="zh-CN" altLang="en-US" sz="2800" b="1" dirty="0"/>
              <a:t>.</a:t>
            </a:r>
          </a:p>
          <a:p>
            <a:pPr marL="0" indent="0" algn="just">
              <a:lnSpc>
                <a:spcPct val="100000"/>
              </a:lnSpc>
              <a:spcBef>
                <a:spcPts val="0"/>
              </a:spcBef>
              <a:buClr>
                <a:schemeClr val="accent2"/>
              </a:buClr>
              <a:buNone/>
            </a:pPr>
            <a:r>
              <a:rPr lang="zh-CN" altLang="en-US" sz="2800" b="1" dirty="0"/>
              <a:t>(2) If </a:t>
            </a:r>
            <a:r>
              <a:rPr lang="en-US" altLang="zh-CN" sz="2800" b="1" dirty="0" err="1">
                <a:latin typeface="Times New Roman" panose="02020503050405090304" pitchFamily="18" charset="0"/>
                <a:cs typeface="Times New Roman" panose="02020503050405090304" pitchFamily="18" charset="0"/>
                <a:sym typeface="+mn-ea"/>
              </a:rPr>
              <a:t>x</a:t>
            </a:r>
            <a:r>
              <a:rPr lang="en-US" altLang="zh-CN" sz="2800" b="1" baseline="-25000" dirty="0" err="1">
                <a:latin typeface="Times New Roman" panose="02020503050405090304" pitchFamily="18" charset="0"/>
                <a:cs typeface="Times New Roman" panose="02020503050405090304" pitchFamily="18" charset="0"/>
                <a:sym typeface="+mn-ea"/>
              </a:rPr>
              <a:t>m</a:t>
            </a:r>
            <a:r>
              <a:rPr lang="en-US" altLang="zh-CN" sz="2800" b="1" dirty="0" err="1">
                <a:latin typeface="Times New Roman" panose="02020503050405090304" pitchFamily="18" charset="0"/>
                <a:cs typeface="Times New Roman" panose="02020503050405090304" pitchFamily="18" charset="0"/>
                <a:sym typeface="+mn-ea"/>
              </a:rPr>
              <a:t>≠y</a:t>
            </a:r>
            <a:r>
              <a:rPr lang="en-US" altLang="zh-CN" sz="2800" b="1" baseline="-25000" dirty="0" err="1">
                <a:latin typeface="Times New Roman" panose="02020503050405090304" pitchFamily="18" charset="0"/>
                <a:cs typeface="Times New Roman" panose="02020503050405090304" pitchFamily="18" charset="0"/>
                <a:sym typeface="+mn-ea"/>
              </a:rPr>
              <a:t>n</a:t>
            </a:r>
            <a:r>
              <a:rPr lang="zh-CN" altLang="en-US" sz="2800" b="1" dirty="0"/>
              <a:t> and </a:t>
            </a:r>
            <a:r>
              <a:rPr lang="en-US" altLang="zh-CN" sz="2800" b="1" dirty="0" err="1">
                <a:latin typeface="Times New Roman" panose="02020503050405090304" pitchFamily="18" charset="0"/>
                <a:cs typeface="Times New Roman" panose="02020503050405090304" pitchFamily="18" charset="0"/>
                <a:sym typeface="+mn-ea"/>
              </a:rPr>
              <a:t>z</a:t>
            </a:r>
            <a:r>
              <a:rPr lang="en-US" altLang="zh-CN" sz="2800" b="1" baseline="-25000" dirty="0" err="1">
                <a:latin typeface="Times New Roman" panose="02020503050405090304" pitchFamily="18" charset="0"/>
                <a:cs typeface="Times New Roman" panose="02020503050405090304" pitchFamily="18" charset="0"/>
                <a:sym typeface="+mn-ea"/>
              </a:rPr>
              <a:t>k</a:t>
            </a:r>
            <a:r>
              <a:rPr lang="en-US" altLang="zh-CN" sz="2800" b="1" dirty="0" err="1">
                <a:latin typeface="Times New Roman" panose="02020503050405090304" pitchFamily="18" charset="0"/>
                <a:cs typeface="Times New Roman" panose="02020503050405090304" pitchFamily="18" charset="0"/>
                <a:sym typeface="+mn-ea"/>
              </a:rPr>
              <a:t>≠x</a:t>
            </a:r>
            <a:r>
              <a:rPr lang="en-US" altLang="zh-CN" sz="2800" b="1" baseline="-25000" dirty="0" err="1">
                <a:latin typeface="Times New Roman" panose="02020503050405090304" pitchFamily="18" charset="0"/>
                <a:cs typeface="Times New Roman" panose="02020503050405090304" pitchFamily="18" charset="0"/>
                <a:sym typeface="+mn-ea"/>
              </a:rPr>
              <a:t>m</a:t>
            </a:r>
            <a:r>
              <a:rPr lang="zh-CN" altLang="en-US" sz="2800" b="1" dirty="0"/>
              <a:t>, then </a:t>
            </a:r>
            <a:r>
              <a:rPr lang="en-US" altLang="zh-CN" sz="2800" b="1" dirty="0">
                <a:latin typeface="Times New Roman" panose="02020503050405090304" pitchFamily="18" charset="0"/>
                <a:cs typeface="Times New Roman" panose="02020503050405090304" pitchFamily="18" charset="0"/>
                <a:sym typeface="+mn-ea"/>
              </a:rPr>
              <a:t>Z</a:t>
            </a:r>
            <a:r>
              <a:rPr lang="zh-CN" altLang="en-US" sz="2800" b="1" dirty="0"/>
              <a:t> is the longest common subsequence of </a:t>
            </a:r>
            <a:r>
              <a:rPr lang="en-US" altLang="zh-CN" sz="2800" b="1" dirty="0">
                <a:latin typeface="Times New Roman" panose="02020503050405090304" pitchFamily="18" charset="0"/>
                <a:cs typeface="Times New Roman" panose="02020503050405090304" pitchFamily="18" charset="0"/>
                <a:sym typeface="+mn-ea"/>
              </a:rPr>
              <a:t>X</a:t>
            </a:r>
            <a:r>
              <a:rPr lang="en-US" altLang="zh-CN" sz="2800" b="1" baseline="-25000" dirty="0">
                <a:latin typeface="Times New Roman" panose="02020503050405090304" pitchFamily="18" charset="0"/>
                <a:cs typeface="Times New Roman" panose="02020503050405090304" pitchFamily="18" charset="0"/>
                <a:sym typeface="+mn-ea"/>
              </a:rPr>
              <a:t>m-1</a:t>
            </a:r>
            <a:r>
              <a:rPr lang="zh-CN" altLang="en-US" sz="2800" b="1" dirty="0"/>
              <a:t> and </a:t>
            </a:r>
            <a:r>
              <a:rPr lang="en-US" altLang="zh-CN" sz="2800" b="1" dirty="0">
                <a:latin typeface="Times New Roman" panose="02020503050405090304" pitchFamily="18" charset="0"/>
                <a:cs typeface="Times New Roman" panose="02020503050405090304" pitchFamily="18" charset="0"/>
                <a:sym typeface="+mn-ea"/>
              </a:rPr>
              <a:t>Y</a:t>
            </a:r>
            <a:r>
              <a:rPr lang="zh-CN" altLang="en-US" sz="2800" b="1" dirty="0"/>
              <a:t>.</a:t>
            </a:r>
          </a:p>
          <a:p>
            <a:pPr marL="0" indent="0" algn="just">
              <a:lnSpc>
                <a:spcPct val="100000"/>
              </a:lnSpc>
              <a:spcBef>
                <a:spcPts val="0"/>
              </a:spcBef>
              <a:buClr>
                <a:schemeClr val="accent2"/>
              </a:buClr>
              <a:buNone/>
            </a:pPr>
            <a:r>
              <a:rPr lang="zh-CN" altLang="en-US" sz="2800" b="1" dirty="0"/>
              <a:t>(3) If </a:t>
            </a:r>
            <a:r>
              <a:rPr lang="en-US" altLang="zh-CN" sz="2800" b="1" dirty="0" err="1">
                <a:latin typeface="Times New Roman" panose="02020503050405090304" pitchFamily="18" charset="0"/>
                <a:cs typeface="Times New Roman" panose="02020503050405090304" pitchFamily="18" charset="0"/>
                <a:sym typeface="+mn-ea"/>
              </a:rPr>
              <a:t>x</a:t>
            </a:r>
            <a:r>
              <a:rPr lang="en-US" altLang="zh-CN" sz="2800" b="1" baseline="-25000" dirty="0" err="1">
                <a:latin typeface="Times New Roman" panose="02020503050405090304" pitchFamily="18" charset="0"/>
                <a:cs typeface="Times New Roman" panose="02020503050405090304" pitchFamily="18" charset="0"/>
                <a:sym typeface="+mn-ea"/>
              </a:rPr>
              <a:t>m</a:t>
            </a:r>
            <a:r>
              <a:rPr lang="en-US" altLang="zh-CN" sz="2800" b="1" dirty="0" err="1">
                <a:latin typeface="Times New Roman" panose="02020503050405090304" pitchFamily="18" charset="0"/>
                <a:cs typeface="Times New Roman" panose="02020503050405090304" pitchFamily="18" charset="0"/>
                <a:sym typeface="+mn-ea"/>
              </a:rPr>
              <a:t>≠y</a:t>
            </a:r>
            <a:r>
              <a:rPr lang="en-US" altLang="zh-CN" sz="2800" b="1" baseline="-25000" dirty="0" err="1">
                <a:latin typeface="Times New Roman" panose="02020503050405090304" pitchFamily="18" charset="0"/>
                <a:cs typeface="Times New Roman" panose="02020503050405090304" pitchFamily="18" charset="0"/>
                <a:sym typeface="+mn-ea"/>
              </a:rPr>
              <a:t>n</a:t>
            </a:r>
            <a:r>
              <a:rPr lang="zh-CN" altLang="en-US" sz="2800" b="1" dirty="0"/>
              <a:t> and </a:t>
            </a:r>
            <a:r>
              <a:rPr lang="en-US" altLang="zh-CN" sz="2800" b="1" dirty="0" err="1">
                <a:latin typeface="Times New Roman" panose="02020503050405090304" pitchFamily="18" charset="0"/>
                <a:cs typeface="Times New Roman" panose="02020503050405090304" pitchFamily="18" charset="0"/>
                <a:sym typeface="+mn-ea"/>
              </a:rPr>
              <a:t>z</a:t>
            </a:r>
            <a:r>
              <a:rPr lang="en-US" altLang="zh-CN" sz="2800" b="1" baseline="-25000" dirty="0" err="1">
                <a:latin typeface="Times New Roman" panose="02020503050405090304" pitchFamily="18" charset="0"/>
                <a:cs typeface="Times New Roman" panose="02020503050405090304" pitchFamily="18" charset="0"/>
                <a:sym typeface="+mn-ea"/>
              </a:rPr>
              <a:t>k</a:t>
            </a:r>
            <a:r>
              <a:rPr lang="en-US" altLang="zh-CN" sz="2800" b="1" dirty="0" err="1">
                <a:latin typeface="Times New Roman" panose="02020503050405090304" pitchFamily="18" charset="0"/>
                <a:cs typeface="Times New Roman" panose="02020503050405090304" pitchFamily="18" charset="0"/>
                <a:sym typeface="+mn-ea"/>
              </a:rPr>
              <a:t>≠y</a:t>
            </a:r>
            <a:r>
              <a:rPr lang="en-US" altLang="zh-CN" sz="2800" b="1" baseline="-25000" dirty="0" err="1">
                <a:latin typeface="Times New Roman" panose="02020503050405090304" pitchFamily="18" charset="0"/>
                <a:cs typeface="Times New Roman" panose="02020503050405090304" pitchFamily="18" charset="0"/>
                <a:sym typeface="+mn-ea"/>
              </a:rPr>
              <a:t>n</a:t>
            </a:r>
            <a:r>
              <a:rPr lang="zh-CN" altLang="en-US" sz="2800" b="1" dirty="0"/>
              <a:t>, then </a:t>
            </a:r>
            <a:r>
              <a:rPr lang="en-US" altLang="zh-CN" sz="2800" b="1" dirty="0">
                <a:latin typeface="Times New Roman" panose="02020503050405090304" pitchFamily="18" charset="0"/>
                <a:cs typeface="Times New Roman" panose="02020503050405090304" pitchFamily="18" charset="0"/>
                <a:sym typeface="+mn-ea"/>
              </a:rPr>
              <a:t>Z</a:t>
            </a:r>
            <a:r>
              <a:rPr lang="zh-CN" altLang="en-US" sz="2800" b="1" dirty="0"/>
              <a:t> is the longest common subsequence of </a:t>
            </a:r>
            <a:r>
              <a:rPr lang="en-US" altLang="zh-CN" sz="2800" b="1" dirty="0">
                <a:latin typeface="Times New Roman" panose="02020503050405090304" pitchFamily="18" charset="0"/>
                <a:cs typeface="Times New Roman" panose="02020503050405090304" pitchFamily="18" charset="0"/>
                <a:sym typeface="+mn-ea"/>
              </a:rPr>
              <a:t>X</a:t>
            </a:r>
            <a:r>
              <a:rPr lang="zh-CN" altLang="en-US" sz="2800" b="1" dirty="0"/>
              <a:t> and </a:t>
            </a:r>
            <a:r>
              <a:rPr lang="en-US" altLang="zh-CN" sz="2800" b="1" dirty="0">
                <a:latin typeface="Times New Roman" panose="02020503050405090304" pitchFamily="18" charset="0"/>
                <a:cs typeface="Times New Roman" panose="02020503050405090304" pitchFamily="18" charset="0"/>
                <a:sym typeface="+mn-ea"/>
              </a:rPr>
              <a:t>Y</a:t>
            </a:r>
            <a:r>
              <a:rPr lang="en-US" altLang="zh-CN" sz="2800" b="1" baseline="-25000" dirty="0">
                <a:latin typeface="Times New Roman" panose="02020503050405090304" pitchFamily="18" charset="0"/>
                <a:cs typeface="Times New Roman" panose="02020503050405090304" pitchFamily="18" charset="0"/>
                <a:sym typeface="+mn-ea"/>
              </a:rPr>
              <a:t>n-1</a:t>
            </a:r>
            <a:r>
              <a:rPr lang="zh-CN" altLang="en-US" sz="2800" b="1"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150000"/>
              </a:lnSpc>
              <a:buNone/>
            </a:pPr>
            <a:r>
              <a:rPr lang="zh-CN" altLang="en-US" b="1" dirty="0"/>
              <a:t>Conclusion:</a:t>
            </a:r>
          </a:p>
          <a:p>
            <a:pPr marL="0" indent="0">
              <a:lnSpc>
                <a:spcPct val="150000"/>
              </a:lnSpc>
              <a:buNone/>
            </a:pPr>
            <a:r>
              <a:rPr lang="zh-CN" altLang="en-US" sz="2400" dirty="0">
                <a:solidFill>
                  <a:srgbClr val="FF0000"/>
                </a:solidFill>
              </a:rPr>
              <a:t>the longest common subsequence of two sequences </a:t>
            </a:r>
            <a:endParaRPr lang="en-US" altLang="zh-CN" sz="2400" dirty="0">
              <a:solidFill>
                <a:srgbClr val="FF0000"/>
              </a:solidFill>
            </a:endParaRPr>
          </a:p>
          <a:p>
            <a:pPr marL="0" indent="0">
              <a:lnSpc>
                <a:spcPct val="150000"/>
              </a:lnSpc>
              <a:buNone/>
            </a:pPr>
            <a:r>
              <a:rPr lang="zh-CN" altLang="en-US" sz="2400" dirty="0">
                <a:solidFill>
                  <a:srgbClr val="FF0000"/>
                </a:solidFill>
              </a:rPr>
              <a:t>contains </a:t>
            </a:r>
            <a:endParaRPr lang="en-US" altLang="zh-CN" sz="2400" dirty="0">
              <a:solidFill>
                <a:srgbClr val="FF0000"/>
              </a:solidFill>
            </a:endParaRPr>
          </a:p>
          <a:p>
            <a:pPr marL="0" indent="0">
              <a:lnSpc>
                <a:spcPct val="150000"/>
              </a:lnSpc>
              <a:buNone/>
            </a:pPr>
            <a:r>
              <a:rPr lang="zh-CN" altLang="en-US" sz="2400" dirty="0">
                <a:solidFill>
                  <a:srgbClr val="FF0000"/>
                </a:solidFill>
              </a:rPr>
              <a:t>the longest common subsequence of the prefix of the two sequences</a:t>
            </a:r>
            <a:r>
              <a:rPr lang="zh-CN" altLang="en-US" dirty="0">
                <a:solidFill>
                  <a:srgbClr val="FF0000"/>
                </a:solidFill>
              </a:rPr>
              <a:t>.</a:t>
            </a:r>
            <a:r>
              <a:rPr lang="zh-CN" altLang="en-US" dirty="0"/>
              <a:t> </a:t>
            </a:r>
            <a:endParaRPr lang="en-US" altLang="zh-CN" dirty="0"/>
          </a:p>
          <a:p>
            <a:pPr marL="0" indent="0">
              <a:lnSpc>
                <a:spcPct val="150000"/>
              </a:lnSpc>
              <a:buNone/>
            </a:pPr>
            <a:r>
              <a:rPr lang="zh-CN" altLang="en-US" dirty="0"/>
              <a:t>Therefore, the longest common subsequence problem has the optimal substructure property.</a:t>
            </a:r>
          </a:p>
        </p:txBody>
      </p:sp>
      <p:sp>
        <p:nvSpPr>
          <p:cNvPr id="5" name="标题 1"/>
          <p:cNvSpPr>
            <a:spLocks noGrp="1"/>
          </p:cNvSpPr>
          <p:nvPr>
            <p:ph type="title"/>
          </p:nvPr>
        </p:nvSpPr>
        <p:spPr>
          <a:xfrm>
            <a:off x="2598420" y="68580"/>
            <a:ext cx="9593580" cy="470535"/>
          </a:xfrm>
        </p:spPr>
        <p:txBody>
          <a:bodyPr/>
          <a:lstStyle/>
          <a:p>
            <a:r>
              <a:rPr lang="zh-CN" altLang="en-US" dirty="0"/>
              <a:t>Structure of the longest common subsequence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150000"/>
              </a:lnSpc>
              <a:buNone/>
            </a:pPr>
            <a:r>
              <a:rPr lang="zh-CN" altLang="en-US" b="1" dirty="0">
                <a:sym typeface="+mn-ea"/>
              </a:rPr>
              <a:t>Ⅱ</a:t>
            </a:r>
            <a:r>
              <a:rPr lang="en-US" altLang="zh-CN" b="1" dirty="0">
                <a:sym typeface="+mn-ea"/>
              </a:rPr>
              <a:t>.R</a:t>
            </a:r>
            <a:r>
              <a:rPr lang="zh-CN" altLang="en-US" b="1" dirty="0">
                <a:sym typeface="+mn-ea"/>
              </a:rPr>
              <a:t>ecursive structure of the subproblem</a:t>
            </a:r>
            <a:endParaRPr lang="en-US" altLang="zh-CN" b="1" dirty="0"/>
          </a:p>
          <a:p>
            <a:pPr marL="0" indent="0" algn="just">
              <a:lnSpc>
                <a:spcPct val="150000"/>
              </a:lnSpc>
              <a:buNone/>
            </a:pPr>
            <a:r>
              <a:rPr lang="zh-CN" altLang="en-US" sz="2800" dirty="0">
                <a:latin typeface="Times New Roman" panose="02020503050405090304" pitchFamily="18" charset="0"/>
                <a:cs typeface="Times New Roman" panose="02020503050405090304" pitchFamily="18" charset="0"/>
              </a:rPr>
              <a:t>The recursive relation of the optimal value is established by the properties of the optimal substructure.</a:t>
            </a:r>
            <a:r>
              <a:rPr lang="en-US" altLang="zh-CN" sz="2800" dirty="0">
                <a:latin typeface="Times New Roman" panose="02020503050405090304" pitchFamily="18" charset="0"/>
                <a:cs typeface="Times New Roman" panose="02020503050405090304" pitchFamily="18" charset="0"/>
              </a:rPr>
              <a:t> </a:t>
            </a:r>
            <a:r>
              <a:rPr lang="en-US" altLang="zh-CN" sz="2800" b="1" dirty="0">
                <a:solidFill>
                  <a:srgbClr val="FF0000"/>
                </a:solidFill>
                <a:latin typeface="Times New Roman Bold" panose="02020503050405090304" charset="0"/>
                <a:cs typeface="Times New Roman Bold" panose="02020503050405090304" charset="0"/>
                <a:sym typeface="+mn-ea"/>
              </a:rPr>
              <a:t>C[</a:t>
            </a:r>
            <a:r>
              <a:rPr lang="en-US" altLang="zh-CN" sz="2800" b="1" dirty="0" err="1">
                <a:solidFill>
                  <a:srgbClr val="FF0000"/>
                </a:solidFill>
                <a:latin typeface="Times New Roman Bold" panose="02020503050405090304" charset="0"/>
                <a:cs typeface="Times New Roman Bold" panose="02020503050405090304" charset="0"/>
                <a:sym typeface="+mn-ea"/>
              </a:rPr>
              <a:t>i</a:t>
            </a:r>
            <a:r>
              <a:rPr lang="en-US" altLang="zh-CN" sz="2800" b="1" dirty="0">
                <a:solidFill>
                  <a:srgbClr val="FF0000"/>
                </a:solidFill>
                <a:latin typeface="Times New Roman Bold" panose="02020503050405090304" charset="0"/>
                <a:cs typeface="Times New Roman Bold" panose="02020503050405090304" charset="0"/>
                <a:sym typeface="+mn-ea"/>
              </a:rPr>
              <a:t>][j]</a:t>
            </a:r>
            <a:r>
              <a:rPr lang="en-US" altLang="zh-CN" sz="2800" b="1" dirty="0">
                <a:latin typeface="Times New Roman Bold" panose="02020503050405090304" charset="0"/>
                <a:cs typeface="Times New Roman Bold" panose="02020503050405090304" charset="0"/>
                <a:sym typeface="+mn-ea"/>
              </a:rPr>
              <a:t> </a:t>
            </a:r>
            <a:r>
              <a:rPr lang="zh-CN" altLang="en-US" sz="2800" dirty="0">
                <a:latin typeface="Times New Roman" panose="02020503050405090304" pitchFamily="18" charset="0"/>
                <a:cs typeface="Times New Roman" panose="02020503050405090304" pitchFamily="18" charset="0"/>
              </a:rPr>
              <a:t>is used to record the length of the longest common subsequence of the sequence.</a:t>
            </a:r>
            <a:r>
              <a:rPr lang="en-US" altLang="zh-CN" sz="2800" dirty="0">
                <a:latin typeface="Times New Roman" panose="02020503050405090304" pitchFamily="18" charset="0"/>
                <a:cs typeface="Times New Roman" panose="02020503050405090304" pitchFamily="18" charset="0"/>
              </a:rPr>
              <a:t> </a:t>
            </a:r>
            <a:r>
              <a:rPr lang="en-US" altLang="zh-CN" sz="2800" dirty="0">
                <a:latin typeface="Times New Roman" panose="02020503050405090304" pitchFamily="18" charset="0"/>
                <a:cs typeface="Times New Roman" panose="02020503050405090304" pitchFamily="18" charset="0"/>
                <a:sym typeface="+mn-ea"/>
              </a:rPr>
              <a:t>X</a:t>
            </a:r>
            <a:r>
              <a:rPr lang="en-US" altLang="zh-CN" sz="2800" baseline="-25000" dirty="0">
                <a:latin typeface="Times New Roman" panose="02020503050405090304" pitchFamily="18" charset="0"/>
                <a:cs typeface="Times New Roman" panose="02020503050405090304" pitchFamily="18" charset="0"/>
                <a:sym typeface="+mn-ea"/>
              </a:rPr>
              <a:t>i</a:t>
            </a:r>
            <a:r>
              <a:rPr lang="en-US" altLang="zh-CN" sz="2800" dirty="0">
                <a:latin typeface="Times New Roman" panose="02020503050405090304" pitchFamily="18" charset="0"/>
                <a:cs typeface="Times New Roman" panose="02020503050405090304" pitchFamily="18" charset="0"/>
                <a:sym typeface="+mn-ea"/>
              </a:rPr>
              <a:t>={x</a:t>
            </a:r>
            <a:r>
              <a:rPr lang="en-US" altLang="zh-CN" sz="2800" baseline="-25000" dirty="0">
                <a:latin typeface="Times New Roman" panose="02020503050405090304" pitchFamily="18" charset="0"/>
                <a:cs typeface="Times New Roman" panose="02020503050405090304" pitchFamily="18" charset="0"/>
                <a:sym typeface="+mn-ea"/>
              </a:rPr>
              <a:t>1</a:t>
            </a:r>
            <a:r>
              <a:rPr lang="en-US" altLang="zh-CN" sz="2800" dirty="0">
                <a:latin typeface="Times New Roman" panose="02020503050405090304" pitchFamily="18" charset="0"/>
                <a:cs typeface="Times New Roman" panose="02020503050405090304" pitchFamily="18" charset="0"/>
                <a:sym typeface="+mn-ea"/>
              </a:rPr>
              <a:t>,x</a:t>
            </a:r>
            <a:r>
              <a:rPr lang="en-US" altLang="zh-CN" sz="2800" baseline="-25000" dirty="0">
                <a:latin typeface="Times New Roman" panose="02020503050405090304" pitchFamily="18" charset="0"/>
                <a:cs typeface="Times New Roman" panose="02020503050405090304" pitchFamily="18" charset="0"/>
                <a:sym typeface="+mn-ea"/>
              </a:rPr>
              <a:t>2</a:t>
            </a:r>
            <a:r>
              <a:rPr lang="en-US" altLang="zh-CN" sz="2800" dirty="0">
                <a:latin typeface="Times New Roman" panose="02020503050405090304" pitchFamily="18" charset="0"/>
                <a:cs typeface="Times New Roman" panose="02020503050405090304" pitchFamily="18" charset="0"/>
                <a:sym typeface="+mn-ea"/>
              </a:rPr>
              <a:t>,…,x</a:t>
            </a:r>
            <a:r>
              <a:rPr lang="en-US" altLang="zh-CN" sz="2800" baseline="-25000" dirty="0">
                <a:latin typeface="Times New Roman" panose="02020503050405090304" pitchFamily="18" charset="0"/>
                <a:cs typeface="Times New Roman" panose="02020503050405090304" pitchFamily="18" charset="0"/>
                <a:sym typeface="+mn-ea"/>
              </a:rPr>
              <a:t>i</a:t>
            </a:r>
            <a:r>
              <a:rPr lang="en-US" altLang="zh-CN" sz="2800" dirty="0">
                <a:latin typeface="Times New Roman" panose="02020503050405090304" pitchFamily="18" charset="0"/>
                <a:cs typeface="Times New Roman" panose="02020503050405090304" pitchFamily="18" charset="0"/>
                <a:sym typeface="+mn-ea"/>
              </a:rPr>
              <a:t>}</a:t>
            </a:r>
            <a:r>
              <a:rPr lang="zh-CN" altLang="en-US" sz="2800" dirty="0">
                <a:latin typeface="Times New Roman" panose="02020503050405090304" pitchFamily="18" charset="0"/>
                <a:cs typeface="Times New Roman" panose="02020503050405090304" pitchFamily="18" charset="0"/>
                <a:sym typeface="+mn-ea"/>
              </a:rPr>
              <a:t>；</a:t>
            </a:r>
            <a:r>
              <a:rPr lang="en-US" altLang="zh-CN" sz="2800" dirty="0" err="1">
                <a:latin typeface="Times New Roman" panose="02020503050405090304" pitchFamily="18" charset="0"/>
                <a:cs typeface="Times New Roman" panose="02020503050405090304" pitchFamily="18" charset="0"/>
                <a:sym typeface="+mn-ea"/>
              </a:rPr>
              <a:t>Y</a:t>
            </a:r>
            <a:r>
              <a:rPr lang="en-US" altLang="zh-CN" sz="2800" baseline="-25000" dirty="0" err="1">
                <a:latin typeface="Times New Roman" panose="02020503050405090304" pitchFamily="18" charset="0"/>
                <a:cs typeface="Times New Roman" panose="02020503050405090304" pitchFamily="18" charset="0"/>
                <a:sym typeface="+mn-ea"/>
              </a:rPr>
              <a:t>j</a:t>
            </a:r>
            <a:r>
              <a:rPr lang="en-US" altLang="zh-CN" sz="2800" dirty="0">
                <a:latin typeface="Times New Roman" panose="02020503050405090304" pitchFamily="18" charset="0"/>
                <a:cs typeface="Times New Roman" panose="02020503050405090304" pitchFamily="18" charset="0"/>
                <a:sym typeface="+mn-ea"/>
              </a:rPr>
              <a:t>={y</a:t>
            </a:r>
            <a:r>
              <a:rPr lang="en-US" altLang="zh-CN" sz="2800" baseline="-25000" dirty="0">
                <a:latin typeface="Times New Roman" panose="02020503050405090304" pitchFamily="18" charset="0"/>
                <a:cs typeface="Times New Roman" panose="02020503050405090304" pitchFamily="18" charset="0"/>
                <a:sym typeface="+mn-ea"/>
              </a:rPr>
              <a:t>1</a:t>
            </a:r>
            <a:r>
              <a:rPr lang="en-US" altLang="zh-CN" sz="2800" dirty="0">
                <a:latin typeface="Times New Roman" panose="02020503050405090304" pitchFamily="18" charset="0"/>
                <a:cs typeface="Times New Roman" panose="02020503050405090304" pitchFamily="18" charset="0"/>
                <a:sym typeface="+mn-ea"/>
              </a:rPr>
              <a:t>,y</a:t>
            </a:r>
            <a:r>
              <a:rPr lang="en-US" altLang="zh-CN" sz="2800" baseline="-25000" dirty="0">
                <a:latin typeface="Times New Roman" panose="02020503050405090304" pitchFamily="18" charset="0"/>
                <a:cs typeface="Times New Roman" panose="02020503050405090304" pitchFamily="18" charset="0"/>
                <a:sym typeface="+mn-ea"/>
              </a:rPr>
              <a:t>2</a:t>
            </a:r>
            <a:r>
              <a:rPr lang="en-US" altLang="zh-CN" sz="2800" dirty="0">
                <a:latin typeface="Times New Roman" panose="02020503050405090304" pitchFamily="18" charset="0"/>
                <a:cs typeface="Times New Roman" panose="02020503050405090304" pitchFamily="18" charset="0"/>
                <a:sym typeface="+mn-ea"/>
              </a:rPr>
              <a:t>,…,</a:t>
            </a:r>
            <a:r>
              <a:rPr lang="en-US" altLang="zh-CN" sz="2800" dirty="0" err="1">
                <a:latin typeface="Times New Roman" panose="02020503050405090304" pitchFamily="18" charset="0"/>
                <a:cs typeface="Times New Roman" panose="02020503050405090304" pitchFamily="18" charset="0"/>
                <a:sym typeface="+mn-ea"/>
              </a:rPr>
              <a:t>y</a:t>
            </a:r>
            <a:r>
              <a:rPr lang="en-US" altLang="zh-CN" sz="2800" baseline="-25000" dirty="0" err="1">
                <a:latin typeface="Times New Roman" panose="02020503050405090304" pitchFamily="18" charset="0"/>
                <a:cs typeface="Times New Roman" panose="02020503050405090304" pitchFamily="18" charset="0"/>
                <a:sym typeface="+mn-ea"/>
              </a:rPr>
              <a:t>j</a:t>
            </a:r>
            <a:r>
              <a:rPr lang="en-US" altLang="zh-CN" sz="2800" dirty="0">
                <a:latin typeface="Times New Roman" panose="02020503050405090304" pitchFamily="18" charset="0"/>
                <a:cs typeface="Times New Roman" panose="02020503050405090304" pitchFamily="18" charset="0"/>
                <a:sym typeface="+mn-ea"/>
              </a:rPr>
              <a:t>}</a:t>
            </a:r>
            <a:r>
              <a:rPr lang="en-US" altLang="zh-CN" sz="2800" dirty="0">
                <a:latin typeface="Times New Roman" panose="02020503050405090304" pitchFamily="18" charset="0"/>
                <a:cs typeface="Times New Roman" panose="02020503050405090304" pitchFamily="18" charset="0"/>
              </a:rPr>
              <a:t>. When i=0 or j=0, an empty sequence is the longest common subsequence of </a:t>
            </a:r>
            <a:r>
              <a:rPr lang="en-US" altLang="zh-CN" sz="2800" dirty="0">
                <a:latin typeface="Times New Roman" panose="02020503050405090304" pitchFamily="18" charset="0"/>
                <a:cs typeface="Times New Roman" panose="02020503050405090304" pitchFamily="18" charset="0"/>
                <a:sym typeface="+mn-ea"/>
              </a:rPr>
              <a:t>X</a:t>
            </a:r>
            <a:r>
              <a:rPr lang="en-US" altLang="zh-CN" sz="2800" baseline="-25000" dirty="0">
                <a:latin typeface="Times New Roman" panose="02020503050405090304" pitchFamily="18" charset="0"/>
                <a:cs typeface="Times New Roman" panose="02020503050405090304" pitchFamily="18" charset="0"/>
                <a:sym typeface="+mn-ea"/>
              </a:rPr>
              <a:t>i</a:t>
            </a:r>
            <a:r>
              <a:rPr lang="en-US" altLang="zh-CN" sz="2800" dirty="0">
                <a:latin typeface="Times New Roman" panose="02020503050405090304" pitchFamily="18" charset="0"/>
                <a:cs typeface="Times New Roman" panose="02020503050405090304" pitchFamily="18" charset="0"/>
              </a:rPr>
              <a:t> and </a:t>
            </a:r>
            <a:r>
              <a:rPr lang="en-US" altLang="zh-CN" sz="2800" dirty="0" err="1">
                <a:latin typeface="Times New Roman" panose="02020503050405090304" pitchFamily="18" charset="0"/>
                <a:cs typeface="Times New Roman" panose="02020503050405090304" pitchFamily="18" charset="0"/>
                <a:sym typeface="+mn-ea"/>
              </a:rPr>
              <a:t>Y</a:t>
            </a:r>
            <a:r>
              <a:rPr lang="en-US" altLang="zh-CN" sz="2800" baseline="-25000" dirty="0" err="1">
                <a:latin typeface="Times New Roman" panose="02020503050405090304" pitchFamily="18" charset="0"/>
                <a:cs typeface="Times New Roman" panose="02020503050405090304" pitchFamily="18" charset="0"/>
                <a:sym typeface="+mn-ea"/>
              </a:rPr>
              <a:t>j</a:t>
            </a:r>
            <a:r>
              <a:rPr lang="en-US" altLang="zh-CN" sz="2800" dirty="0">
                <a:latin typeface="Times New Roman" panose="02020503050405090304" pitchFamily="18" charset="0"/>
                <a:cs typeface="Times New Roman" panose="02020503050405090304" pitchFamily="18" charset="0"/>
              </a:rPr>
              <a:t>. </a:t>
            </a:r>
            <a:r>
              <a:rPr lang="zh-CN" altLang="en-US" sz="2800" dirty="0">
                <a:latin typeface="Times New Roman" panose="02020503050405090304" pitchFamily="18" charset="0"/>
                <a:cs typeface="Times New Roman" panose="02020503050405090304" pitchFamily="18" charset="0"/>
              </a:rPr>
              <a:t>Therefore, </a:t>
            </a:r>
            <a:r>
              <a:rPr lang="en-US" altLang="zh-CN" sz="2800" b="1" dirty="0">
                <a:latin typeface="Times New Roman Bold" panose="02020503050405090304" charset="0"/>
                <a:cs typeface="Times New Roman Bold" panose="02020503050405090304" charset="0"/>
                <a:sym typeface="+mn-ea"/>
              </a:rPr>
              <a:t>C[</a:t>
            </a:r>
            <a:r>
              <a:rPr lang="en-US" altLang="zh-CN" sz="2800" b="1" dirty="0" err="1">
                <a:latin typeface="Times New Roman Bold" panose="02020503050405090304" charset="0"/>
                <a:cs typeface="Times New Roman Bold" panose="02020503050405090304" charset="0"/>
                <a:sym typeface="+mn-ea"/>
              </a:rPr>
              <a:t>i</a:t>
            </a:r>
            <a:r>
              <a:rPr lang="en-US" altLang="zh-CN" sz="2800" b="1" dirty="0">
                <a:latin typeface="Times New Roman Bold" panose="02020503050405090304" charset="0"/>
                <a:cs typeface="Times New Roman Bold" panose="02020503050405090304" charset="0"/>
                <a:sym typeface="+mn-ea"/>
              </a:rPr>
              <a:t>][j]</a:t>
            </a:r>
            <a:r>
              <a:rPr lang="zh-CN" altLang="en-US" sz="2800" dirty="0">
                <a:latin typeface="Times New Roman" panose="02020503050405090304" pitchFamily="18" charset="0"/>
                <a:cs typeface="Times New Roman" panose="02020503050405090304" pitchFamily="18" charset="0"/>
              </a:rPr>
              <a:t>=0.</a:t>
            </a:r>
            <a:r>
              <a:rPr lang="en-US" altLang="zh-CN" sz="2800" dirty="0">
                <a:latin typeface="Times New Roman" panose="02020503050405090304" pitchFamily="18" charset="0"/>
                <a:cs typeface="Times New Roman" panose="02020503050405090304" pitchFamily="18" charset="0"/>
              </a:rPr>
              <a:t> </a:t>
            </a:r>
            <a:r>
              <a:rPr lang="zh-CN" altLang="en-US" sz="2800" dirty="0">
                <a:latin typeface="Times New Roman" panose="02020503050405090304" pitchFamily="18" charset="0"/>
                <a:cs typeface="Times New Roman" panose="02020503050405090304" pitchFamily="18" charset="0"/>
              </a:rPr>
              <a:t>In other cases, the recursive relation can be established from the optimal substructure property as follows:</a:t>
            </a:r>
          </a:p>
          <a:p>
            <a:pPr marL="0" indent="0">
              <a:lnSpc>
                <a:spcPct val="150000"/>
              </a:lnSpc>
              <a:buNone/>
            </a:pPr>
            <a:endParaRPr lang="zh-CN" altLang="en-US" sz="2800" dirty="0"/>
          </a:p>
        </p:txBody>
      </p:sp>
      <p:sp>
        <p:nvSpPr>
          <p:cNvPr id="5" name="标题 1"/>
          <p:cNvSpPr>
            <a:spLocks noGrp="1"/>
          </p:cNvSpPr>
          <p:nvPr>
            <p:ph type="title"/>
          </p:nvPr>
        </p:nvSpPr>
        <p:spPr>
          <a:xfrm>
            <a:off x="2598420" y="68580"/>
            <a:ext cx="9593580" cy="470535"/>
          </a:xfrm>
        </p:spPr>
        <p:txBody>
          <a:bodyPr/>
          <a:lstStyle/>
          <a:p>
            <a:r>
              <a:rPr lang="zh-CN" altLang="en-US" dirty="0"/>
              <a:t>Structure of the longest common subsequence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150000"/>
              </a:lnSpc>
              <a:buNone/>
            </a:pPr>
            <a:r>
              <a:rPr lang="zh-CN" altLang="en-US" b="1" dirty="0"/>
              <a:t>Ⅱ</a:t>
            </a:r>
            <a:r>
              <a:rPr lang="en-US" altLang="zh-CN" b="1" dirty="0"/>
              <a:t>.R</a:t>
            </a:r>
            <a:r>
              <a:rPr lang="zh-CN" altLang="en-US" b="1" dirty="0"/>
              <a:t>ecursive structure of the subproblem</a:t>
            </a:r>
          </a:p>
          <a:p>
            <a:pPr marL="0" indent="0">
              <a:lnSpc>
                <a:spcPct val="150000"/>
              </a:lnSpc>
              <a:buNone/>
            </a:pPr>
            <a:endParaRPr lang="zh-CN" altLang="en-US" dirty="0"/>
          </a:p>
        </p:txBody>
      </p:sp>
      <p:graphicFrame>
        <p:nvGraphicFramePr>
          <p:cNvPr id="4" name="Object 5"/>
          <p:cNvGraphicFramePr>
            <a:graphicFrameLocks noChangeAspect="1"/>
          </p:cNvGraphicFramePr>
          <p:nvPr/>
        </p:nvGraphicFramePr>
        <p:xfrm>
          <a:off x="1860294" y="2094016"/>
          <a:ext cx="8027987" cy="1736725"/>
        </p:xfrm>
        <a:graphic>
          <a:graphicData uri="http://schemas.openxmlformats.org/presentationml/2006/ole">
            <mc:AlternateContent xmlns:mc="http://schemas.openxmlformats.org/markup-compatibility/2006">
              <mc:Choice xmlns:v="urn:schemas-microsoft-com:vml" Requires="v">
                <p:oleObj name="公式" r:id="rId2" imgW="3390900" imgH="736600" progId="Equation.3">
                  <p:embed/>
                </p:oleObj>
              </mc:Choice>
              <mc:Fallback>
                <p:oleObj name="公式" r:id="rId2" imgW="3390900" imgH="736600" progId="Equation.3">
                  <p:embed/>
                  <p:pic>
                    <p:nvPicPr>
                      <p:cNvPr id="0" name="Picture 10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294" y="2094016"/>
                        <a:ext cx="8027987"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标题 1"/>
          <p:cNvSpPr>
            <a:spLocks noGrp="1"/>
          </p:cNvSpPr>
          <p:nvPr>
            <p:ph type="title"/>
          </p:nvPr>
        </p:nvSpPr>
        <p:spPr>
          <a:xfrm>
            <a:off x="2598420" y="68580"/>
            <a:ext cx="9593580" cy="470535"/>
          </a:xfrm>
        </p:spPr>
        <p:txBody>
          <a:bodyPr/>
          <a:lstStyle/>
          <a:p>
            <a:r>
              <a:rPr lang="zh-CN" altLang="en-US" dirty="0"/>
              <a:t>Structure of the longest common subsequence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754415"/>
            <a:ext cx="11632335" cy="5349166"/>
          </a:xfrm>
        </p:spPr>
        <p:txBody>
          <a:bodyPr/>
          <a:lstStyle/>
          <a:p>
            <a:pPr marL="0" indent="0" algn="just">
              <a:lnSpc>
                <a:spcPct val="100000"/>
              </a:lnSpc>
              <a:buNone/>
            </a:pPr>
            <a:r>
              <a:rPr lang="zh-CN" altLang="en-US" dirty="0">
                <a:latin typeface="Times New Roman" panose="02020503050405090304" pitchFamily="18" charset="0"/>
                <a:cs typeface="Times New Roman" panose="02020503050405090304" pitchFamily="18" charset="0"/>
              </a:rPr>
              <a:t>Ⅲ.</a:t>
            </a:r>
            <a:r>
              <a:rPr lang="zh-CN" altLang="en-US" b="1" dirty="0">
                <a:latin typeface="Times New Roman Bold" panose="02020503050405090304" charset="0"/>
                <a:cs typeface="Times New Roman Bold" panose="02020503050405090304" charset="0"/>
              </a:rPr>
              <a:t>Calculate the optimal value: </a:t>
            </a:r>
            <a:r>
              <a:rPr lang="zh-CN" altLang="en-US" dirty="0">
                <a:latin typeface="Times New Roman" panose="02020503050405090304" pitchFamily="18" charset="0"/>
                <a:cs typeface="Times New Roman" panose="02020503050405090304" pitchFamily="18" charset="0"/>
              </a:rPr>
              <a:t>There are O(</a:t>
            </a:r>
            <a:r>
              <a:rPr lang="en-US" altLang="zh-CN" dirty="0">
                <a:latin typeface="Times New Roman" panose="02020503050405090304" pitchFamily="18" charset="0"/>
                <a:cs typeface="Times New Roman" panose="02020503050405090304" pitchFamily="18" charset="0"/>
              </a:rPr>
              <a:t>m</a:t>
            </a:r>
            <a:r>
              <a:rPr lang="zh-CN" altLang="en-US" dirty="0">
                <a:latin typeface="Times New Roman" panose="02020503050405090304" pitchFamily="18" charset="0"/>
                <a:cs typeface="Times New Roman" panose="02020503050405090304" pitchFamily="18" charset="0"/>
              </a:rPr>
              <a:t>n) different subproblems in the considered subproblem space. The efficiency of the algorithm can be improved by using the dynamic programming algorithm to calculate the optimal value from the bottom</a:t>
            </a:r>
            <a:r>
              <a:rPr lang="en-US" altLang="zh-CN" dirty="0">
                <a:latin typeface="Times New Roman" panose="02020503050405090304" pitchFamily="18" charset="0"/>
                <a:cs typeface="Times New Roman" panose="02020503050405090304" pitchFamily="18" charset="0"/>
              </a:rPr>
              <a:t>-</a:t>
            </a:r>
            <a:r>
              <a:rPr lang="zh-CN" altLang="en-US" dirty="0">
                <a:latin typeface="Times New Roman" panose="02020503050405090304" pitchFamily="18" charset="0"/>
                <a:cs typeface="Times New Roman" panose="02020503050405090304" pitchFamily="18" charset="0"/>
              </a:rPr>
              <a:t>up</a:t>
            </a:r>
          </a:p>
        </p:txBody>
      </p:sp>
      <p:sp>
        <p:nvSpPr>
          <p:cNvPr id="4" name="Rectangle 4"/>
          <p:cNvSpPr>
            <a:spLocks noChangeArrowheads="1"/>
          </p:cNvSpPr>
          <p:nvPr/>
        </p:nvSpPr>
        <p:spPr bwMode="auto">
          <a:xfrm>
            <a:off x="456565" y="2611438"/>
            <a:ext cx="5190490" cy="4246245"/>
          </a:xfrm>
          <a:prstGeom prst="rect">
            <a:avLst/>
          </a:prstGeom>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6350">
                <a:solidFill>
                  <a:srgbClr val="00FFFF"/>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hangingPunct="1"/>
            <a:r>
              <a:rPr kumimoji="1" lang="en-US" altLang="zh-CN" dirty="0"/>
              <a:t>void </a:t>
            </a:r>
            <a:r>
              <a:rPr kumimoji="1" lang="en-US" altLang="zh-CN" b="1" dirty="0" err="1"/>
              <a:t>LCSLength</a:t>
            </a:r>
            <a:r>
              <a:rPr kumimoji="1" lang="en-US" altLang="zh-CN" dirty="0"/>
              <a:t>(</a:t>
            </a:r>
            <a:r>
              <a:rPr kumimoji="1" lang="en-US" altLang="zh-CN" dirty="0" err="1"/>
              <a:t>int</a:t>
            </a:r>
            <a:r>
              <a:rPr kumimoji="1" lang="en-US" altLang="zh-CN" dirty="0"/>
              <a:t> m</a:t>
            </a:r>
            <a:r>
              <a:rPr kumimoji="1" lang="zh-CN" altLang="en-US" dirty="0"/>
              <a:t>，</a:t>
            </a:r>
            <a:r>
              <a:rPr kumimoji="1" lang="en-US" altLang="zh-CN" dirty="0" err="1"/>
              <a:t>int</a:t>
            </a:r>
            <a:r>
              <a:rPr kumimoji="1" lang="en-US" altLang="zh-CN" dirty="0"/>
              <a:t> n</a:t>
            </a:r>
            <a:r>
              <a:rPr kumimoji="1" lang="zh-CN" altLang="en-US" dirty="0"/>
              <a:t>，</a:t>
            </a:r>
            <a:r>
              <a:rPr kumimoji="1" lang="en-US" altLang="zh-CN" dirty="0"/>
              <a:t>char *x</a:t>
            </a:r>
            <a:r>
              <a:rPr kumimoji="1" lang="zh-CN" altLang="en-US" dirty="0"/>
              <a:t>，</a:t>
            </a:r>
            <a:r>
              <a:rPr kumimoji="1" lang="en-US" altLang="zh-CN" dirty="0"/>
              <a:t>char *y</a:t>
            </a:r>
            <a:r>
              <a:rPr kumimoji="1" lang="zh-CN" altLang="en-US" dirty="0"/>
              <a:t>，</a:t>
            </a:r>
            <a:r>
              <a:rPr kumimoji="1" lang="en-US" altLang="zh-CN" dirty="0" err="1"/>
              <a:t>int</a:t>
            </a:r>
            <a:r>
              <a:rPr kumimoji="1" lang="en-US" altLang="zh-CN" dirty="0"/>
              <a:t> **c</a:t>
            </a:r>
            <a:r>
              <a:rPr kumimoji="1" lang="zh-CN" altLang="en-US" dirty="0"/>
              <a:t>，</a:t>
            </a:r>
            <a:r>
              <a:rPr kumimoji="1" lang="en-US" altLang="zh-CN" dirty="0" err="1"/>
              <a:t>int</a:t>
            </a:r>
            <a:r>
              <a:rPr kumimoji="1" lang="en-US" altLang="zh-CN" dirty="0"/>
              <a:t> **b)</a:t>
            </a:r>
          </a:p>
          <a:p>
            <a:pPr eaLnBrk="1" hangingPunct="1"/>
            <a:r>
              <a:rPr kumimoji="1" lang="en-US" altLang="zh-CN" dirty="0"/>
              <a:t>{  </a:t>
            </a:r>
          </a:p>
          <a:p>
            <a:pPr eaLnBrk="1" hangingPunct="1"/>
            <a:r>
              <a:rPr kumimoji="1" lang="en-US" altLang="zh-CN" dirty="0"/>
              <a:t>       </a:t>
            </a:r>
            <a:r>
              <a:rPr kumimoji="1" lang="en-US" altLang="zh-CN" dirty="0" err="1"/>
              <a:t>int</a:t>
            </a:r>
            <a:r>
              <a:rPr kumimoji="1" lang="en-US" altLang="zh-CN" dirty="0"/>
              <a:t> </a:t>
            </a:r>
            <a:r>
              <a:rPr kumimoji="1" lang="en-US" altLang="zh-CN" dirty="0" err="1"/>
              <a:t>i</a:t>
            </a:r>
            <a:r>
              <a:rPr kumimoji="1" lang="zh-CN" altLang="en-US" dirty="0"/>
              <a:t>，</a:t>
            </a:r>
            <a:r>
              <a:rPr kumimoji="1" lang="en-US" altLang="zh-CN" dirty="0"/>
              <a:t>j;</a:t>
            </a:r>
          </a:p>
          <a:p>
            <a:pPr eaLnBrk="1" hangingPunct="1"/>
            <a:r>
              <a:rPr kumimoji="1" lang="en-US" altLang="zh-CN" dirty="0"/>
              <a:t>       for (</a:t>
            </a:r>
            <a:r>
              <a:rPr kumimoji="1" lang="en-US" altLang="zh-CN" dirty="0" err="1"/>
              <a:t>i</a:t>
            </a:r>
            <a:r>
              <a:rPr kumimoji="1" lang="en-US" altLang="zh-CN" dirty="0"/>
              <a:t> = 1; </a:t>
            </a:r>
            <a:r>
              <a:rPr kumimoji="1" lang="en-US" altLang="zh-CN" dirty="0" err="1"/>
              <a:t>i</a:t>
            </a:r>
            <a:r>
              <a:rPr kumimoji="1" lang="en-US" altLang="zh-CN" dirty="0"/>
              <a:t> &lt;= m; </a:t>
            </a:r>
            <a:r>
              <a:rPr kumimoji="1" lang="en-US" altLang="zh-CN" dirty="0" err="1"/>
              <a:t>i</a:t>
            </a:r>
            <a:r>
              <a:rPr kumimoji="1" lang="en-US" altLang="zh-CN" dirty="0"/>
              <a:t>++) c[</a:t>
            </a:r>
            <a:r>
              <a:rPr kumimoji="1" lang="en-US" altLang="zh-CN" dirty="0" err="1"/>
              <a:t>i</a:t>
            </a:r>
            <a:r>
              <a:rPr kumimoji="1" lang="en-US" altLang="zh-CN" dirty="0"/>
              <a:t>][0] = 0;</a:t>
            </a:r>
          </a:p>
          <a:p>
            <a:pPr eaLnBrk="1" hangingPunct="1"/>
            <a:r>
              <a:rPr kumimoji="1" lang="en-US" altLang="zh-CN" dirty="0"/>
              <a:t>       for (</a:t>
            </a:r>
            <a:r>
              <a:rPr kumimoji="1" lang="en-US" altLang="zh-CN" dirty="0" err="1"/>
              <a:t>i</a:t>
            </a:r>
            <a:r>
              <a:rPr kumimoji="1" lang="en-US" altLang="zh-CN" dirty="0"/>
              <a:t> = 1; </a:t>
            </a:r>
            <a:r>
              <a:rPr kumimoji="1" lang="en-US" altLang="zh-CN" dirty="0" err="1"/>
              <a:t>i</a:t>
            </a:r>
            <a:r>
              <a:rPr kumimoji="1" lang="en-US" altLang="zh-CN" dirty="0"/>
              <a:t> &lt;= n; </a:t>
            </a:r>
            <a:r>
              <a:rPr kumimoji="1" lang="en-US" altLang="zh-CN" dirty="0" err="1"/>
              <a:t>i</a:t>
            </a:r>
            <a:r>
              <a:rPr kumimoji="1" lang="en-US" altLang="zh-CN" dirty="0"/>
              <a:t>++) c[0][</a:t>
            </a:r>
            <a:r>
              <a:rPr kumimoji="1" lang="en-US" altLang="zh-CN" dirty="0" err="1"/>
              <a:t>i</a:t>
            </a:r>
            <a:r>
              <a:rPr kumimoji="1" lang="en-US" altLang="zh-CN" dirty="0"/>
              <a:t>] = 0;</a:t>
            </a:r>
          </a:p>
          <a:p>
            <a:pPr eaLnBrk="1" hangingPunct="1"/>
            <a:r>
              <a:rPr kumimoji="1" lang="en-US" altLang="zh-CN" dirty="0"/>
              <a:t>       for (</a:t>
            </a:r>
            <a:r>
              <a:rPr kumimoji="1" lang="en-US" altLang="zh-CN" dirty="0" err="1"/>
              <a:t>i</a:t>
            </a:r>
            <a:r>
              <a:rPr kumimoji="1" lang="en-US" altLang="zh-CN" dirty="0"/>
              <a:t> = 1; </a:t>
            </a:r>
            <a:r>
              <a:rPr kumimoji="1" lang="en-US" altLang="zh-CN" dirty="0" err="1"/>
              <a:t>i</a:t>
            </a:r>
            <a:r>
              <a:rPr kumimoji="1" lang="en-US" altLang="zh-CN" dirty="0"/>
              <a:t> &lt;= m; </a:t>
            </a:r>
            <a:r>
              <a:rPr kumimoji="1" lang="en-US" altLang="zh-CN" dirty="0" err="1"/>
              <a:t>i</a:t>
            </a:r>
            <a:r>
              <a:rPr kumimoji="1" lang="en-US" altLang="zh-CN" dirty="0"/>
              <a:t>++)</a:t>
            </a:r>
          </a:p>
          <a:p>
            <a:pPr eaLnBrk="1" hangingPunct="1"/>
            <a:r>
              <a:rPr kumimoji="1" lang="en-US" altLang="zh-CN" dirty="0"/>
              <a:t>          for (j = 1; j &lt;= n; </a:t>
            </a:r>
            <a:r>
              <a:rPr kumimoji="1" lang="en-US" altLang="zh-CN" dirty="0" err="1"/>
              <a:t>j++</a:t>
            </a:r>
            <a:r>
              <a:rPr kumimoji="1" lang="en-US" altLang="zh-CN" dirty="0"/>
              <a:t>) {</a:t>
            </a:r>
          </a:p>
          <a:p>
            <a:pPr eaLnBrk="1" hangingPunct="1"/>
            <a:r>
              <a:rPr kumimoji="1" lang="en-US" altLang="zh-CN" dirty="0"/>
              <a:t>             if (x[</a:t>
            </a:r>
            <a:r>
              <a:rPr kumimoji="1" lang="en-US" altLang="zh-CN" dirty="0" err="1"/>
              <a:t>i</a:t>
            </a:r>
            <a:r>
              <a:rPr kumimoji="1" lang="en-US" altLang="zh-CN" dirty="0"/>
              <a:t>]==y[j]) { </a:t>
            </a:r>
          </a:p>
          <a:p>
            <a:pPr eaLnBrk="1" hangingPunct="1"/>
            <a:r>
              <a:rPr kumimoji="1" lang="en-US" altLang="zh-CN" dirty="0"/>
              <a:t>                  c[</a:t>
            </a:r>
            <a:r>
              <a:rPr kumimoji="1" lang="en-US" altLang="zh-CN" dirty="0" err="1"/>
              <a:t>i</a:t>
            </a:r>
            <a:r>
              <a:rPr kumimoji="1" lang="en-US" altLang="zh-CN" dirty="0"/>
              <a:t>][j]=c[i-1][j-1]+1; b[</a:t>
            </a:r>
            <a:r>
              <a:rPr kumimoji="1" lang="en-US" altLang="zh-CN" dirty="0" err="1"/>
              <a:t>i</a:t>
            </a:r>
            <a:r>
              <a:rPr kumimoji="1" lang="en-US" altLang="zh-CN" dirty="0"/>
              <a:t>][j]=1;}</a:t>
            </a:r>
          </a:p>
          <a:p>
            <a:pPr eaLnBrk="1" hangingPunct="1"/>
            <a:r>
              <a:rPr kumimoji="1" lang="en-US" altLang="zh-CN" dirty="0"/>
              <a:t>             else if (c[i-1][j]&gt;=c[</a:t>
            </a:r>
            <a:r>
              <a:rPr kumimoji="1" lang="en-US" altLang="zh-CN" dirty="0" err="1"/>
              <a:t>i</a:t>
            </a:r>
            <a:r>
              <a:rPr kumimoji="1" lang="en-US" altLang="zh-CN" dirty="0"/>
              <a:t>][j-1]) {</a:t>
            </a:r>
          </a:p>
          <a:p>
            <a:pPr eaLnBrk="1" hangingPunct="1"/>
            <a:r>
              <a:rPr kumimoji="1" lang="en-US" altLang="zh-CN" dirty="0"/>
              <a:t>                  c[</a:t>
            </a:r>
            <a:r>
              <a:rPr kumimoji="1" lang="en-US" altLang="zh-CN" dirty="0" err="1"/>
              <a:t>i</a:t>
            </a:r>
            <a:r>
              <a:rPr kumimoji="1" lang="en-US" altLang="zh-CN" dirty="0"/>
              <a:t>][j]=c[i-1][j]; b[</a:t>
            </a:r>
            <a:r>
              <a:rPr kumimoji="1" lang="en-US" altLang="zh-CN" dirty="0" err="1"/>
              <a:t>i</a:t>
            </a:r>
            <a:r>
              <a:rPr kumimoji="1" lang="en-US" altLang="zh-CN" dirty="0"/>
              <a:t>][j]=2;}</a:t>
            </a:r>
          </a:p>
          <a:p>
            <a:pPr eaLnBrk="1" hangingPunct="1"/>
            <a:r>
              <a:rPr kumimoji="1" lang="en-US" altLang="zh-CN" dirty="0"/>
              <a:t>             else { c[</a:t>
            </a:r>
            <a:r>
              <a:rPr kumimoji="1" lang="en-US" altLang="zh-CN" dirty="0" err="1"/>
              <a:t>i</a:t>
            </a:r>
            <a:r>
              <a:rPr kumimoji="1" lang="en-US" altLang="zh-CN" dirty="0"/>
              <a:t>][j]=c[</a:t>
            </a:r>
            <a:r>
              <a:rPr kumimoji="1" lang="en-US" altLang="zh-CN" dirty="0" err="1"/>
              <a:t>i</a:t>
            </a:r>
            <a:r>
              <a:rPr kumimoji="1" lang="en-US" altLang="zh-CN" dirty="0"/>
              <a:t>][j-1]; b[</a:t>
            </a:r>
            <a:r>
              <a:rPr kumimoji="1" lang="en-US" altLang="zh-CN" dirty="0" err="1"/>
              <a:t>i</a:t>
            </a:r>
            <a:r>
              <a:rPr kumimoji="1" lang="en-US" altLang="zh-CN" dirty="0"/>
              <a:t>][j]=3; }</a:t>
            </a:r>
          </a:p>
          <a:p>
            <a:pPr eaLnBrk="1" hangingPunct="1"/>
            <a:r>
              <a:rPr kumimoji="1" lang="en-US" altLang="zh-CN" dirty="0"/>
              <a:t>             }</a:t>
            </a:r>
          </a:p>
          <a:p>
            <a:pPr eaLnBrk="1" hangingPunct="1"/>
            <a:r>
              <a:rPr kumimoji="1" lang="en-US" altLang="zh-CN" dirty="0"/>
              <a:t>}</a:t>
            </a:r>
          </a:p>
        </p:txBody>
      </p:sp>
      <p:sp>
        <p:nvSpPr>
          <p:cNvPr id="6" name="Text Box 5"/>
          <p:cNvSpPr txBox="1">
            <a:spLocks noChangeArrowheads="1"/>
          </p:cNvSpPr>
          <p:nvPr/>
        </p:nvSpPr>
        <p:spPr bwMode="auto">
          <a:xfrm>
            <a:off x="5764283" y="2962026"/>
            <a:ext cx="4956294" cy="230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FFFF"/>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square">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hangingPunct="1">
              <a:lnSpc>
                <a:spcPct val="150000"/>
              </a:lnSpc>
            </a:pPr>
            <a:r>
              <a:rPr lang="en-US" altLang="zh-CN" sz="2400" b="1" dirty="0">
                <a:ea typeface="黑体" panose="02010609060101010101" pitchFamily="49" charset="-122"/>
              </a:rPr>
              <a:t>c[</a:t>
            </a:r>
            <a:r>
              <a:rPr lang="en-US" altLang="zh-CN" sz="2400" b="1" dirty="0" err="1">
                <a:ea typeface="黑体" panose="02010609060101010101" pitchFamily="49" charset="-122"/>
              </a:rPr>
              <a:t>i</a:t>
            </a:r>
            <a:r>
              <a:rPr lang="en-US" altLang="zh-CN" sz="2400" b="1" dirty="0">
                <a:ea typeface="黑体" panose="02010609060101010101" pitchFamily="49" charset="-122"/>
              </a:rPr>
              <a:t>][j]</a:t>
            </a:r>
            <a:r>
              <a:rPr lang="zh-CN" altLang="en-US" sz="2400" b="1" dirty="0">
                <a:ea typeface="黑体" panose="02010609060101010101" pitchFamily="49" charset="-122"/>
              </a:rPr>
              <a:t>数组存储</a:t>
            </a:r>
            <a:r>
              <a:rPr lang="en-US" altLang="zh-CN" sz="2400" b="1" dirty="0">
                <a:ea typeface="黑体" panose="02010609060101010101" pitchFamily="49" charset="-122"/>
              </a:rPr>
              <a:t>X</a:t>
            </a:r>
            <a:r>
              <a:rPr lang="zh-CN" altLang="en-US" sz="2400" b="1" dirty="0">
                <a:ea typeface="黑体" panose="02010609060101010101" pitchFamily="49" charset="-122"/>
              </a:rPr>
              <a:t>和</a:t>
            </a:r>
            <a:r>
              <a:rPr lang="en-US" altLang="zh-CN" sz="2400" b="1" dirty="0">
                <a:ea typeface="黑体" panose="02010609060101010101" pitchFamily="49" charset="-122"/>
              </a:rPr>
              <a:t>Y</a:t>
            </a:r>
            <a:r>
              <a:rPr lang="zh-CN" altLang="en-US" sz="2400" b="1" dirty="0">
                <a:ea typeface="黑体" panose="02010609060101010101" pitchFamily="49" charset="-122"/>
              </a:rPr>
              <a:t>的最长公共子序列的长度</a:t>
            </a:r>
            <a:r>
              <a:rPr lang="en-US" altLang="zh-CN" sz="2400" b="1" dirty="0">
                <a:ea typeface="黑体" panose="02010609060101010101" pitchFamily="49" charset="-122"/>
              </a:rPr>
              <a:t>;</a:t>
            </a:r>
          </a:p>
          <a:p>
            <a:pPr>
              <a:lnSpc>
                <a:spcPct val="150000"/>
              </a:lnSpc>
            </a:pPr>
            <a:r>
              <a:rPr lang="en-US" altLang="zh-CN" sz="2400" b="1" dirty="0">
                <a:ea typeface="黑体" panose="02010609060101010101" pitchFamily="49" charset="-122"/>
              </a:rPr>
              <a:t>b[</a:t>
            </a:r>
            <a:r>
              <a:rPr lang="en-US" altLang="zh-CN" sz="2400" b="1" dirty="0" err="1">
                <a:ea typeface="黑体" panose="02010609060101010101" pitchFamily="49" charset="-122"/>
              </a:rPr>
              <a:t>i</a:t>
            </a:r>
            <a:r>
              <a:rPr lang="en-US" altLang="zh-CN" sz="2400" b="1" dirty="0">
                <a:ea typeface="黑体" panose="02010609060101010101" pitchFamily="49" charset="-122"/>
              </a:rPr>
              <a:t>][j]</a:t>
            </a:r>
            <a:r>
              <a:rPr lang="zh-CN" altLang="en-US" sz="2400" b="1" dirty="0">
                <a:ea typeface="黑体" panose="02010609060101010101" pitchFamily="49" charset="-122"/>
              </a:rPr>
              <a:t>记录</a:t>
            </a:r>
            <a:r>
              <a:rPr lang="en-US" altLang="zh-CN" sz="2400" b="1" dirty="0">
                <a:ea typeface="黑体" panose="02010609060101010101" pitchFamily="49" charset="-122"/>
              </a:rPr>
              <a:t>c[</a:t>
            </a:r>
            <a:r>
              <a:rPr lang="en-US" altLang="zh-CN" sz="2400" b="1" dirty="0" err="1">
                <a:ea typeface="黑体" panose="02010609060101010101" pitchFamily="49" charset="-122"/>
              </a:rPr>
              <a:t>i</a:t>
            </a:r>
            <a:r>
              <a:rPr lang="en-US" altLang="zh-CN" sz="2400" b="1" dirty="0">
                <a:ea typeface="黑体" panose="02010609060101010101" pitchFamily="49" charset="-122"/>
              </a:rPr>
              <a:t>][j]</a:t>
            </a:r>
            <a:r>
              <a:rPr lang="zh-CN" altLang="en-US" sz="2400" b="1" dirty="0">
                <a:ea typeface="黑体" panose="02010609060101010101" pitchFamily="49" charset="-122"/>
              </a:rPr>
              <a:t>的值，是从哪个子问题的解得到的</a:t>
            </a:r>
            <a:endParaRPr kumimoji="1" lang="en-US" altLang="zh-CN" sz="2400" dirty="0"/>
          </a:p>
        </p:txBody>
      </p:sp>
      <p:sp>
        <p:nvSpPr>
          <p:cNvPr id="7" name="标题 1"/>
          <p:cNvSpPr>
            <a:spLocks noGrp="1"/>
          </p:cNvSpPr>
          <p:nvPr>
            <p:ph type="title"/>
          </p:nvPr>
        </p:nvSpPr>
        <p:spPr>
          <a:xfrm>
            <a:off x="2598420" y="68580"/>
            <a:ext cx="9593580" cy="470535"/>
          </a:xfrm>
        </p:spPr>
        <p:txBody>
          <a:bodyPr/>
          <a:lstStyle/>
          <a:p>
            <a:r>
              <a:rPr lang="zh-CN" altLang="en-US" dirty="0"/>
              <a:t>Structure of the longest common subsequence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754415"/>
            <a:ext cx="11632335" cy="5349166"/>
          </a:xfrm>
        </p:spPr>
        <p:txBody>
          <a:bodyPr/>
          <a:lstStyle/>
          <a:p>
            <a:pPr marL="0" indent="0" algn="just">
              <a:lnSpc>
                <a:spcPct val="100000"/>
              </a:lnSpc>
              <a:buNone/>
            </a:pPr>
            <a:r>
              <a:rPr lang="en-US" altLang="zh-CN" dirty="0">
                <a:latin typeface="Times New Roman" panose="02020503050405090304" pitchFamily="18" charset="0"/>
                <a:cs typeface="Times New Roman" panose="02020503050405090304" pitchFamily="18" charset="0"/>
              </a:rPr>
              <a:t>X={1, 5, 2, 8, 9, 3, 6} (7)</a:t>
            </a:r>
          </a:p>
          <a:p>
            <a:pPr marL="0" indent="0" algn="just">
              <a:lnSpc>
                <a:spcPct val="100000"/>
              </a:lnSpc>
              <a:buNone/>
            </a:pPr>
            <a:r>
              <a:rPr lang="en-US" altLang="zh-CN" dirty="0">
                <a:latin typeface="Times New Roman" panose="02020503050405090304" pitchFamily="18" charset="0"/>
                <a:cs typeface="Times New Roman" panose="02020503050405090304" pitchFamily="18" charset="0"/>
              </a:rPr>
              <a:t>Y={5, 6, 8, 9, 3, 7}   (6)</a:t>
            </a:r>
          </a:p>
          <a:p>
            <a:pPr marL="0" indent="0" algn="just">
              <a:lnSpc>
                <a:spcPct val="150000"/>
              </a:lnSpc>
              <a:buNone/>
            </a:pPr>
            <a:endParaRPr lang="en-US" altLang="zh-CN" dirty="0">
              <a:latin typeface="Times New Roman" panose="02020503050405090304" pitchFamily="18" charset="0"/>
              <a:cs typeface="Times New Roman" panose="02020503050405090304" pitchFamily="18" charset="0"/>
            </a:endParaRPr>
          </a:p>
        </p:txBody>
      </p:sp>
      <p:sp>
        <p:nvSpPr>
          <p:cNvPr id="4" name="Rectangle 4"/>
          <p:cNvSpPr>
            <a:spLocks noChangeArrowheads="1"/>
          </p:cNvSpPr>
          <p:nvPr/>
        </p:nvSpPr>
        <p:spPr bwMode="auto">
          <a:xfrm>
            <a:off x="138430" y="1832293"/>
            <a:ext cx="4789805" cy="4707890"/>
          </a:xfrm>
          <a:prstGeom prst="rect">
            <a:avLst/>
          </a:prstGeom>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6350">
                <a:solidFill>
                  <a:srgbClr val="00FFFF"/>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hangingPunct="1"/>
            <a:r>
              <a:rPr kumimoji="1" lang="en-US" altLang="zh-CN" sz="2000" dirty="0"/>
              <a:t>void </a:t>
            </a:r>
            <a:r>
              <a:rPr kumimoji="1" lang="en-US" altLang="zh-CN" sz="2000" b="1" dirty="0" err="1"/>
              <a:t>LCSLength</a:t>
            </a:r>
            <a:r>
              <a:rPr kumimoji="1" lang="en-US" altLang="zh-CN" sz="2000" dirty="0"/>
              <a:t>(</a:t>
            </a:r>
            <a:r>
              <a:rPr kumimoji="1" lang="en-US" altLang="zh-CN" sz="2000" dirty="0" err="1"/>
              <a:t>int</a:t>
            </a:r>
            <a:r>
              <a:rPr kumimoji="1" lang="en-US" altLang="zh-CN" sz="2000" dirty="0"/>
              <a:t> m</a:t>
            </a:r>
            <a:r>
              <a:rPr kumimoji="1" lang="zh-CN" altLang="en-US" sz="2000" dirty="0"/>
              <a:t>，</a:t>
            </a:r>
            <a:r>
              <a:rPr kumimoji="1" lang="en-US" altLang="zh-CN" sz="2000" dirty="0" err="1"/>
              <a:t>int</a:t>
            </a:r>
            <a:r>
              <a:rPr kumimoji="1" lang="en-US" altLang="zh-CN" sz="2000" dirty="0"/>
              <a:t> n</a:t>
            </a:r>
            <a:r>
              <a:rPr kumimoji="1" lang="zh-CN" altLang="en-US" sz="2000" dirty="0"/>
              <a:t>，</a:t>
            </a:r>
            <a:r>
              <a:rPr kumimoji="1" lang="en-US" altLang="zh-CN" sz="2000" dirty="0"/>
              <a:t>char *x</a:t>
            </a:r>
            <a:r>
              <a:rPr kumimoji="1" lang="zh-CN" altLang="en-US" sz="2000" dirty="0"/>
              <a:t>，</a:t>
            </a:r>
            <a:r>
              <a:rPr kumimoji="1" lang="en-US" altLang="zh-CN" sz="2000" dirty="0"/>
              <a:t>char *y</a:t>
            </a:r>
            <a:r>
              <a:rPr kumimoji="1" lang="zh-CN" altLang="en-US" sz="2000" dirty="0"/>
              <a:t>，</a:t>
            </a:r>
            <a:r>
              <a:rPr kumimoji="1" lang="en-US" altLang="zh-CN" sz="2000" dirty="0" err="1"/>
              <a:t>int</a:t>
            </a:r>
            <a:r>
              <a:rPr kumimoji="1" lang="en-US" altLang="zh-CN" sz="2000" dirty="0"/>
              <a:t> **c</a:t>
            </a:r>
            <a:r>
              <a:rPr kumimoji="1" lang="zh-CN" altLang="en-US" sz="2000" dirty="0"/>
              <a:t>，</a:t>
            </a:r>
            <a:r>
              <a:rPr kumimoji="1" lang="en-US" altLang="zh-CN" sz="2000" dirty="0" err="1"/>
              <a:t>int</a:t>
            </a:r>
            <a:r>
              <a:rPr kumimoji="1" lang="en-US" altLang="zh-CN" sz="2000" dirty="0"/>
              <a:t> **b)</a:t>
            </a:r>
          </a:p>
          <a:p>
            <a:pPr eaLnBrk="1" hangingPunct="1"/>
            <a:r>
              <a:rPr kumimoji="1" lang="en-US" altLang="zh-CN" sz="2000" dirty="0"/>
              <a:t>{  </a:t>
            </a:r>
          </a:p>
          <a:p>
            <a:pPr eaLnBrk="1" hangingPunct="1"/>
            <a:r>
              <a:rPr kumimoji="1" lang="en-US" altLang="zh-CN" sz="2000" dirty="0"/>
              <a:t>       </a:t>
            </a:r>
            <a:r>
              <a:rPr kumimoji="1" lang="en-US" altLang="zh-CN" sz="2000" dirty="0" err="1"/>
              <a:t>int</a:t>
            </a:r>
            <a:r>
              <a:rPr kumimoji="1" lang="en-US" altLang="zh-CN" sz="2000" dirty="0"/>
              <a:t> </a:t>
            </a:r>
            <a:r>
              <a:rPr kumimoji="1" lang="en-US" altLang="zh-CN" sz="2000" dirty="0" err="1"/>
              <a:t>i</a:t>
            </a:r>
            <a:r>
              <a:rPr kumimoji="1" lang="zh-CN" altLang="en-US" sz="2000" dirty="0"/>
              <a:t>，</a:t>
            </a:r>
            <a:r>
              <a:rPr kumimoji="1" lang="en-US" altLang="zh-CN" sz="2000" dirty="0"/>
              <a:t>j;</a:t>
            </a:r>
          </a:p>
          <a:p>
            <a:pPr eaLnBrk="1" hangingPunct="1"/>
            <a:r>
              <a:rPr kumimoji="1" lang="en-US" altLang="zh-CN" sz="2000" dirty="0"/>
              <a:t>       for (</a:t>
            </a:r>
            <a:r>
              <a:rPr kumimoji="1" lang="en-US" altLang="zh-CN" sz="2000" dirty="0" err="1"/>
              <a:t>i</a:t>
            </a:r>
            <a:r>
              <a:rPr kumimoji="1" lang="en-US" altLang="zh-CN" sz="2000" dirty="0"/>
              <a:t> = 1; </a:t>
            </a:r>
            <a:r>
              <a:rPr kumimoji="1" lang="en-US" altLang="zh-CN" sz="2000" dirty="0" err="1"/>
              <a:t>i</a:t>
            </a:r>
            <a:r>
              <a:rPr kumimoji="1" lang="en-US" altLang="zh-CN" sz="2000" dirty="0"/>
              <a:t> &lt;= m; </a:t>
            </a:r>
            <a:r>
              <a:rPr kumimoji="1" lang="en-US" altLang="zh-CN" sz="2000" dirty="0" err="1"/>
              <a:t>i</a:t>
            </a:r>
            <a:r>
              <a:rPr kumimoji="1" lang="en-US" altLang="zh-CN" sz="2000" dirty="0"/>
              <a:t>++) c[</a:t>
            </a:r>
            <a:r>
              <a:rPr kumimoji="1" lang="en-US" altLang="zh-CN" sz="2000" dirty="0" err="1"/>
              <a:t>i</a:t>
            </a:r>
            <a:r>
              <a:rPr kumimoji="1" lang="en-US" altLang="zh-CN" sz="2000" dirty="0"/>
              <a:t>][0] = 0;</a:t>
            </a:r>
          </a:p>
          <a:p>
            <a:pPr eaLnBrk="1" hangingPunct="1"/>
            <a:r>
              <a:rPr kumimoji="1" lang="en-US" altLang="zh-CN" sz="2000" dirty="0"/>
              <a:t>       for (</a:t>
            </a:r>
            <a:r>
              <a:rPr kumimoji="1" lang="en-US" altLang="zh-CN" sz="2000" dirty="0" err="1"/>
              <a:t>i</a:t>
            </a:r>
            <a:r>
              <a:rPr kumimoji="1" lang="en-US" altLang="zh-CN" sz="2000" dirty="0"/>
              <a:t> = 1; </a:t>
            </a:r>
            <a:r>
              <a:rPr kumimoji="1" lang="en-US" altLang="zh-CN" sz="2000" dirty="0" err="1"/>
              <a:t>i</a:t>
            </a:r>
            <a:r>
              <a:rPr kumimoji="1" lang="en-US" altLang="zh-CN" sz="2000" dirty="0"/>
              <a:t> &lt;= n; </a:t>
            </a:r>
            <a:r>
              <a:rPr kumimoji="1" lang="en-US" altLang="zh-CN" sz="2000" dirty="0" err="1"/>
              <a:t>i</a:t>
            </a:r>
            <a:r>
              <a:rPr kumimoji="1" lang="en-US" altLang="zh-CN" sz="2000" dirty="0"/>
              <a:t>++) c[0][</a:t>
            </a:r>
            <a:r>
              <a:rPr kumimoji="1" lang="en-US" altLang="zh-CN" sz="2000" dirty="0" err="1"/>
              <a:t>i</a:t>
            </a:r>
            <a:r>
              <a:rPr kumimoji="1" lang="en-US" altLang="zh-CN" sz="2000" dirty="0"/>
              <a:t>] = 0;</a:t>
            </a:r>
          </a:p>
          <a:p>
            <a:pPr eaLnBrk="1" hangingPunct="1"/>
            <a:r>
              <a:rPr kumimoji="1" lang="en-US" altLang="zh-CN" sz="2000" dirty="0"/>
              <a:t>       for (</a:t>
            </a:r>
            <a:r>
              <a:rPr kumimoji="1" lang="en-US" altLang="zh-CN" sz="2000" dirty="0" err="1"/>
              <a:t>i</a:t>
            </a:r>
            <a:r>
              <a:rPr kumimoji="1" lang="en-US" altLang="zh-CN" sz="2000" dirty="0"/>
              <a:t> = 1; </a:t>
            </a:r>
            <a:r>
              <a:rPr kumimoji="1" lang="en-US" altLang="zh-CN" sz="2000" dirty="0" err="1"/>
              <a:t>i</a:t>
            </a:r>
            <a:r>
              <a:rPr kumimoji="1" lang="en-US" altLang="zh-CN" sz="2000" dirty="0"/>
              <a:t> &lt;= m; </a:t>
            </a:r>
            <a:r>
              <a:rPr kumimoji="1" lang="en-US" altLang="zh-CN" sz="2000" dirty="0" err="1"/>
              <a:t>i</a:t>
            </a:r>
            <a:r>
              <a:rPr kumimoji="1" lang="en-US" altLang="zh-CN" sz="2000" dirty="0"/>
              <a:t>++)</a:t>
            </a:r>
          </a:p>
          <a:p>
            <a:pPr eaLnBrk="1" hangingPunct="1"/>
            <a:r>
              <a:rPr kumimoji="1" lang="en-US" altLang="zh-CN" sz="2000" dirty="0"/>
              <a:t>          for (j = 1; j &lt;= n; </a:t>
            </a:r>
            <a:r>
              <a:rPr kumimoji="1" lang="en-US" altLang="zh-CN" sz="2000" dirty="0" err="1"/>
              <a:t>j++</a:t>
            </a:r>
            <a:r>
              <a:rPr kumimoji="1" lang="en-US" altLang="zh-CN" sz="2000" dirty="0"/>
              <a:t>) {</a:t>
            </a:r>
          </a:p>
          <a:p>
            <a:pPr eaLnBrk="1" hangingPunct="1"/>
            <a:r>
              <a:rPr kumimoji="1" lang="en-US" altLang="zh-CN" sz="2000" dirty="0"/>
              <a:t>             if (x[</a:t>
            </a:r>
            <a:r>
              <a:rPr kumimoji="1" lang="en-US" altLang="zh-CN" sz="2000" dirty="0" err="1"/>
              <a:t>i</a:t>
            </a:r>
            <a:r>
              <a:rPr kumimoji="1" lang="en-US" altLang="zh-CN" sz="2000" dirty="0"/>
              <a:t>]==y[j]) { </a:t>
            </a:r>
          </a:p>
          <a:p>
            <a:pPr eaLnBrk="1" hangingPunct="1"/>
            <a:r>
              <a:rPr kumimoji="1" lang="en-US" altLang="zh-CN" sz="2000" dirty="0"/>
              <a:t>                  c[</a:t>
            </a:r>
            <a:r>
              <a:rPr kumimoji="1" lang="en-US" altLang="zh-CN" sz="2000" dirty="0" err="1"/>
              <a:t>i</a:t>
            </a:r>
            <a:r>
              <a:rPr kumimoji="1" lang="en-US" altLang="zh-CN" sz="2000" dirty="0"/>
              <a:t>][j]=c[i-1][j-1]+1; b[</a:t>
            </a:r>
            <a:r>
              <a:rPr kumimoji="1" lang="en-US" altLang="zh-CN" sz="2000" dirty="0" err="1"/>
              <a:t>i</a:t>
            </a:r>
            <a:r>
              <a:rPr kumimoji="1" lang="en-US" altLang="zh-CN" sz="2000" dirty="0"/>
              <a:t>][j]=1;}</a:t>
            </a:r>
          </a:p>
          <a:p>
            <a:pPr eaLnBrk="1" hangingPunct="1"/>
            <a:r>
              <a:rPr kumimoji="1" lang="en-US" altLang="zh-CN" sz="2000" dirty="0"/>
              <a:t>             else if (c[i-1][j]&gt;=c[</a:t>
            </a:r>
            <a:r>
              <a:rPr kumimoji="1" lang="en-US" altLang="zh-CN" sz="2000" dirty="0" err="1"/>
              <a:t>i</a:t>
            </a:r>
            <a:r>
              <a:rPr kumimoji="1" lang="en-US" altLang="zh-CN" sz="2000" dirty="0"/>
              <a:t>][j-1]) {</a:t>
            </a:r>
          </a:p>
          <a:p>
            <a:pPr eaLnBrk="1" hangingPunct="1"/>
            <a:r>
              <a:rPr kumimoji="1" lang="en-US" altLang="zh-CN" sz="2000" dirty="0"/>
              <a:t>                  c[</a:t>
            </a:r>
            <a:r>
              <a:rPr kumimoji="1" lang="en-US" altLang="zh-CN" sz="2000" dirty="0" err="1"/>
              <a:t>i</a:t>
            </a:r>
            <a:r>
              <a:rPr kumimoji="1" lang="en-US" altLang="zh-CN" sz="2000" dirty="0"/>
              <a:t>][j]=c[i-1][j]; b[</a:t>
            </a:r>
            <a:r>
              <a:rPr kumimoji="1" lang="en-US" altLang="zh-CN" sz="2000" dirty="0" err="1"/>
              <a:t>i</a:t>
            </a:r>
            <a:r>
              <a:rPr kumimoji="1" lang="en-US" altLang="zh-CN" sz="2000" dirty="0"/>
              <a:t>][j]=2;}</a:t>
            </a:r>
          </a:p>
          <a:p>
            <a:pPr eaLnBrk="1" hangingPunct="1"/>
            <a:r>
              <a:rPr kumimoji="1" lang="en-US" altLang="zh-CN" sz="2000" dirty="0"/>
              <a:t>             else { c[</a:t>
            </a:r>
            <a:r>
              <a:rPr kumimoji="1" lang="en-US" altLang="zh-CN" sz="2000" dirty="0" err="1"/>
              <a:t>i</a:t>
            </a:r>
            <a:r>
              <a:rPr kumimoji="1" lang="en-US" altLang="zh-CN" sz="2000" dirty="0"/>
              <a:t>][j]=c[</a:t>
            </a:r>
            <a:r>
              <a:rPr kumimoji="1" lang="en-US" altLang="zh-CN" sz="2000" dirty="0" err="1"/>
              <a:t>i</a:t>
            </a:r>
            <a:r>
              <a:rPr kumimoji="1" lang="en-US" altLang="zh-CN" sz="2000" dirty="0"/>
              <a:t>][j-1]; b[</a:t>
            </a:r>
            <a:r>
              <a:rPr kumimoji="1" lang="en-US" altLang="zh-CN" sz="2000" dirty="0" err="1"/>
              <a:t>i</a:t>
            </a:r>
            <a:r>
              <a:rPr kumimoji="1" lang="en-US" altLang="zh-CN" sz="2000" dirty="0"/>
              <a:t>][j]=3; }</a:t>
            </a:r>
          </a:p>
          <a:p>
            <a:pPr eaLnBrk="1" hangingPunct="1"/>
            <a:r>
              <a:rPr kumimoji="1" lang="en-US" altLang="zh-CN" sz="2000" dirty="0"/>
              <a:t>             }</a:t>
            </a:r>
          </a:p>
          <a:p>
            <a:pPr eaLnBrk="1" hangingPunct="1"/>
            <a:r>
              <a:rPr kumimoji="1" lang="en-US" altLang="zh-CN" sz="2000" dirty="0"/>
              <a:t>}</a:t>
            </a:r>
          </a:p>
        </p:txBody>
      </p:sp>
      <p:graphicFrame>
        <p:nvGraphicFramePr>
          <p:cNvPr id="5" name="Table 4"/>
          <p:cNvGraphicFramePr/>
          <p:nvPr>
            <p:custDataLst>
              <p:tags r:id="rId1"/>
            </p:custDataLst>
          </p:nvPr>
        </p:nvGraphicFramePr>
        <p:xfrm>
          <a:off x="5064125" y="1832610"/>
          <a:ext cx="3286760" cy="3777615"/>
        </p:xfrm>
        <a:graphic>
          <a:graphicData uri="http://schemas.openxmlformats.org/drawingml/2006/table">
            <a:tbl>
              <a:tblPr firstRow="1" bandRow="1">
                <a:tableStyleId>{5C22544A-7EE6-4342-B048-85BDC9FD1C3A}</a:tableStyleId>
              </a:tblPr>
              <a:tblGrid>
                <a:gridCol w="410845">
                  <a:extLst>
                    <a:ext uri="{9D8B030D-6E8A-4147-A177-3AD203B41FA5}">
                      <a16:colId xmlns:a16="http://schemas.microsoft.com/office/drawing/2014/main" val="20000"/>
                    </a:ext>
                  </a:extLst>
                </a:gridCol>
                <a:gridCol w="410845">
                  <a:extLst>
                    <a:ext uri="{9D8B030D-6E8A-4147-A177-3AD203B41FA5}">
                      <a16:colId xmlns:a16="http://schemas.microsoft.com/office/drawing/2014/main" val="20001"/>
                    </a:ext>
                  </a:extLst>
                </a:gridCol>
                <a:gridCol w="410845">
                  <a:extLst>
                    <a:ext uri="{9D8B030D-6E8A-4147-A177-3AD203B41FA5}">
                      <a16:colId xmlns:a16="http://schemas.microsoft.com/office/drawing/2014/main" val="20002"/>
                    </a:ext>
                  </a:extLst>
                </a:gridCol>
                <a:gridCol w="410845">
                  <a:extLst>
                    <a:ext uri="{9D8B030D-6E8A-4147-A177-3AD203B41FA5}">
                      <a16:colId xmlns:a16="http://schemas.microsoft.com/office/drawing/2014/main" val="20003"/>
                    </a:ext>
                  </a:extLst>
                </a:gridCol>
                <a:gridCol w="410845">
                  <a:extLst>
                    <a:ext uri="{9D8B030D-6E8A-4147-A177-3AD203B41FA5}">
                      <a16:colId xmlns:a16="http://schemas.microsoft.com/office/drawing/2014/main" val="20004"/>
                    </a:ext>
                  </a:extLst>
                </a:gridCol>
                <a:gridCol w="410845">
                  <a:extLst>
                    <a:ext uri="{9D8B030D-6E8A-4147-A177-3AD203B41FA5}">
                      <a16:colId xmlns:a16="http://schemas.microsoft.com/office/drawing/2014/main" val="20005"/>
                    </a:ext>
                  </a:extLst>
                </a:gridCol>
                <a:gridCol w="410845">
                  <a:extLst>
                    <a:ext uri="{9D8B030D-6E8A-4147-A177-3AD203B41FA5}">
                      <a16:colId xmlns:a16="http://schemas.microsoft.com/office/drawing/2014/main" val="20006"/>
                    </a:ext>
                  </a:extLst>
                </a:gridCol>
                <a:gridCol w="410845">
                  <a:extLst>
                    <a:ext uri="{9D8B030D-6E8A-4147-A177-3AD203B41FA5}">
                      <a16:colId xmlns:a16="http://schemas.microsoft.com/office/drawing/2014/main" val="20007"/>
                    </a:ext>
                  </a:extLst>
                </a:gridCol>
              </a:tblGrid>
              <a:tr h="419735">
                <a:tc>
                  <a:txBody>
                    <a:bodyPr/>
                    <a:lstStyle/>
                    <a:p>
                      <a:pPr>
                        <a:buNone/>
                      </a:pPr>
                      <a:endParaRPr lang="en-US"/>
                    </a:p>
                  </a:txBody>
                  <a:tcPr/>
                </a:tc>
                <a:tc>
                  <a:txBody>
                    <a:bodyPr/>
                    <a:lstStyle/>
                    <a:p>
                      <a:pPr>
                        <a:buNone/>
                      </a:pPr>
                      <a:r>
                        <a:rPr lang="en-US"/>
                        <a:t>0</a:t>
                      </a:r>
                    </a:p>
                  </a:txBody>
                  <a:tcPr/>
                </a:tc>
                <a:tc>
                  <a:txBody>
                    <a:bodyPr/>
                    <a:lstStyle/>
                    <a:p>
                      <a:pPr>
                        <a:buNone/>
                      </a:pPr>
                      <a:r>
                        <a:rPr lang="en-US"/>
                        <a:t>1</a:t>
                      </a:r>
                    </a:p>
                  </a:txBody>
                  <a:tcPr/>
                </a:tc>
                <a:tc>
                  <a:txBody>
                    <a:bodyPr/>
                    <a:lstStyle/>
                    <a:p>
                      <a:pPr>
                        <a:buNone/>
                      </a:pPr>
                      <a:r>
                        <a:rPr lang="en-US"/>
                        <a:t>2</a:t>
                      </a:r>
                    </a:p>
                  </a:txBody>
                  <a:tcPr/>
                </a:tc>
                <a:tc>
                  <a:txBody>
                    <a:bodyPr/>
                    <a:lstStyle/>
                    <a:p>
                      <a:pPr>
                        <a:buNone/>
                      </a:pPr>
                      <a:r>
                        <a:rPr lang="en-US"/>
                        <a:t>3</a:t>
                      </a:r>
                    </a:p>
                  </a:txBody>
                  <a:tcPr/>
                </a:tc>
                <a:tc>
                  <a:txBody>
                    <a:bodyPr/>
                    <a:lstStyle/>
                    <a:p>
                      <a:pPr>
                        <a:buNone/>
                      </a:pPr>
                      <a:r>
                        <a:rPr lang="en-US"/>
                        <a:t>4</a:t>
                      </a:r>
                    </a:p>
                  </a:txBody>
                  <a:tcPr/>
                </a:tc>
                <a:tc>
                  <a:txBody>
                    <a:bodyPr/>
                    <a:lstStyle/>
                    <a:p>
                      <a:pPr>
                        <a:buNone/>
                      </a:pPr>
                      <a:r>
                        <a:rPr lang="en-US"/>
                        <a:t>5</a:t>
                      </a:r>
                    </a:p>
                  </a:txBody>
                  <a:tcPr/>
                </a:tc>
                <a:tc>
                  <a:txBody>
                    <a:bodyPr/>
                    <a:lstStyle/>
                    <a:p>
                      <a:pPr>
                        <a:buNone/>
                      </a:pPr>
                      <a:r>
                        <a:rPr lang="en-US"/>
                        <a:t>6</a:t>
                      </a:r>
                    </a:p>
                  </a:txBody>
                  <a:tcPr/>
                </a:tc>
                <a:extLst>
                  <a:ext uri="{0D108BD9-81ED-4DB2-BD59-A6C34878D82A}">
                    <a16:rowId xmlns:a16="http://schemas.microsoft.com/office/drawing/2014/main" val="10000"/>
                  </a:ext>
                </a:extLst>
              </a:tr>
              <a:tr h="419735">
                <a:tc>
                  <a:txBody>
                    <a:bodyPr/>
                    <a:lstStyle/>
                    <a:p>
                      <a:pPr>
                        <a:buNone/>
                      </a:pPr>
                      <a:r>
                        <a:rPr lang="en-US" b="1">
                          <a:solidFill>
                            <a:schemeClr val="lt1"/>
                          </a:solidFill>
                        </a:rPr>
                        <a:t>0</a:t>
                      </a:r>
                    </a:p>
                  </a:txBody>
                  <a:tcPr>
                    <a:solidFill>
                      <a:schemeClr val="accent1"/>
                    </a:solidFill>
                  </a:tcPr>
                </a:tc>
                <a:tc>
                  <a:txBody>
                    <a:bodyPr/>
                    <a:lstStyle/>
                    <a:p>
                      <a:pPr>
                        <a:buNone/>
                      </a:pPr>
                      <a:r>
                        <a:rPr lang="en-US">
                          <a:solidFill>
                            <a:schemeClr val="tx1"/>
                          </a:solidFill>
                        </a:rPr>
                        <a:t>0</a:t>
                      </a:r>
                    </a:p>
                  </a:txBody>
                  <a:tcPr/>
                </a:tc>
                <a:tc>
                  <a:txBody>
                    <a:bodyPr/>
                    <a:lstStyle/>
                    <a:p>
                      <a:pPr>
                        <a:buNone/>
                      </a:pPr>
                      <a:r>
                        <a:rPr lang="en-US"/>
                        <a:t>0</a:t>
                      </a:r>
                    </a:p>
                  </a:txBody>
                  <a:tcPr/>
                </a:tc>
                <a:tc>
                  <a:txBody>
                    <a:bodyPr/>
                    <a:lstStyle/>
                    <a:p>
                      <a:pPr>
                        <a:buNone/>
                      </a:pPr>
                      <a:r>
                        <a:rPr lang="en-US"/>
                        <a:t>0</a:t>
                      </a:r>
                    </a:p>
                  </a:txBody>
                  <a:tcPr/>
                </a:tc>
                <a:tc>
                  <a:txBody>
                    <a:bodyPr/>
                    <a:lstStyle/>
                    <a:p>
                      <a:pPr>
                        <a:buNone/>
                      </a:pPr>
                      <a:r>
                        <a:rPr lang="en-US"/>
                        <a:t>0</a:t>
                      </a:r>
                    </a:p>
                  </a:txBody>
                  <a:tcPr/>
                </a:tc>
                <a:tc>
                  <a:txBody>
                    <a:bodyPr/>
                    <a:lstStyle/>
                    <a:p>
                      <a:pPr>
                        <a:buNone/>
                      </a:pPr>
                      <a:r>
                        <a:rPr lang="en-US"/>
                        <a:t>0</a:t>
                      </a:r>
                    </a:p>
                  </a:txBody>
                  <a:tcPr/>
                </a:tc>
                <a:tc>
                  <a:txBody>
                    <a:bodyPr/>
                    <a:lstStyle/>
                    <a:p>
                      <a:pPr>
                        <a:buNone/>
                      </a:pPr>
                      <a:r>
                        <a:rPr lang="en-US"/>
                        <a:t>0</a:t>
                      </a:r>
                    </a:p>
                  </a:txBody>
                  <a:tcPr/>
                </a:tc>
                <a:tc>
                  <a:txBody>
                    <a:bodyPr/>
                    <a:lstStyle/>
                    <a:p>
                      <a:pPr>
                        <a:buNone/>
                      </a:pPr>
                      <a:r>
                        <a:rPr lang="en-US"/>
                        <a:t>0</a:t>
                      </a:r>
                    </a:p>
                  </a:txBody>
                  <a:tcPr/>
                </a:tc>
                <a:extLst>
                  <a:ext uri="{0D108BD9-81ED-4DB2-BD59-A6C34878D82A}">
                    <a16:rowId xmlns:a16="http://schemas.microsoft.com/office/drawing/2014/main" val="10001"/>
                  </a:ext>
                </a:extLst>
              </a:tr>
              <a:tr h="419735">
                <a:tc>
                  <a:txBody>
                    <a:bodyPr/>
                    <a:lstStyle/>
                    <a:p>
                      <a:pPr>
                        <a:buNone/>
                      </a:pPr>
                      <a:r>
                        <a:rPr lang="en-US" b="1">
                          <a:solidFill>
                            <a:schemeClr val="lt1"/>
                          </a:solidFill>
                        </a:rPr>
                        <a:t>1</a:t>
                      </a:r>
                    </a:p>
                  </a:txBody>
                  <a:tcPr>
                    <a:solidFill>
                      <a:schemeClr val="accent1"/>
                    </a:solidFill>
                  </a:tcPr>
                </a:tc>
                <a:tc>
                  <a:txBody>
                    <a:bodyPr/>
                    <a:lstStyle/>
                    <a:p>
                      <a:pPr>
                        <a:buNone/>
                      </a:pPr>
                      <a:r>
                        <a:rPr lang="en-US"/>
                        <a:t>0</a:t>
                      </a:r>
                    </a:p>
                  </a:txBody>
                  <a:tcPr/>
                </a:tc>
                <a:tc>
                  <a:txBody>
                    <a:bodyPr/>
                    <a:lstStyle/>
                    <a:p>
                      <a:pPr>
                        <a:buNone/>
                      </a:pPr>
                      <a:r>
                        <a:rPr lang="en-US" b="0">
                          <a:solidFill>
                            <a:schemeClr val="tx1"/>
                          </a:solidFill>
                          <a:latin typeface="Arial" panose="020B0604020202090204" pitchFamily="34" charset="0"/>
                          <a:cs typeface="Arial" panose="020B0604020202090204" pitchFamily="34" charset="0"/>
                        </a:rPr>
                        <a:t>0</a:t>
                      </a:r>
                    </a:p>
                  </a:txBody>
                  <a:tcPr/>
                </a:tc>
                <a:tc>
                  <a:txBody>
                    <a:bodyPr/>
                    <a:lstStyle/>
                    <a:p>
                      <a:pPr>
                        <a:buNone/>
                      </a:pPr>
                      <a:r>
                        <a:rPr lang="en-US">
                          <a:solidFill>
                            <a:schemeClr val="tx1"/>
                          </a:solidFill>
                        </a:rPr>
                        <a:t>0</a:t>
                      </a:r>
                    </a:p>
                  </a:txBody>
                  <a:tcPr/>
                </a:tc>
                <a:tc>
                  <a:txBody>
                    <a:bodyPr/>
                    <a:lstStyle/>
                    <a:p>
                      <a:pPr>
                        <a:buNone/>
                      </a:pPr>
                      <a:r>
                        <a:rPr lang="en-US">
                          <a:solidFill>
                            <a:schemeClr val="tx1"/>
                          </a:solidFill>
                        </a:rPr>
                        <a:t>0</a:t>
                      </a:r>
                    </a:p>
                  </a:txBody>
                  <a:tcPr/>
                </a:tc>
                <a:tc>
                  <a:txBody>
                    <a:bodyPr/>
                    <a:lstStyle/>
                    <a:p>
                      <a:pPr>
                        <a:buNone/>
                      </a:pPr>
                      <a:r>
                        <a:rPr lang="en-US">
                          <a:solidFill>
                            <a:schemeClr val="tx1"/>
                          </a:solidFill>
                        </a:rPr>
                        <a:t>0</a:t>
                      </a:r>
                    </a:p>
                  </a:txBody>
                  <a:tcPr/>
                </a:tc>
                <a:tc>
                  <a:txBody>
                    <a:bodyPr/>
                    <a:lstStyle/>
                    <a:p>
                      <a:pPr>
                        <a:buNone/>
                      </a:pPr>
                      <a:r>
                        <a:rPr lang="en-US">
                          <a:solidFill>
                            <a:schemeClr val="tx1"/>
                          </a:solidFill>
                        </a:rPr>
                        <a:t>0</a:t>
                      </a:r>
                    </a:p>
                  </a:txBody>
                  <a:tcPr/>
                </a:tc>
                <a:tc>
                  <a:txBody>
                    <a:bodyPr/>
                    <a:lstStyle/>
                    <a:p>
                      <a:pPr>
                        <a:buNone/>
                      </a:pPr>
                      <a:r>
                        <a:rPr lang="en-US">
                          <a:solidFill>
                            <a:schemeClr val="tx1"/>
                          </a:solidFill>
                        </a:rPr>
                        <a:t>0</a:t>
                      </a:r>
                    </a:p>
                  </a:txBody>
                  <a:tcPr/>
                </a:tc>
                <a:extLst>
                  <a:ext uri="{0D108BD9-81ED-4DB2-BD59-A6C34878D82A}">
                    <a16:rowId xmlns:a16="http://schemas.microsoft.com/office/drawing/2014/main" val="10002"/>
                  </a:ext>
                </a:extLst>
              </a:tr>
              <a:tr h="419735">
                <a:tc>
                  <a:txBody>
                    <a:bodyPr/>
                    <a:lstStyle/>
                    <a:p>
                      <a:pPr>
                        <a:buNone/>
                      </a:pPr>
                      <a:r>
                        <a:rPr lang="en-US" b="1">
                          <a:solidFill>
                            <a:schemeClr val="lt1"/>
                          </a:solidFill>
                        </a:rPr>
                        <a:t>2</a:t>
                      </a:r>
                    </a:p>
                  </a:txBody>
                  <a:tcPr>
                    <a:solidFill>
                      <a:schemeClr val="accent1"/>
                    </a:solidFill>
                  </a:tcPr>
                </a:tc>
                <a:tc>
                  <a:txBody>
                    <a:bodyPr/>
                    <a:lstStyle/>
                    <a:p>
                      <a:pPr>
                        <a:buNone/>
                      </a:pPr>
                      <a:r>
                        <a:rPr lang="en-US"/>
                        <a:t>0</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1</a:t>
                      </a:r>
                    </a:p>
                  </a:txBody>
                  <a:tcPr/>
                </a:tc>
                <a:extLst>
                  <a:ext uri="{0D108BD9-81ED-4DB2-BD59-A6C34878D82A}">
                    <a16:rowId xmlns:a16="http://schemas.microsoft.com/office/drawing/2014/main" val="10003"/>
                  </a:ext>
                </a:extLst>
              </a:tr>
              <a:tr h="419735">
                <a:tc>
                  <a:txBody>
                    <a:bodyPr/>
                    <a:lstStyle/>
                    <a:p>
                      <a:pPr>
                        <a:buNone/>
                      </a:pPr>
                      <a:r>
                        <a:rPr lang="en-US" b="1">
                          <a:solidFill>
                            <a:schemeClr val="lt1"/>
                          </a:solidFill>
                        </a:rPr>
                        <a:t>3</a:t>
                      </a:r>
                    </a:p>
                  </a:txBody>
                  <a:tcPr>
                    <a:solidFill>
                      <a:schemeClr val="accent1"/>
                    </a:solidFill>
                  </a:tcPr>
                </a:tc>
                <a:tc>
                  <a:txBody>
                    <a:bodyPr/>
                    <a:lstStyle/>
                    <a:p>
                      <a:pPr>
                        <a:buNone/>
                      </a:pPr>
                      <a:r>
                        <a:rPr lang="en-US"/>
                        <a:t>0</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1</a:t>
                      </a:r>
                    </a:p>
                  </a:txBody>
                  <a:tcPr/>
                </a:tc>
                <a:extLst>
                  <a:ext uri="{0D108BD9-81ED-4DB2-BD59-A6C34878D82A}">
                    <a16:rowId xmlns:a16="http://schemas.microsoft.com/office/drawing/2014/main" val="10004"/>
                  </a:ext>
                </a:extLst>
              </a:tr>
              <a:tr h="419735">
                <a:tc>
                  <a:txBody>
                    <a:bodyPr/>
                    <a:lstStyle/>
                    <a:p>
                      <a:pPr>
                        <a:buNone/>
                      </a:pPr>
                      <a:r>
                        <a:rPr lang="en-US" b="1">
                          <a:solidFill>
                            <a:schemeClr val="lt1"/>
                          </a:solidFill>
                        </a:rPr>
                        <a:t>4</a:t>
                      </a:r>
                    </a:p>
                  </a:txBody>
                  <a:tcPr>
                    <a:solidFill>
                      <a:schemeClr val="accent1"/>
                    </a:solidFill>
                  </a:tcPr>
                </a:tc>
                <a:tc>
                  <a:txBody>
                    <a:bodyPr/>
                    <a:lstStyle/>
                    <a:p>
                      <a:pPr>
                        <a:buNone/>
                      </a:pPr>
                      <a:r>
                        <a:rPr lang="en-US"/>
                        <a:t>0</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extLst>
                  <a:ext uri="{0D108BD9-81ED-4DB2-BD59-A6C34878D82A}">
                    <a16:rowId xmlns:a16="http://schemas.microsoft.com/office/drawing/2014/main" val="10005"/>
                  </a:ext>
                </a:extLst>
              </a:tr>
              <a:tr h="419735">
                <a:tc>
                  <a:txBody>
                    <a:bodyPr/>
                    <a:lstStyle/>
                    <a:p>
                      <a:pPr>
                        <a:buNone/>
                      </a:pPr>
                      <a:r>
                        <a:rPr lang="en-US" b="1">
                          <a:solidFill>
                            <a:schemeClr val="lt1"/>
                          </a:solidFill>
                        </a:rPr>
                        <a:t>5</a:t>
                      </a:r>
                    </a:p>
                  </a:txBody>
                  <a:tcPr>
                    <a:solidFill>
                      <a:schemeClr val="accent1"/>
                    </a:solidFill>
                  </a:tcPr>
                </a:tc>
                <a:tc>
                  <a:txBody>
                    <a:bodyPr/>
                    <a:lstStyle/>
                    <a:p>
                      <a:pPr>
                        <a:buNone/>
                      </a:pPr>
                      <a:r>
                        <a:rPr lang="en-US"/>
                        <a:t>0</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3</a:t>
                      </a:r>
                    </a:p>
                  </a:txBody>
                  <a:tcPr/>
                </a:tc>
                <a:tc>
                  <a:txBody>
                    <a:bodyPr/>
                    <a:lstStyle/>
                    <a:p>
                      <a:pPr>
                        <a:buNone/>
                      </a:pPr>
                      <a:r>
                        <a:rPr lang="en-US">
                          <a:solidFill>
                            <a:schemeClr val="tx1"/>
                          </a:solidFill>
                        </a:rPr>
                        <a:t>3</a:t>
                      </a:r>
                    </a:p>
                  </a:txBody>
                  <a:tcPr/>
                </a:tc>
                <a:tc>
                  <a:txBody>
                    <a:bodyPr/>
                    <a:lstStyle/>
                    <a:p>
                      <a:pPr>
                        <a:buNone/>
                      </a:pPr>
                      <a:r>
                        <a:rPr lang="en-US">
                          <a:solidFill>
                            <a:schemeClr val="tx1"/>
                          </a:solidFill>
                        </a:rPr>
                        <a:t>3</a:t>
                      </a:r>
                    </a:p>
                  </a:txBody>
                  <a:tcPr/>
                </a:tc>
                <a:extLst>
                  <a:ext uri="{0D108BD9-81ED-4DB2-BD59-A6C34878D82A}">
                    <a16:rowId xmlns:a16="http://schemas.microsoft.com/office/drawing/2014/main" val="10006"/>
                  </a:ext>
                </a:extLst>
              </a:tr>
              <a:tr h="419735">
                <a:tc>
                  <a:txBody>
                    <a:bodyPr/>
                    <a:lstStyle/>
                    <a:p>
                      <a:pPr>
                        <a:buNone/>
                      </a:pPr>
                      <a:r>
                        <a:rPr lang="en-US" b="1">
                          <a:solidFill>
                            <a:schemeClr val="lt1"/>
                          </a:solidFill>
                        </a:rPr>
                        <a:t>6</a:t>
                      </a:r>
                    </a:p>
                  </a:txBody>
                  <a:tcPr>
                    <a:solidFill>
                      <a:schemeClr val="accent1"/>
                    </a:solidFill>
                  </a:tcPr>
                </a:tc>
                <a:tc>
                  <a:txBody>
                    <a:bodyPr/>
                    <a:lstStyle/>
                    <a:p>
                      <a:pPr>
                        <a:buNone/>
                      </a:pPr>
                      <a:r>
                        <a:rPr lang="en-US"/>
                        <a:t>0</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3</a:t>
                      </a:r>
                    </a:p>
                  </a:txBody>
                  <a:tcPr/>
                </a:tc>
                <a:tc>
                  <a:txBody>
                    <a:bodyPr/>
                    <a:lstStyle/>
                    <a:p>
                      <a:pPr>
                        <a:buNone/>
                      </a:pPr>
                      <a:r>
                        <a:rPr lang="en-US">
                          <a:solidFill>
                            <a:schemeClr val="tx1"/>
                          </a:solidFill>
                        </a:rPr>
                        <a:t>4</a:t>
                      </a:r>
                    </a:p>
                  </a:txBody>
                  <a:tcPr/>
                </a:tc>
                <a:tc>
                  <a:txBody>
                    <a:bodyPr/>
                    <a:lstStyle/>
                    <a:p>
                      <a:pPr>
                        <a:buNone/>
                      </a:pPr>
                      <a:r>
                        <a:rPr lang="en-US">
                          <a:solidFill>
                            <a:schemeClr val="tx1"/>
                          </a:solidFill>
                        </a:rPr>
                        <a:t>4</a:t>
                      </a:r>
                    </a:p>
                  </a:txBody>
                  <a:tcPr/>
                </a:tc>
                <a:extLst>
                  <a:ext uri="{0D108BD9-81ED-4DB2-BD59-A6C34878D82A}">
                    <a16:rowId xmlns:a16="http://schemas.microsoft.com/office/drawing/2014/main" val="10007"/>
                  </a:ext>
                </a:extLst>
              </a:tr>
              <a:tr h="419735">
                <a:tc>
                  <a:txBody>
                    <a:bodyPr/>
                    <a:lstStyle/>
                    <a:p>
                      <a:pPr>
                        <a:buNone/>
                      </a:pPr>
                      <a:r>
                        <a:rPr lang="en-US" b="1">
                          <a:solidFill>
                            <a:schemeClr val="lt1"/>
                          </a:solidFill>
                        </a:rPr>
                        <a:t>7</a:t>
                      </a:r>
                    </a:p>
                  </a:txBody>
                  <a:tcPr>
                    <a:solidFill>
                      <a:schemeClr val="accent1"/>
                    </a:solidFill>
                  </a:tcPr>
                </a:tc>
                <a:tc>
                  <a:txBody>
                    <a:bodyPr/>
                    <a:lstStyle/>
                    <a:p>
                      <a:pPr>
                        <a:buNone/>
                      </a:pPr>
                      <a:r>
                        <a:rPr lang="en-US"/>
                        <a:t>0</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3</a:t>
                      </a:r>
                    </a:p>
                  </a:txBody>
                  <a:tcPr/>
                </a:tc>
                <a:tc>
                  <a:txBody>
                    <a:bodyPr/>
                    <a:lstStyle/>
                    <a:p>
                      <a:pPr>
                        <a:buNone/>
                      </a:pPr>
                      <a:r>
                        <a:rPr lang="en-US">
                          <a:solidFill>
                            <a:schemeClr val="tx1"/>
                          </a:solidFill>
                        </a:rPr>
                        <a:t>4</a:t>
                      </a:r>
                    </a:p>
                  </a:txBody>
                  <a:tcPr/>
                </a:tc>
                <a:tc>
                  <a:txBody>
                    <a:bodyPr/>
                    <a:lstStyle/>
                    <a:p>
                      <a:pPr>
                        <a:buNone/>
                      </a:pPr>
                      <a:r>
                        <a:rPr lang="en-US">
                          <a:solidFill>
                            <a:schemeClr val="tx1"/>
                          </a:solidFill>
                        </a:rPr>
                        <a:t>4</a:t>
                      </a:r>
                    </a:p>
                  </a:txBody>
                  <a:tcPr/>
                </a:tc>
                <a:extLst>
                  <a:ext uri="{0D108BD9-81ED-4DB2-BD59-A6C34878D82A}">
                    <a16:rowId xmlns:a16="http://schemas.microsoft.com/office/drawing/2014/main" val="10008"/>
                  </a:ext>
                </a:extLst>
              </a:tr>
            </a:tbl>
          </a:graphicData>
        </a:graphic>
      </p:graphicFrame>
      <p:graphicFrame>
        <p:nvGraphicFramePr>
          <p:cNvPr id="8" name="Table 7"/>
          <p:cNvGraphicFramePr/>
          <p:nvPr>
            <p:custDataLst>
              <p:tags r:id="rId2"/>
            </p:custDataLst>
          </p:nvPr>
        </p:nvGraphicFramePr>
        <p:xfrm>
          <a:off x="8625205" y="1832610"/>
          <a:ext cx="3286760" cy="3777615"/>
        </p:xfrm>
        <a:graphic>
          <a:graphicData uri="http://schemas.openxmlformats.org/drawingml/2006/table">
            <a:tbl>
              <a:tblPr firstRow="1" bandRow="1">
                <a:tableStyleId>{5C22544A-7EE6-4342-B048-85BDC9FD1C3A}</a:tableStyleId>
              </a:tblPr>
              <a:tblGrid>
                <a:gridCol w="410845">
                  <a:extLst>
                    <a:ext uri="{9D8B030D-6E8A-4147-A177-3AD203B41FA5}">
                      <a16:colId xmlns:a16="http://schemas.microsoft.com/office/drawing/2014/main" val="20000"/>
                    </a:ext>
                  </a:extLst>
                </a:gridCol>
                <a:gridCol w="410845">
                  <a:extLst>
                    <a:ext uri="{9D8B030D-6E8A-4147-A177-3AD203B41FA5}">
                      <a16:colId xmlns:a16="http://schemas.microsoft.com/office/drawing/2014/main" val="20001"/>
                    </a:ext>
                  </a:extLst>
                </a:gridCol>
                <a:gridCol w="410845">
                  <a:extLst>
                    <a:ext uri="{9D8B030D-6E8A-4147-A177-3AD203B41FA5}">
                      <a16:colId xmlns:a16="http://schemas.microsoft.com/office/drawing/2014/main" val="20002"/>
                    </a:ext>
                  </a:extLst>
                </a:gridCol>
                <a:gridCol w="410845">
                  <a:extLst>
                    <a:ext uri="{9D8B030D-6E8A-4147-A177-3AD203B41FA5}">
                      <a16:colId xmlns:a16="http://schemas.microsoft.com/office/drawing/2014/main" val="20003"/>
                    </a:ext>
                  </a:extLst>
                </a:gridCol>
                <a:gridCol w="410845">
                  <a:extLst>
                    <a:ext uri="{9D8B030D-6E8A-4147-A177-3AD203B41FA5}">
                      <a16:colId xmlns:a16="http://schemas.microsoft.com/office/drawing/2014/main" val="20004"/>
                    </a:ext>
                  </a:extLst>
                </a:gridCol>
                <a:gridCol w="410845">
                  <a:extLst>
                    <a:ext uri="{9D8B030D-6E8A-4147-A177-3AD203B41FA5}">
                      <a16:colId xmlns:a16="http://schemas.microsoft.com/office/drawing/2014/main" val="20005"/>
                    </a:ext>
                  </a:extLst>
                </a:gridCol>
                <a:gridCol w="410845">
                  <a:extLst>
                    <a:ext uri="{9D8B030D-6E8A-4147-A177-3AD203B41FA5}">
                      <a16:colId xmlns:a16="http://schemas.microsoft.com/office/drawing/2014/main" val="20006"/>
                    </a:ext>
                  </a:extLst>
                </a:gridCol>
                <a:gridCol w="410845">
                  <a:extLst>
                    <a:ext uri="{9D8B030D-6E8A-4147-A177-3AD203B41FA5}">
                      <a16:colId xmlns:a16="http://schemas.microsoft.com/office/drawing/2014/main" val="20007"/>
                    </a:ext>
                  </a:extLst>
                </a:gridCol>
              </a:tblGrid>
              <a:tr h="419735">
                <a:tc>
                  <a:txBody>
                    <a:bodyPr/>
                    <a:lstStyle/>
                    <a:p>
                      <a:pPr>
                        <a:buNone/>
                      </a:pPr>
                      <a:endParaRPr lang="en-US"/>
                    </a:p>
                  </a:txBody>
                  <a:tcPr/>
                </a:tc>
                <a:tc>
                  <a:txBody>
                    <a:bodyPr/>
                    <a:lstStyle/>
                    <a:p>
                      <a:pPr>
                        <a:buNone/>
                      </a:pPr>
                      <a:r>
                        <a:rPr lang="en-US"/>
                        <a:t>0</a:t>
                      </a:r>
                    </a:p>
                  </a:txBody>
                  <a:tcPr/>
                </a:tc>
                <a:tc>
                  <a:txBody>
                    <a:bodyPr/>
                    <a:lstStyle/>
                    <a:p>
                      <a:pPr>
                        <a:buNone/>
                      </a:pPr>
                      <a:r>
                        <a:rPr lang="en-US"/>
                        <a:t>1</a:t>
                      </a:r>
                    </a:p>
                  </a:txBody>
                  <a:tcPr/>
                </a:tc>
                <a:tc>
                  <a:txBody>
                    <a:bodyPr/>
                    <a:lstStyle/>
                    <a:p>
                      <a:pPr>
                        <a:buNone/>
                      </a:pPr>
                      <a:r>
                        <a:rPr lang="en-US"/>
                        <a:t>2</a:t>
                      </a:r>
                    </a:p>
                  </a:txBody>
                  <a:tcPr/>
                </a:tc>
                <a:tc>
                  <a:txBody>
                    <a:bodyPr/>
                    <a:lstStyle/>
                    <a:p>
                      <a:pPr>
                        <a:buNone/>
                      </a:pPr>
                      <a:r>
                        <a:rPr lang="en-US"/>
                        <a:t>3</a:t>
                      </a:r>
                    </a:p>
                  </a:txBody>
                  <a:tcPr/>
                </a:tc>
                <a:tc>
                  <a:txBody>
                    <a:bodyPr/>
                    <a:lstStyle/>
                    <a:p>
                      <a:pPr>
                        <a:buNone/>
                      </a:pPr>
                      <a:r>
                        <a:rPr lang="en-US"/>
                        <a:t>4</a:t>
                      </a:r>
                    </a:p>
                  </a:txBody>
                  <a:tcPr/>
                </a:tc>
                <a:tc>
                  <a:txBody>
                    <a:bodyPr/>
                    <a:lstStyle/>
                    <a:p>
                      <a:pPr>
                        <a:buNone/>
                      </a:pPr>
                      <a:r>
                        <a:rPr lang="en-US"/>
                        <a:t>5</a:t>
                      </a:r>
                    </a:p>
                  </a:txBody>
                  <a:tcPr/>
                </a:tc>
                <a:tc>
                  <a:txBody>
                    <a:bodyPr/>
                    <a:lstStyle/>
                    <a:p>
                      <a:pPr>
                        <a:buNone/>
                      </a:pPr>
                      <a:r>
                        <a:rPr lang="en-US"/>
                        <a:t>6</a:t>
                      </a:r>
                    </a:p>
                  </a:txBody>
                  <a:tcPr/>
                </a:tc>
                <a:extLst>
                  <a:ext uri="{0D108BD9-81ED-4DB2-BD59-A6C34878D82A}">
                    <a16:rowId xmlns:a16="http://schemas.microsoft.com/office/drawing/2014/main" val="10000"/>
                  </a:ext>
                </a:extLst>
              </a:tr>
              <a:tr h="419735">
                <a:tc>
                  <a:txBody>
                    <a:bodyPr/>
                    <a:lstStyle/>
                    <a:p>
                      <a:pPr>
                        <a:buNone/>
                      </a:pPr>
                      <a:r>
                        <a:rPr lang="en-US" b="1">
                          <a:solidFill>
                            <a:schemeClr val="lt1"/>
                          </a:solidFill>
                        </a:rPr>
                        <a:t>0</a:t>
                      </a:r>
                    </a:p>
                  </a:txBody>
                  <a:tcPr>
                    <a:solidFill>
                      <a:schemeClr val="accent1"/>
                    </a:solidFill>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r h="419735">
                <a:tc>
                  <a:txBody>
                    <a:bodyPr/>
                    <a:lstStyle/>
                    <a:p>
                      <a:pPr>
                        <a:buNone/>
                      </a:pPr>
                      <a:r>
                        <a:rPr lang="en-US" b="1">
                          <a:solidFill>
                            <a:schemeClr val="lt1"/>
                          </a:solidFill>
                        </a:rPr>
                        <a:t>1</a:t>
                      </a:r>
                    </a:p>
                  </a:txBody>
                  <a:tcPr>
                    <a:solidFill>
                      <a:schemeClr val="accent1"/>
                    </a:solidFill>
                  </a:tcPr>
                </a:tc>
                <a:tc>
                  <a:txBody>
                    <a:bodyPr/>
                    <a:lstStyle/>
                    <a:p>
                      <a:pPr>
                        <a:buNone/>
                      </a:pPr>
                      <a:endParaRPr lang="en-US"/>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extLst>
                  <a:ext uri="{0D108BD9-81ED-4DB2-BD59-A6C34878D82A}">
                    <a16:rowId xmlns:a16="http://schemas.microsoft.com/office/drawing/2014/main" val="10002"/>
                  </a:ext>
                </a:extLst>
              </a:tr>
              <a:tr h="419735">
                <a:tc>
                  <a:txBody>
                    <a:bodyPr/>
                    <a:lstStyle/>
                    <a:p>
                      <a:pPr>
                        <a:buNone/>
                      </a:pPr>
                      <a:r>
                        <a:rPr lang="en-US" b="1">
                          <a:solidFill>
                            <a:schemeClr val="lt1"/>
                          </a:solidFill>
                        </a:rPr>
                        <a:t>2</a:t>
                      </a:r>
                    </a:p>
                  </a:txBody>
                  <a:tcPr>
                    <a:solidFill>
                      <a:schemeClr val="accent1"/>
                    </a:solidFill>
                  </a:tcPr>
                </a:tc>
                <a:tc>
                  <a:txBody>
                    <a:bodyPr/>
                    <a:lstStyle/>
                    <a:p>
                      <a:pPr>
                        <a:buNone/>
                      </a:pPr>
                      <a:endParaRPr lang="en-US"/>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3</a:t>
                      </a:r>
                    </a:p>
                  </a:txBody>
                  <a:tcPr/>
                </a:tc>
                <a:tc>
                  <a:txBody>
                    <a:bodyPr/>
                    <a:lstStyle/>
                    <a:p>
                      <a:pPr>
                        <a:buNone/>
                      </a:pPr>
                      <a:r>
                        <a:rPr lang="en-US">
                          <a:solidFill>
                            <a:schemeClr val="tx1"/>
                          </a:solidFill>
                        </a:rPr>
                        <a:t>3</a:t>
                      </a:r>
                    </a:p>
                  </a:txBody>
                  <a:tcPr/>
                </a:tc>
                <a:tc>
                  <a:txBody>
                    <a:bodyPr/>
                    <a:lstStyle/>
                    <a:p>
                      <a:pPr>
                        <a:buNone/>
                      </a:pPr>
                      <a:r>
                        <a:rPr lang="en-US">
                          <a:solidFill>
                            <a:schemeClr val="tx1"/>
                          </a:solidFill>
                        </a:rPr>
                        <a:t>3</a:t>
                      </a:r>
                    </a:p>
                  </a:txBody>
                  <a:tcPr/>
                </a:tc>
                <a:tc>
                  <a:txBody>
                    <a:bodyPr/>
                    <a:lstStyle/>
                    <a:p>
                      <a:pPr>
                        <a:buNone/>
                      </a:pPr>
                      <a:r>
                        <a:rPr lang="en-US">
                          <a:solidFill>
                            <a:schemeClr val="tx1"/>
                          </a:solidFill>
                        </a:rPr>
                        <a:t>3</a:t>
                      </a:r>
                    </a:p>
                  </a:txBody>
                  <a:tcPr/>
                </a:tc>
                <a:tc>
                  <a:txBody>
                    <a:bodyPr/>
                    <a:lstStyle/>
                    <a:p>
                      <a:pPr>
                        <a:buNone/>
                      </a:pPr>
                      <a:r>
                        <a:rPr lang="en-US">
                          <a:solidFill>
                            <a:schemeClr val="tx1"/>
                          </a:solidFill>
                        </a:rPr>
                        <a:t>3</a:t>
                      </a:r>
                    </a:p>
                  </a:txBody>
                  <a:tcPr/>
                </a:tc>
                <a:extLst>
                  <a:ext uri="{0D108BD9-81ED-4DB2-BD59-A6C34878D82A}">
                    <a16:rowId xmlns:a16="http://schemas.microsoft.com/office/drawing/2014/main" val="10003"/>
                  </a:ext>
                </a:extLst>
              </a:tr>
              <a:tr h="419735">
                <a:tc>
                  <a:txBody>
                    <a:bodyPr/>
                    <a:lstStyle/>
                    <a:p>
                      <a:pPr>
                        <a:buNone/>
                      </a:pPr>
                      <a:r>
                        <a:rPr lang="en-US" b="1">
                          <a:solidFill>
                            <a:schemeClr val="lt1"/>
                          </a:solidFill>
                        </a:rPr>
                        <a:t>3</a:t>
                      </a:r>
                    </a:p>
                  </a:txBody>
                  <a:tcPr>
                    <a:solidFill>
                      <a:schemeClr val="accent1"/>
                    </a:solidFill>
                  </a:tcPr>
                </a:tc>
                <a:tc>
                  <a:txBody>
                    <a:bodyPr/>
                    <a:lstStyle/>
                    <a:p>
                      <a:pPr>
                        <a:buNone/>
                      </a:pPr>
                      <a:endParaRPr lang="en-US"/>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extLst>
                  <a:ext uri="{0D108BD9-81ED-4DB2-BD59-A6C34878D82A}">
                    <a16:rowId xmlns:a16="http://schemas.microsoft.com/office/drawing/2014/main" val="10004"/>
                  </a:ext>
                </a:extLst>
              </a:tr>
              <a:tr h="419735">
                <a:tc>
                  <a:txBody>
                    <a:bodyPr/>
                    <a:lstStyle/>
                    <a:p>
                      <a:pPr>
                        <a:buNone/>
                      </a:pPr>
                      <a:r>
                        <a:rPr lang="en-US" b="1">
                          <a:solidFill>
                            <a:schemeClr val="lt1"/>
                          </a:solidFill>
                        </a:rPr>
                        <a:t>4</a:t>
                      </a:r>
                    </a:p>
                  </a:txBody>
                  <a:tcPr>
                    <a:solidFill>
                      <a:schemeClr val="accent1"/>
                    </a:solidFill>
                  </a:tcPr>
                </a:tc>
                <a:tc>
                  <a:txBody>
                    <a:bodyPr/>
                    <a:lstStyle/>
                    <a:p>
                      <a:pPr>
                        <a:buNone/>
                      </a:pPr>
                      <a:endParaRPr lang="en-US"/>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3</a:t>
                      </a:r>
                    </a:p>
                  </a:txBody>
                  <a:tcPr/>
                </a:tc>
                <a:tc>
                  <a:txBody>
                    <a:bodyPr/>
                    <a:lstStyle/>
                    <a:p>
                      <a:pPr>
                        <a:buNone/>
                      </a:pPr>
                      <a:r>
                        <a:rPr lang="en-US">
                          <a:solidFill>
                            <a:schemeClr val="tx1"/>
                          </a:solidFill>
                        </a:rPr>
                        <a:t>3</a:t>
                      </a:r>
                    </a:p>
                  </a:txBody>
                  <a:tcPr/>
                </a:tc>
                <a:tc>
                  <a:txBody>
                    <a:bodyPr/>
                    <a:lstStyle/>
                    <a:p>
                      <a:pPr>
                        <a:buNone/>
                      </a:pPr>
                      <a:r>
                        <a:rPr lang="en-US">
                          <a:solidFill>
                            <a:schemeClr val="tx1"/>
                          </a:solidFill>
                        </a:rPr>
                        <a:t>3</a:t>
                      </a:r>
                    </a:p>
                  </a:txBody>
                  <a:tcPr/>
                </a:tc>
                <a:extLst>
                  <a:ext uri="{0D108BD9-81ED-4DB2-BD59-A6C34878D82A}">
                    <a16:rowId xmlns:a16="http://schemas.microsoft.com/office/drawing/2014/main" val="10005"/>
                  </a:ext>
                </a:extLst>
              </a:tr>
              <a:tr h="419735">
                <a:tc>
                  <a:txBody>
                    <a:bodyPr/>
                    <a:lstStyle/>
                    <a:p>
                      <a:pPr>
                        <a:buNone/>
                      </a:pPr>
                      <a:r>
                        <a:rPr lang="en-US" b="1">
                          <a:solidFill>
                            <a:schemeClr val="lt1"/>
                          </a:solidFill>
                        </a:rPr>
                        <a:t>5</a:t>
                      </a:r>
                    </a:p>
                  </a:txBody>
                  <a:tcPr>
                    <a:solidFill>
                      <a:schemeClr val="accent1"/>
                    </a:solidFill>
                  </a:tcPr>
                </a:tc>
                <a:tc>
                  <a:txBody>
                    <a:bodyPr/>
                    <a:lstStyle/>
                    <a:p>
                      <a:pPr>
                        <a:buNone/>
                      </a:pPr>
                      <a:endParaRPr lang="en-US"/>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3</a:t>
                      </a:r>
                    </a:p>
                  </a:txBody>
                  <a:tcPr/>
                </a:tc>
                <a:tc>
                  <a:txBody>
                    <a:bodyPr/>
                    <a:lstStyle/>
                    <a:p>
                      <a:pPr>
                        <a:buNone/>
                      </a:pPr>
                      <a:r>
                        <a:rPr lang="en-US">
                          <a:solidFill>
                            <a:schemeClr val="tx1"/>
                          </a:solidFill>
                        </a:rPr>
                        <a:t>3</a:t>
                      </a:r>
                    </a:p>
                  </a:txBody>
                  <a:tcPr/>
                </a:tc>
                <a:extLst>
                  <a:ext uri="{0D108BD9-81ED-4DB2-BD59-A6C34878D82A}">
                    <a16:rowId xmlns:a16="http://schemas.microsoft.com/office/drawing/2014/main" val="10006"/>
                  </a:ext>
                </a:extLst>
              </a:tr>
              <a:tr h="419735">
                <a:tc>
                  <a:txBody>
                    <a:bodyPr/>
                    <a:lstStyle/>
                    <a:p>
                      <a:pPr>
                        <a:buNone/>
                      </a:pPr>
                      <a:r>
                        <a:rPr lang="en-US" b="1">
                          <a:solidFill>
                            <a:schemeClr val="lt1"/>
                          </a:solidFill>
                        </a:rPr>
                        <a:t>6</a:t>
                      </a:r>
                    </a:p>
                  </a:txBody>
                  <a:tcPr>
                    <a:solidFill>
                      <a:schemeClr val="accent1"/>
                    </a:solidFill>
                  </a:tcPr>
                </a:tc>
                <a:tc>
                  <a:txBody>
                    <a:bodyPr/>
                    <a:lstStyle/>
                    <a:p>
                      <a:pPr>
                        <a:buNone/>
                      </a:pPr>
                      <a:endParaRPr lang="en-US">
                        <a:solidFill>
                          <a:schemeClr val="tx1"/>
                        </a:solidFill>
                      </a:endParaRP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3</a:t>
                      </a:r>
                    </a:p>
                  </a:txBody>
                  <a:tcPr/>
                </a:tc>
                <a:extLst>
                  <a:ext uri="{0D108BD9-81ED-4DB2-BD59-A6C34878D82A}">
                    <a16:rowId xmlns:a16="http://schemas.microsoft.com/office/drawing/2014/main" val="10007"/>
                  </a:ext>
                </a:extLst>
              </a:tr>
              <a:tr h="419735">
                <a:tc>
                  <a:txBody>
                    <a:bodyPr/>
                    <a:lstStyle/>
                    <a:p>
                      <a:pPr>
                        <a:buNone/>
                      </a:pPr>
                      <a:r>
                        <a:rPr lang="en-US" b="1">
                          <a:solidFill>
                            <a:schemeClr val="lt1"/>
                          </a:solidFill>
                        </a:rPr>
                        <a:t>7</a:t>
                      </a:r>
                    </a:p>
                  </a:txBody>
                  <a:tcPr>
                    <a:solidFill>
                      <a:schemeClr val="accent1"/>
                    </a:solidFill>
                  </a:tcPr>
                </a:tc>
                <a:tc>
                  <a:txBody>
                    <a:bodyPr/>
                    <a:lstStyle/>
                    <a:p>
                      <a:pPr>
                        <a:buNone/>
                      </a:pPr>
                      <a:endParaRPr lang="en-US"/>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extLst>
                  <a:ext uri="{0D108BD9-81ED-4DB2-BD59-A6C34878D82A}">
                    <a16:rowId xmlns:a16="http://schemas.microsoft.com/office/drawing/2014/main" val="10008"/>
                  </a:ext>
                </a:extLst>
              </a:tr>
            </a:tbl>
          </a:graphicData>
        </a:graphic>
      </p:graphicFrame>
      <p:sp>
        <p:nvSpPr>
          <p:cNvPr id="10" name="Text Box 9"/>
          <p:cNvSpPr txBox="1"/>
          <p:nvPr/>
        </p:nvSpPr>
        <p:spPr>
          <a:xfrm>
            <a:off x="6152515" y="1310640"/>
            <a:ext cx="1050925" cy="521970"/>
          </a:xfrm>
          <a:prstGeom prst="rect">
            <a:avLst/>
          </a:prstGeom>
          <a:noFill/>
        </p:spPr>
        <p:txBody>
          <a:bodyPr wrap="none" rtlCol="0">
            <a:spAutoFit/>
          </a:bodyPr>
          <a:lstStyle/>
          <a:p>
            <a:r>
              <a:rPr lang="en-US" sz="2800" b="1">
                <a:solidFill>
                  <a:schemeClr val="tx1"/>
                </a:solidFill>
                <a:effectLst>
                  <a:outerShdw blurRad="38100" dist="19050" dir="2700000" algn="tl" rotWithShape="0">
                    <a:schemeClr val="dk1">
                      <a:alpha val="40000"/>
                      <a:alpha val="40000"/>
                    </a:schemeClr>
                  </a:outerShdw>
                </a:effectLst>
                <a:latin typeface="Arial Bold" panose="020B0604020202090204" charset="0"/>
                <a:cs typeface="Arial Bold" panose="020B0604020202090204" charset="0"/>
              </a:rPr>
              <a:t>c[i][j]</a:t>
            </a:r>
          </a:p>
        </p:txBody>
      </p:sp>
      <p:sp>
        <p:nvSpPr>
          <p:cNvPr id="11" name="Text Box 10"/>
          <p:cNvSpPr txBox="1"/>
          <p:nvPr/>
        </p:nvSpPr>
        <p:spPr>
          <a:xfrm>
            <a:off x="9733280" y="1310640"/>
            <a:ext cx="1070610" cy="521970"/>
          </a:xfrm>
          <a:prstGeom prst="rect">
            <a:avLst/>
          </a:prstGeom>
          <a:noFill/>
        </p:spPr>
        <p:txBody>
          <a:bodyPr wrap="none" rtlCol="0">
            <a:spAutoFit/>
          </a:bodyPr>
          <a:lstStyle/>
          <a:p>
            <a:r>
              <a:rPr lang="en-US" sz="2800" b="1">
                <a:solidFill>
                  <a:schemeClr val="tx1"/>
                </a:solidFill>
                <a:effectLst>
                  <a:outerShdw blurRad="38100" dist="19050" dir="2700000" algn="tl" rotWithShape="0">
                    <a:schemeClr val="dk1">
                      <a:alpha val="40000"/>
                      <a:alpha val="40000"/>
                    </a:schemeClr>
                  </a:outerShdw>
                </a:effectLst>
                <a:latin typeface="Arial Bold" panose="020B0604020202090204" charset="0"/>
                <a:cs typeface="Arial Bold" panose="020B0604020202090204" charset="0"/>
              </a:rPr>
              <a:t>b[i][j]</a:t>
            </a:r>
          </a:p>
        </p:txBody>
      </p:sp>
      <p:sp>
        <p:nvSpPr>
          <p:cNvPr id="13" name="标题 1"/>
          <p:cNvSpPr>
            <a:spLocks noGrp="1"/>
          </p:cNvSpPr>
          <p:nvPr>
            <p:ph type="title"/>
          </p:nvPr>
        </p:nvSpPr>
        <p:spPr>
          <a:xfrm>
            <a:off x="2598420" y="68580"/>
            <a:ext cx="9593580" cy="470535"/>
          </a:xfrm>
        </p:spPr>
        <p:txBody>
          <a:bodyPr/>
          <a:lstStyle/>
          <a:p>
            <a:r>
              <a:rPr lang="zh-CN" altLang="en-US" dirty="0"/>
              <a:t>Structure of the longest common subsequence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algn="l">
              <a:lnSpc>
                <a:spcPct val="150000"/>
              </a:lnSpc>
              <a:buClrTx/>
              <a:buSzTx/>
              <a:buFontTx/>
              <a:buNone/>
            </a:pPr>
            <a:r>
              <a:rPr lang="zh-CN" altLang="en-US" b="1" dirty="0"/>
              <a:t>Ⅳ.Construct the longest common subsequence</a:t>
            </a:r>
          </a:p>
        </p:txBody>
      </p:sp>
      <p:sp>
        <p:nvSpPr>
          <p:cNvPr id="5" name="Text Box 5"/>
          <p:cNvSpPr txBox="1">
            <a:spLocks noChangeArrowheads="1"/>
          </p:cNvSpPr>
          <p:nvPr/>
        </p:nvSpPr>
        <p:spPr bwMode="auto">
          <a:xfrm>
            <a:off x="266830" y="1715306"/>
            <a:ext cx="8271816" cy="40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FFFF"/>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hangingPunct="1">
              <a:lnSpc>
                <a:spcPct val="130000"/>
              </a:lnSpc>
            </a:pPr>
            <a:r>
              <a:rPr kumimoji="1" lang="en-US" altLang="zh-CN" sz="2800" dirty="0"/>
              <a:t>void </a:t>
            </a:r>
            <a:r>
              <a:rPr kumimoji="1" lang="en-US" altLang="zh-CN" sz="2800" b="1" dirty="0"/>
              <a:t>LCS</a:t>
            </a:r>
            <a:r>
              <a:rPr kumimoji="1" lang="en-US" altLang="zh-CN" sz="2800" dirty="0"/>
              <a:t>(</a:t>
            </a:r>
            <a:r>
              <a:rPr kumimoji="1" lang="en-US" altLang="zh-CN" sz="2800" dirty="0" err="1"/>
              <a:t>int</a:t>
            </a:r>
            <a:r>
              <a:rPr kumimoji="1" lang="en-US" altLang="zh-CN" sz="2800" dirty="0"/>
              <a:t> </a:t>
            </a:r>
            <a:r>
              <a:rPr kumimoji="1" lang="en-US" altLang="zh-CN" sz="2800" dirty="0" err="1"/>
              <a:t>i</a:t>
            </a:r>
            <a:r>
              <a:rPr kumimoji="1" lang="zh-CN" altLang="en-US" sz="2800" dirty="0"/>
              <a:t>，</a:t>
            </a:r>
            <a:r>
              <a:rPr kumimoji="1" lang="en-US" altLang="zh-CN" sz="2800" dirty="0" err="1"/>
              <a:t>int</a:t>
            </a:r>
            <a:r>
              <a:rPr kumimoji="1" lang="en-US" altLang="zh-CN" sz="2800" dirty="0"/>
              <a:t> j</a:t>
            </a:r>
            <a:r>
              <a:rPr kumimoji="1" lang="zh-CN" altLang="en-US" sz="2800" dirty="0"/>
              <a:t>，</a:t>
            </a:r>
            <a:r>
              <a:rPr kumimoji="1" lang="en-US" altLang="zh-CN" sz="2800" dirty="0"/>
              <a:t>char *x</a:t>
            </a:r>
            <a:r>
              <a:rPr kumimoji="1" lang="zh-CN" altLang="en-US" sz="2800" dirty="0"/>
              <a:t>，</a:t>
            </a:r>
            <a:r>
              <a:rPr kumimoji="1" lang="en-US" altLang="zh-CN" sz="2800" dirty="0" err="1"/>
              <a:t>int</a:t>
            </a:r>
            <a:r>
              <a:rPr kumimoji="1" lang="en-US" altLang="zh-CN" sz="2800" dirty="0"/>
              <a:t> **b)</a:t>
            </a:r>
          </a:p>
          <a:p>
            <a:pPr eaLnBrk="1" hangingPunct="1">
              <a:lnSpc>
                <a:spcPct val="130000"/>
              </a:lnSpc>
            </a:pPr>
            <a:r>
              <a:rPr kumimoji="1" lang="en-US" altLang="zh-CN" sz="2800" dirty="0"/>
              <a:t>{</a:t>
            </a:r>
          </a:p>
          <a:p>
            <a:pPr eaLnBrk="1" hangingPunct="1">
              <a:lnSpc>
                <a:spcPct val="130000"/>
              </a:lnSpc>
            </a:pPr>
            <a:r>
              <a:rPr kumimoji="1" lang="en-US" altLang="zh-CN" sz="2800" dirty="0"/>
              <a:t>      if (</a:t>
            </a:r>
            <a:r>
              <a:rPr kumimoji="1" lang="en-US" altLang="zh-CN" sz="2800" dirty="0" err="1"/>
              <a:t>i</a:t>
            </a:r>
            <a:r>
              <a:rPr kumimoji="1" lang="en-US" altLang="zh-CN" sz="2800" dirty="0"/>
              <a:t> ==0 || j==0) return;</a:t>
            </a:r>
          </a:p>
          <a:p>
            <a:pPr eaLnBrk="1" hangingPunct="1">
              <a:lnSpc>
                <a:spcPct val="130000"/>
              </a:lnSpc>
            </a:pPr>
            <a:r>
              <a:rPr kumimoji="1" lang="en-US" altLang="zh-CN" sz="2800" dirty="0"/>
              <a:t>      if (b[</a:t>
            </a:r>
            <a:r>
              <a:rPr kumimoji="1" lang="en-US" altLang="zh-CN" sz="2800" dirty="0" err="1"/>
              <a:t>i</a:t>
            </a:r>
            <a:r>
              <a:rPr kumimoji="1" lang="en-US" altLang="zh-CN" sz="2800" dirty="0"/>
              <a:t>][j]== 1){ LCS(i-1</a:t>
            </a:r>
            <a:r>
              <a:rPr kumimoji="1" lang="zh-CN" altLang="en-US" sz="2800" dirty="0"/>
              <a:t>，</a:t>
            </a:r>
            <a:r>
              <a:rPr kumimoji="1" lang="en-US" altLang="zh-CN" sz="2800" dirty="0"/>
              <a:t>j-1</a:t>
            </a:r>
            <a:r>
              <a:rPr kumimoji="1" lang="zh-CN" altLang="en-US" sz="2800" dirty="0"/>
              <a:t>，</a:t>
            </a:r>
            <a:r>
              <a:rPr kumimoji="1" lang="en-US" altLang="zh-CN" sz="2800" dirty="0"/>
              <a:t>x</a:t>
            </a:r>
            <a:r>
              <a:rPr kumimoji="1" lang="zh-CN" altLang="en-US" sz="2800" dirty="0"/>
              <a:t>，</a:t>
            </a:r>
            <a:r>
              <a:rPr kumimoji="1" lang="en-US" altLang="zh-CN" sz="2800" dirty="0"/>
              <a:t>b); </a:t>
            </a:r>
            <a:r>
              <a:rPr kumimoji="1" lang="en-US" altLang="zh-CN" sz="2800" dirty="0" err="1"/>
              <a:t>cout</a:t>
            </a:r>
            <a:r>
              <a:rPr kumimoji="1" lang="en-US" altLang="zh-CN" sz="2800" dirty="0"/>
              <a:t>&lt;&lt;x[</a:t>
            </a:r>
            <a:r>
              <a:rPr kumimoji="1" lang="en-US" altLang="zh-CN" sz="2800" dirty="0" err="1"/>
              <a:t>i</a:t>
            </a:r>
            <a:r>
              <a:rPr kumimoji="1" lang="en-US" altLang="zh-CN" sz="2800" dirty="0"/>
              <a:t>]; }</a:t>
            </a:r>
          </a:p>
          <a:p>
            <a:pPr eaLnBrk="1" hangingPunct="1">
              <a:lnSpc>
                <a:spcPct val="130000"/>
              </a:lnSpc>
            </a:pPr>
            <a:r>
              <a:rPr kumimoji="1" lang="en-US" altLang="zh-CN" sz="2800" dirty="0"/>
              <a:t>      else if (b[</a:t>
            </a:r>
            <a:r>
              <a:rPr kumimoji="1" lang="en-US" altLang="zh-CN" sz="2800" dirty="0" err="1"/>
              <a:t>i</a:t>
            </a:r>
            <a:r>
              <a:rPr kumimoji="1" lang="en-US" altLang="zh-CN" sz="2800" dirty="0"/>
              <a:t>][j]== 2) LCS(i-1</a:t>
            </a:r>
            <a:r>
              <a:rPr kumimoji="1" lang="zh-CN" altLang="en-US" sz="2800" dirty="0"/>
              <a:t>，</a:t>
            </a:r>
            <a:r>
              <a:rPr kumimoji="1" lang="en-US" altLang="zh-CN" sz="2800" dirty="0"/>
              <a:t>j</a:t>
            </a:r>
            <a:r>
              <a:rPr kumimoji="1" lang="zh-CN" altLang="en-US" sz="2800" dirty="0"/>
              <a:t>，</a:t>
            </a:r>
            <a:r>
              <a:rPr kumimoji="1" lang="en-US" altLang="zh-CN" sz="2800" dirty="0"/>
              <a:t>x</a:t>
            </a:r>
            <a:r>
              <a:rPr kumimoji="1" lang="zh-CN" altLang="en-US" sz="2800" dirty="0"/>
              <a:t>，</a:t>
            </a:r>
            <a:r>
              <a:rPr kumimoji="1" lang="en-US" altLang="zh-CN" sz="2800" dirty="0"/>
              <a:t>b);</a:t>
            </a:r>
          </a:p>
          <a:p>
            <a:pPr eaLnBrk="1" hangingPunct="1">
              <a:lnSpc>
                <a:spcPct val="130000"/>
              </a:lnSpc>
            </a:pPr>
            <a:r>
              <a:rPr kumimoji="1" lang="en-US" altLang="zh-CN" sz="2800" dirty="0"/>
              <a:t>      else LCS(</a:t>
            </a:r>
            <a:r>
              <a:rPr kumimoji="1" lang="en-US" altLang="zh-CN" sz="2800" dirty="0" err="1"/>
              <a:t>i</a:t>
            </a:r>
            <a:r>
              <a:rPr kumimoji="1" lang="zh-CN" altLang="en-US" sz="2800" dirty="0"/>
              <a:t>，</a:t>
            </a:r>
            <a:r>
              <a:rPr kumimoji="1" lang="en-US" altLang="zh-CN" sz="2800" dirty="0"/>
              <a:t>j-1</a:t>
            </a:r>
            <a:r>
              <a:rPr kumimoji="1" lang="zh-CN" altLang="en-US" sz="2800" dirty="0"/>
              <a:t>，</a:t>
            </a:r>
            <a:r>
              <a:rPr kumimoji="1" lang="en-US" altLang="zh-CN" sz="2800" dirty="0"/>
              <a:t>x</a:t>
            </a:r>
            <a:r>
              <a:rPr kumimoji="1" lang="zh-CN" altLang="en-US" sz="2800" dirty="0"/>
              <a:t>，</a:t>
            </a:r>
            <a:r>
              <a:rPr kumimoji="1" lang="en-US" altLang="zh-CN" sz="2800" dirty="0"/>
              <a:t>b);</a:t>
            </a:r>
          </a:p>
          <a:p>
            <a:pPr eaLnBrk="1" hangingPunct="1">
              <a:lnSpc>
                <a:spcPct val="130000"/>
              </a:lnSpc>
            </a:pPr>
            <a:r>
              <a:rPr kumimoji="1" lang="en-US" altLang="zh-CN" sz="2800" dirty="0"/>
              <a:t>}</a:t>
            </a:r>
          </a:p>
        </p:txBody>
      </p:sp>
      <p:graphicFrame>
        <p:nvGraphicFramePr>
          <p:cNvPr id="8" name="Table 7"/>
          <p:cNvGraphicFramePr/>
          <p:nvPr>
            <p:custDataLst>
              <p:tags r:id="rId1"/>
            </p:custDataLst>
          </p:nvPr>
        </p:nvGraphicFramePr>
        <p:xfrm>
          <a:off x="8625205" y="1832610"/>
          <a:ext cx="3286760" cy="3777615"/>
        </p:xfrm>
        <a:graphic>
          <a:graphicData uri="http://schemas.openxmlformats.org/drawingml/2006/table">
            <a:tbl>
              <a:tblPr firstRow="1" bandRow="1">
                <a:tableStyleId>{5C22544A-7EE6-4342-B048-85BDC9FD1C3A}</a:tableStyleId>
              </a:tblPr>
              <a:tblGrid>
                <a:gridCol w="410845">
                  <a:extLst>
                    <a:ext uri="{9D8B030D-6E8A-4147-A177-3AD203B41FA5}">
                      <a16:colId xmlns:a16="http://schemas.microsoft.com/office/drawing/2014/main" val="20000"/>
                    </a:ext>
                  </a:extLst>
                </a:gridCol>
                <a:gridCol w="410845">
                  <a:extLst>
                    <a:ext uri="{9D8B030D-6E8A-4147-A177-3AD203B41FA5}">
                      <a16:colId xmlns:a16="http://schemas.microsoft.com/office/drawing/2014/main" val="20001"/>
                    </a:ext>
                  </a:extLst>
                </a:gridCol>
                <a:gridCol w="410845">
                  <a:extLst>
                    <a:ext uri="{9D8B030D-6E8A-4147-A177-3AD203B41FA5}">
                      <a16:colId xmlns:a16="http://schemas.microsoft.com/office/drawing/2014/main" val="20002"/>
                    </a:ext>
                  </a:extLst>
                </a:gridCol>
                <a:gridCol w="410845">
                  <a:extLst>
                    <a:ext uri="{9D8B030D-6E8A-4147-A177-3AD203B41FA5}">
                      <a16:colId xmlns:a16="http://schemas.microsoft.com/office/drawing/2014/main" val="20003"/>
                    </a:ext>
                  </a:extLst>
                </a:gridCol>
                <a:gridCol w="410845">
                  <a:extLst>
                    <a:ext uri="{9D8B030D-6E8A-4147-A177-3AD203B41FA5}">
                      <a16:colId xmlns:a16="http://schemas.microsoft.com/office/drawing/2014/main" val="20004"/>
                    </a:ext>
                  </a:extLst>
                </a:gridCol>
                <a:gridCol w="410845">
                  <a:extLst>
                    <a:ext uri="{9D8B030D-6E8A-4147-A177-3AD203B41FA5}">
                      <a16:colId xmlns:a16="http://schemas.microsoft.com/office/drawing/2014/main" val="20005"/>
                    </a:ext>
                  </a:extLst>
                </a:gridCol>
                <a:gridCol w="410845">
                  <a:extLst>
                    <a:ext uri="{9D8B030D-6E8A-4147-A177-3AD203B41FA5}">
                      <a16:colId xmlns:a16="http://schemas.microsoft.com/office/drawing/2014/main" val="20006"/>
                    </a:ext>
                  </a:extLst>
                </a:gridCol>
                <a:gridCol w="410845">
                  <a:extLst>
                    <a:ext uri="{9D8B030D-6E8A-4147-A177-3AD203B41FA5}">
                      <a16:colId xmlns:a16="http://schemas.microsoft.com/office/drawing/2014/main" val="20007"/>
                    </a:ext>
                  </a:extLst>
                </a:gridCol>
              </a:tblGrid>
              <a:tr h="419735">
                <a:tc>
                  <a:txBody>
                    <a:bodyPr/>
                    <a:lstStyle/>
                    <a:p>
                      <a:pPr>
                        <a:buNone/>
                      </a:pPr>
                      <a:endParaRPr lang="en-US"/>
                    </a:p>
                  </a:txBody>
                  <a:tcPr/>
                </a:tc>
                <a:tc>
                  <a:txBody>
                    <a:bodyPr/>
                    <a:lstStyle/>
                    <a:p>
                      <a:pPr>
                        <a:buNone/>
                      </a:pPr>
                      <a:r>
                        <a:rPr lang="en-US"/>
                        <a:t>0</a:t>
                      </a:r>
                    </a:p>
                  </a:txBody>
                  <a:tcPr/>
                </a:tc>
                <a:tc>
                  <a:txBody>
                    <a:bodyPr/>
                    <a:lstStyle/>
                    <a:p>
                      <a:pPr>
                        <a:buNone/>
                      </a:pPr>
                      <a:r>
                        <a:rPr lang="en-US"/>
                        <a:t>1</a:t>
                      </a:r>
                    </a:p>
                  </a:txBody>
                  <a:tcPr/>
                </a:tc>
                <a:tc>
                  <a:txBody>
                    <a:bodyPr/>
                    <a:lstStyle/>
                    <a:p>
                      <a:pPr>
                        <a:buNone/>
                      </a:pPr>
                      <a:r>
                        <a:rPr lang="en-US"/>
                        <a:t>2</a:t>
                      </a:r>
                    </a:p>
                  </a:txBody>
                  <a:tcPr/>
                </a:tc>
                <a:tc>
                  <a:txBody>
                    <a:bodyPr/>
                    <a:lstStyle/>
                    <a:p>
                      <a:pPr>
                        <a:buNone/>
                      </a:pPr>
                      <a:r>
                        <a:rPr lang="en-US"/>
                        <a:t>3</a:t>
                      </a:r>
                    </a:p>
                  </a:txBody>
                  <a:tcPr/>
                </a:tc>
                <a:tc>
                  <a:txBody>
                    <a:bodyPr/>
                    <a:lstStyle/>
                    <a:p>
                      <a:pPr>
                        <a:buNone/>
                      </a:pPr>
                      <a:r>
                        <a:rPr lang="en-US"/>
                        <a:t>4</a:t>
                      </a:r>
                    </a:p>
                  </a:txBody>
                  <a:tcPr/>
                </a:tc>
                <a:tc>
                  <a:txBody>
                    <a:bodyPr/>
                    <a:lstStyle/>
                    <a:p>
                      <a:pPr>
                        <a:buNone/>
                      </a:pPr>
                      <a:r>
                        <a:rPr lang="en-US"/>
                        <a:t>5</a:t>
                      </a:r>
                    </a:p>
                  </a:txBody>
                  <a:tcPr/>
                </a:tc>
                <a:tc>
                  <a:txBody>
                    <a:bodyPr/>
                    <a:lstStyle/>
                    <a:p>
                      <a:pPr>
                        <a:buNone/>
                      </a:pPr>
                      <a:r>
                        <a:rPr lang="en-US"/>
                        <a:t>6</a:t>
                      </a:r>
                    </a:p>
                  </a:txBody>
                  <a:tcPr/>
                </a:tc>
                <a:extLst>
                  <a:ext uri="{0D108BD9-81ED-4DB2-BD59-A6C34878D82A}">
                    <a16:rowId xmlns:a16="http://schemas.microsoft.com/office/drawing/2014/main" val="10000"/>
                  </a:ext>
                </a:extLst>
              </a:tr>
              <a:tr h="419735">
                <a:tc>
                  <a:txBody>
                    <a:bodyPr/>
                    <a:lstStyle/>
                    <a:p>
                      <a:pPr>
                        <a:buNone/>
                      </a:pPr>
                      <a:r>
                        <a:rPr lang="en-US" b="1">
                          <a:solidFill>
                            <a:schemeClr val="lt1"/>
                          </a:solidFill>
                        </a:rPr>
                        <a:t>0</a:t>
                      </a:r>
                    </a:p>
                  </a:txBody>
                  <a:tcPr>
                    <a:solidFill>
                      <a:schemeClr val="accent1"/>
                    </a:solidFill>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r h="419735">
                <a:tc>
                  <a:txBody>
                    <a:bodyPr/>
                    <a:lstStyle/>
                    <a:p>
                      <a:pPr>
                        <a:buNone/>
                      </a:pPr>
                      <a:r>
                        <a:rPr lang="en-US" b="1">
                          <a:solidFill>
                            <a:schemeClr val="lt1"/>
                          </a:solidFill>
                        </a:rPr>
                        <a:t>1</a:t>
                      </a:r>
                    </a:p>
                  </a:txBody>
                  <a:tcPr>
                    <a:solidFill>
                      <a:schemeClr val="accent1"/>
                    </a:solidFill>
                  </a:tcPr>
                </a:tc>
                <a:tc>
                  <a:txBody>
                    <a:bodyPr/>
                    <a:lstStyle/>
                    <a:p>
                      <a:pPr>
                        <a:buNone/>
                      </a:pPr>
                      <a:endParaRPr lang="en-US"/>
                    </a:p>
                  </a:txBody>
                  <a:tcPr/>
                </a:tc>
                <a:tc>
                  <a:txBody>
                    <a:bodyPr/>
                    <a:lstStyle/>
                    <a:p>
                      <a:pPr>
                        <a:buNone/>
                      </a:pPr>
                      <a:r>
                        <a:rPr lang="en-US"/>
                        <a:t>2</a:t>
                      </a:r>
                    </a:p>
                  </a:txBody>
                  <a:tcPr/>
                </a:tc>
                <a:tc>
                  <a:txBody>
                    <a:bodyPr/>
                    <a:lstStyle/>
                    <a:p>
                      <a:pPr>
                        <a:buNone/>
                      </a:pPr>
                      <a:r>
                        <a:rPr lang="en-US"/>
                        <a:t>2</a:t>
                      </a:r>
                    </a:p>
                  </a:txBody>
                  <a:tcPr/>
                </a:tc>
                <a:tc>
                  <a:txBody>
                    <a:bodyPr/>
                    <a:lstStyle/>
                    <a:p>
                      <a:pPr>
                        <a:buNone/>
                      </a:pPr>
                      <a:r>
                        <a:rPr lang="en-US"/>
                        <a:t>2</a:t>
                      </a:r>
                    </a:p>
                  </a:txBody>
                  <a:tcPr/>
                </a:tc>
                <a:tc>
                  <a:txBody>
                    <a:bodyPr/>
                    <a:lstStyle/>
                    <a:p>
                      <a:pPr>
                        <a:buNone/>
                      </a:pPr>
                      <a:r>
                        <a:rPr lang="en-US"/>
                        <a:t>2</a:t>
                      </a:r>
                    </a:p>
                  </a:txBody>
                  <a:tcPr/>
                </a:tc>
                <a:tc>
                  <a:txBody>
                    <a:bodyPr/>
                    <a:lstStyle/>
                    <a:p>
                      <a:pPr>
                        <a:buNone/>
                      </a:pPr>
                      <a:r>
                        <a:rPr lang="en-US"/>
                        <a:t>2</a:t>
                      </a:r>
                    </a:p>
                  </a:txBody>
                  <a:tcPr/>
                </a:tc>
                <a:tc>
                  <a:txBody>
                    <a:bodyPr/>
                    <a:lstStyle/>
                    <a:p>
                      <a:pPr>
                        <a:buNone/>
                      </a:pPr>
                      <a:r>
                        <a:rPr lang="en-US"/>
                        <a:t>2</a:t>
                      </a:r>
                    </a:p>
                  </a:txBody>
                  <a:tcPr/>
                </a:tc>
                <a:extLst>
                  <a:ext uri="{0D108BD9-81ED-4DB2-BD59-A6C34878D82A}">
                    <a16:rowId xmlns:a16="http://schemas.microsoft.com/office/drawing/2014/main" val="10002"/>
                  </a:ext>
                </a:extLst>
              </a:tr>
              <a:tr h="419735">
                <a:tc>
                  <a:txBody>
                    <a:bodyPr/>
                    <a:lstStyle/>
                    <a:p>
                      <a:pPr>
                        <a:buNone/>
                      </a:pPr>
                      <a:r>
                        <a:rPr lang="en-US" b="1">
                          <a:solidFill>
                            <a:schemeClr val="lt1"/>
                          </a:solidFill>
                        </a:rPr>
                        <a:t>2</a:t>
                      </a:r>
                    </a:p>
                  </a:txBody>
                  <a:tcPr>
                    <a:solidFill>
                      <a:schemeClr val="accent1"/>
                    </a:solidFill>
                  </a:tcPr>
                </a:tc>
                <a:tc>
                  <a:txBody>
                    <a:bodyPr/>
                    <a:lstStyle/>
                    <a:p>
                      <a:pPr>
                        <a:buNone/>
                      </a:pPr>
                      <a:endParaRPr lang="en-US"/>
                    </a:p>
                  </a:txBody>
                  <a:tcPr/>
                </a:tc>
                <a:tc>
                  <a:txBody>
                    <a:bodyPr/>
                    <a:lstStyle/>
                    <a:p>
                      <a:pPr>
                        <a:buNone/>
                      </a:pPr>
                      <a:r>
                        <a:rPr lang="en-US"/>
                        <a:t>1</a:t>
                      </a:r>
                    </a:p>
                  </a:txBody>
                  <a:tcPr/>
                </a:tc>
                <a:tc>
                  <a:txBody>
                    <a:bodyPr/>
                    <a:lstStyle/>
                    <a:p>
                      <a:pPr>
                        <a:buNone/>
                      </a:pPr>
                      <a:r>
                        <a:rPr lang="en-US"/>
                        <a:t>3</a:t>
                      </a:r>
                    </a:p>
                  </a:txBody>
                  <a:tcPr/>
                </a:tc>
                <a:tc>
                  <a:txBody>
                    <a:bodyPr/>
                    <a:lstStyle/>
                    <a:p>
                      <a:pPr>
                        <a:buNone/>
                      </a:pPr>
                      <a:r>
                        <a:rPr lang="en-US"/>
                        <a:t>3</a:t>
                      </a:r>
                    </a:p>
                  </a:txBody>
                  <a:tcPr/>
                </a:tc>
                <a:tc>
                  <a:txBody>
                    <a:bodyPr/>
                    <a:lstStyle/>
                    <a:p>
                      <a:pPr>
                        <a:buNone/>
                      </a:pPr>
                      <a:r>
                        <a:rPr lang="en-US"/>
                        <a:t>3</a:t>
                      </a:r>
                    </a:p>
                  </a:txBody>
                  <a:tcPr/>
                </a:tc>
                <a:tc>
                  <a:txBody>
                    <a:bodyPr/>
                    <a:lstStyle/>
                    <a:p>
                      <a:pPr>
                        <a:buNone/>
                      </a:pPr>
                      <a:r>
                        <a:rPr lang="en-US"/>
                        <a:t>3</a:t>
                      </a:r>
                    </a:p>
                  </a:txBody>
                  <a:tcPr/>
                </a:tc>
                <a:tc>
                  <a:txBody>
                    <a:bodyPr/>
                    <a:lstStyle/>
                    <a:p>
                      <a:pPr>
                        <a:buNone/>
                      </a:pPr>
                      <a:r>
                        <a:rPr lang="en-US"/>
                        <a:t>3</a:t>
                      </a:r>
                    </a:p>
                  </a:txBody>
                  <a:tcPr/>
                </a:tc>
                <a:extLst>
                  <a:ext uri="{0D108BD9-81ED-4DB2-BD59-A6C34878D82A}">
                    <a16:rowId xmlns:a16="http://schemas.microsoft.com/office/drawing/2014/main" val="10003"/>
                  </a:ext>
                </a:extLst>
              </a:tr>
              <a:tr h="419735">
                <a:tc>
                  <a:txBody>
                    <a:bodyPr/>
                    <a:lstStyle/>
                    <a:p>
                      <a:pPr>
                        <a:buNone/>
                      </a:pPr>
                      <a:r>
                        <a:rPr lang="en-US" b="1">
                          <a:solidFill>
                            <a:schemeClr val="lt1"/>
                          </a:solidFill>
                        </a:rPr>
                        <a:t>3</a:t>
                      </a:r>
                    </a:p>
                  </a:txBody>
                  <a:tcPr>
                    <a:solidFill>
                      <a:schemeClr val="accent1"/>
                    </a:solidFill>
                  </a:tcPr>
                </a:tc>
                <a:tc>
                  <a:txBody>
                    <a:bodyPr/>
                    <a:lstStyle/>
                    <a:p>
                      <a:pPr>
                        <a:buNone/>
                      </a:pPr>
                      <a:endParaRPr lang="en-US"/>
                    </a:p>
                  </a:txBody>
                  <a:tcPr/>
                </a:tc>
                <a:tc>
                  <a:txBody>
                    <a:bodyPr/>
                    <a:lstStyle/>
                    <a:p>
                      <a:pPr>
                        <a:buNone/>
                      </a:pPr>
                      <a:r>
                        <a:rPr lang="en-US"/>
                        <a:t>2</a:t>
                      </a:r>
                    </a:p>
                  </a:txBody>
                  <a:tcPr/>
                </a:tc>
                <a:tc>
                  <a:txBody>
                    <a:bodyPr/>
                    <a:lstStyle/>
                    <a:p>
                      <a:pPr>
                        <a:buNone/>
                      </a:pPr>
                      <a:r>
                        <a:rPr lang="en-US"/>
                        <a:t>2</a:t>
                      </a:r>
                    </a:p>
                  </a:txBody>
                  <a:tcPr/>
                </a:tc>
                <a:tc>
                  <a:txBody>
                    <a:bodyPr/>
                    <a:lstStyle/>
                    <a:p>
                      <a:pPr>
                        <a:buNone/>
                      </a:pPr>
                      <a:r>
                        <a:rPr lang="en-US"/>
                        <a:t>2</a:t>
                      </a:r>
                    </a:p>
                  </a:txBody>
                  <a:tcPr/>
                </a:tc>
                <a:tc>
                  <a:txBody>
                    <a:bodyPr/>
                    <a:lstStyle/>
                    <a:p>
                      <a:pPr>
                        <a:buNone/>
                      </a:pPr>
                      <a:r>
                        <a:rPr lang="en-US"/>
                        <a:t>2</a:t>
                      </a:r>
                    </a:p>
                  </a:txBody>
                  <a:tcPr/>
                </a:tc>
                <a:tc>
                  <a:txBody>
                    <a:bodyPr/>
                    <a:lstStyle/>
                    <a:p>
                      <a:pPr>
                        <a:buNone/>
                      </a:pPr>
                      <a:r>
                        <a:rPr lang="en-US"/>
                        <a:t>2</a:t>
                      </a:r>
                    </a:p>
                  </a:txBody>
                  <a:tcPr/>
                </a:tc>
                <a:tc>
                  <a:txBody>
                    <a:bodyPr/>
                    <a:lstStyle/>
                    <a:p>
                      <a:pPr>
                        <a:buNone/>
                      </a:pPr>
                      <a:r>
                        <a:rPr lang="en-US"/>
                        <a:t>2</a:t>
                      </a:r>
                    </a:p>
                  </a:txBody>
                  <a:tcPr/>
                </a:tc>
                <a:extLst>
                  <a:ext uri="{0D108BD9-81ED-4DB2-BD59-A6C34878D82A}">
                    <a16:rowId xmlns:a16="http://schemas.microsoft.com/office/drawing/2014/main" val="10004"/>
                  </a:ext>
                </a:extLst>
              </a:tr>
              <a:tr h="419735">
                <a:tc>
                  <a:txBody>
                    <a:bodyPr/>
                    <a:lstStyle/>
                    <a:p>
                      <a:pPr>
                        <a:buNone/>
                      </a:pPr>
                      <a:r>
                        <a:rPr lang="en-US" b="1">
                          <a:solidFill>
                            <a:schemeClr val="lt1"/>
                          </a:solidFill>
                        </a:rPr>
                        <a:t>4</a:t>
                      </a:r>
                    </a:p>
                  </a:txBody>
                  <a:tcPr>
                    <a:solidFill>
                      <a:schemeClr val="accent1"/>
                    </a:solidFill>
                  </a:tcPr>
                </a:tc>
                <a:tc>
                  <a:txBody>
                    <a:bodyPr/>
                    <a:lstStyle/>
                    <a:p>
                      <a:pPr>
                        <a:buNone/>
                      </a:pPr>
                      <a:endParaRPr lang="en-US"/>
                    </a:p>
                  </a:txBody>
                  <a:tcPr/>
                </a:tc>
                <a:tc>
                  <a:txBody>
                    <a:bodyPr/>
                    <a:lstStyle/>
                    <a:p>
                      <a:pPr>
                        <a:buNone/>
                      </a:pPr>
                      <a:r>
                        <a:rPr lang="en-US"/>
                        <a:t>2</a:t>
                      </a:r>
                    </a:p>
                  </a:txBody>
                  <a:tcPr/>
                </a:tc>
                <a:tc>
                  <a:txBody>
                    <a:bodyPr/>
                    <a:lstStyle/>
                    <a:p>
                      <a:pPr>
                        <a:buNone/>
                      </a:pPr>
                      <a:r>
                        <a:rPr lang="en-US"/>
                        <a:t>2</a:t>
                      </a:r>
                    </a:p>
                  </a:txBody>
                  <a:tcPr/>
                </a:tc>
                <a:tc>
                  <a:txBody>
                    <a:bodyPr/>
                    <a:lstStyle/>
                    <a:p>
                      <a:pPr>
                        <a:buNone/>
                      </a:pPr>
                      <a:r>
                        <a:rPr lang="en-US"/>
                        <a:t>1</a:t>
                      </a:r>
                    </a:p>
                  </a:txBody>
                  <a:tcPr/>
                </a:tc>
                <a:tc>
                  <a:txBody>
                    <a:bodyPr/>
                    <a:lstStyle/>
                    <a:p>
                      <a:pPr>
                        <a:buNone/>
                      </a:pPr>
                      <a:r>
                        <a:rPr lang="en-US"/>
                        <a:t>3</a:t>
                      </a:r>
                    </a:p>
                  </a:txBody>
                  <a:tcPr/>
                </a:tc>
                <a:tc>
                  <a:txBody>
                    <a:bodyPr/>
                    <a:lstStyle/>
                    <a:p>
                      <a:pPr>
                        <a:buNone/>
                      </a:pPr>
                      <a:r>
                        <a:rPr lang="en-US"/>
                        <a:t>3</a:t>
                      </a:r>
                    </a:p>
                  </a:txBody>
                  <a:tcPr/>
                </a:tc>
                <a:tc>
                  <a:txBody>
                    <a:bodyPr/>
                    <a:lstStyle/>
                    <a:p>
                      <a:pPr>
                        <a:buNone/>
                      </a:pPr>
                      <a:r>
                        <a:rPr lang="en-US"/>
                        <a:t>3</a:t>
                      </a:r>
                    </a:p>
                  </a:txBody>
                  <a:tcPr/>
                </a:tc>
                <a:extLst>
                  <a:ext uri="{0D108BD9-81ED-4DB2-BD59-A6C34878D82A}">
                    <a16:rowId xmlns:a16="http://schemas.microsoft.com/office/drawing/2014/main" val="10005"/>
                  </a:ext>
                </a:extLst>
              </a:tr>
              <a:tr h="419735">
                <a:tc>
                  <a:txBody>
                    <a:bodyPr/>
                    <a:lstStyle/>
                    <a:p>
                      <a:pPr>
                        <a:buNone/>
                      </a:pPr>
                      <a:r>
                        <a:rPr lang="en-US" b="1">
                          <a:solidFill>
                            <a:schemeClr val="lt1"/>
                          </a:solidFill>
                        </a:rPr>
                        <a:t>5</a:t>
                      </a:r>
                    </a:p>
                  </a:txBody>
                  <a:tcPr>
                    <a:solidFill>
                      <a:schemeClr val="accent1"/>
                    </a:solidFill>
                  </a:tcPr>
                </a:tc>
                <a:tc>
                  <a:txBody>
                    <a:bodyPr/>
                    <a:lstStyle/>
                    <a:p>
                      <a:pPr>
                        <a:buNone/>
                      </a:pPr>
                      <a:endParaRPr lang="en-US"/>
                    </a:p>
                  </a:txBody>
                  <a:tcPr/>
                </a:tc>
                <a:tc>
                  <a:txBody>
                    <a:bodyPr/>
                    <a:lstStyle/>
                    <a:p>
                      <a:pPr>
                        <a:buNone/>
                      </a:pPr>
                      <a:r>
                        <a:rPr lang="en-US"/>
                        <a:t>2</a:t>
                      </a:r>
                    </a:p>
                  </a:txBody>
                  <a:tcPr/>
                </a:tc>
                <a:tc>
                  <a:txBody>
                    <a:bodyPr/>
                    <a:lstStyle/>
                    <a:p>
                      <a:pPr>
                        <a:buNone/>
                      </a:pPr>
                      <a:r>
                        <a:rPr lang="en-US"/>
                        <a:t>2</a:t>
                      </a:r>
                    </a:p>
                  </a:txBody>
                  <a:tcPr/>
                </a:tc>
                <a:tc>
                  <a:txBody>
                    <a:bodyPr/>
                    <a:lstStyle/>
                    <a:p>
                      <a:pPr>
                        <a:buNone/>
                      </a:pPr>
                      <a:r>
                        <a:rPr lang="en-US"/>
                        <a:t>2</a:t>
                      </a:r>
                    </a:p>
                  </a:txBody>
                  <a:tcPr/>
                </a:tc>
                <a:tc>
                  <a:txBody>
                    <a:bodyPr/>
                    <a:lstStyle/>
                    <a:p>
                      <a:pPr>
                        <a:buNone/>
                      </a:pPr>
                      <a:r>
                        <a:rPr lang="en-US"/>
                        <a:t>1</a:t>
                      </a:r>
                    </a:p>
                  </a:txBody>
                  <a:tcPr/>
                </a:tc>
                <a:tc>
                  <a:txBody>
                    <a:bodyPr/>
                    <a:lstStyle/>
                    <a:p>
                      <a:pPr>
                        <a:buNone/>
                      </a:pPr>
                      <a:r>
                        <a:rPr lang="en-US"/>
                        <a:t>3</a:t>
                      </a:r>
                    </a:p>
                  </a:txBody>
                  <a:tcPr/>
                </a:tc>
                <a:tc>
                  <a:txBody>
                    <a:bodyPr/>
                    <a:lstStyle/>
                    <a:p>
                      <a:pPr>
                        <a:buNone/>
                      </a:pPr>
                      <a:r>
                        <a:rPr lang="en-US"/>
                        <a:t>3</a:t>
                      </a:r>
                    </a:p>
                  </a:txBody>
                  <a:tcPr/>
                </a:tc>
                <a:extLst>
                  <a:ext uri="{0D108BD9-81ED-4DB2-BD59-A6C34878D82A}">
                    <a16:rowId xmlns:a16="http://schemas.microsoft.com/office/drawing/2014/main" val="10006"/>
                  </a:ext>
                </a:extLst>
              </a:tr>
              <a:tr h="419735">
                <a:tc>
                  <a:txBody>
                    <a:bodyPr/>
                    <a:lstStyle/>
                    <a:p>
                      <a:pPr>
                        <a:buNone/>
                      </a:pPr>
                      <a:r>
                        <a:rPr lang="en-US" b="1">
                          <a:solidFill>
                            <a:schemeClr val="lt1"/>
                          </a:solidFill>
                        </a:rPr>
                        <a:t>6</a:t>
                      </a:r>
                    </a:p>
                  </a:txBody>
                  <a:tcPr>
                    <a:solidFill>
                      <a:schemeClr val="accent1"/>
                    </a:solidFill>
                  </a:tcPr>
                </a:tc>
                <a:tc>
                  <a:txBody>
                    <a:bodyPr/>
                    <a:lstStyle/>
                    <a:p>
                      <a:pPr>
                        <a:buNone/>
                      </a:pPr>
                      <a:endParaRPr lang="en-US"/>
                    </a:p>
                  </a:txBody>
                  <a:tcPr/>
                </a:tc>
                <a:tc>
                  <a:txBody>
                    <a:bodyPr/>
                    <a:lstStyle/>
                    <a:p>
                      <a:pPr>
                        <a:buNone/>
                      </a:pPr>
                      <a:r>
                        <a:rPr lang="en-US"/>
                        <a:t>2</a:t>
                      </a:r>
                    </a:p>
                  </a:txBody>
                  <a:tcPr/>
                </a:tc>
                <a:tc>
                  <a:txBody>
                    <a:bodyPr/>
                    <a:lstStyle/>
                    <a:p>
                      <a:pPr>
                        <a:buNone/>
                      </a:pPr>
                      <a:r>
                        <a:rPr lang="en-US"/>
                        <a:t>2</a:t>
                      </a:r>
                    </a:p>
                  </a:txBody>
                  <a:tcPr/>
                </a:tc>
                <a:tc>
                  <a:txBody>
                    <a:bodyPr/>
                    <a:lstStyle/>
                    <a:p>
                      <a:pPr>
                        <a:buNone/>
                      </a:pPr>
                      <a:r>
                        <a:rPr lang="en-US"/>
                        <a:t>2</a:t>
                      </a:r>
                    </a:p>
                  </a:txBody>
                  <a:tcPr/>
                </a:tc>
                <a:tc>
                  <a:txBody>
                    <a:bodyPr/>
                    <a:lstStyle/>
                    <a:p>
                      <a:pPr>
                        <a:buNone/>
                      </a:pPr>
                      <a:r>
                        <a:rPr lang="en-US"/>
                        <a:t>2</a:t>
                      </a:r>
                    </a:p>
                  </a:txBody>
                  <a:tcPr/>
                </a:tc>
                <a:tc>
                  <a:txBody>
                    <a:bodyPr/>
                    <a:lstStyle/>
                    <a:p>
                      <a:pPr>
                        <a:buNone/>
                      </a:pPr>
                      <a:r>
                        <a:rPr lang="en-US"/>
                        <a:t>1</a:t>
                      </a:r>
                    </a:p>
                  </a:txBody>
                  <a:tcPr/>
                </a:tc>
                <a:tc>
                  <a:txBody>
                    <a:bodyPr/>
                    <a:lstStyle/>
                    <a:p>
                      <a:pPr>
                        <a:buNone/>
                      </a:pPr>
                      <a:r>
                        <a:rPr lang="en-US"/>
                        <a:t>3</a:t>
                      </a:r>
                    </a:p>
                  </a:txBody>
                  <a:tcPr/>
                </a:tc>
                <a:extLst>
                  <a:ext uri="{0D108BD9-81ED-4DB2-BD59-A6C34878D82A}">
                    <a16:rowId xmlns:a16="http://schemas.microsoft.com/office/drawing/2014/main" val="10007"/>
                  </a:ext>
                </a:extLst>
              </a:tr>
              <a:tr h="419735">
                <a:tc>
                  <a:txBody>
                    <a:bodyPr/>
                    <a:lstStyle/>
                    <a:p>
                      <a:pPr>
                        <a:buNone/>
                      </a:pPr>
                      <a:r>
                        <a:rPr lang="en-US" b="1">
                          <a:solidFill>
                            <a:schemeClr val="lt1"/>
                          </a:solidFill>
                        </a:rPr>
                        <a:t>7</a:t>
                      </a:r>
                    </a:p>
                  </a:txBody>
                  <a:tcPr>
                    <a:solidFill>
                      <a:schemeClr val="accent1"/>
                    </a:solidFill>
                  </a:tcPr>
                </a:tc>
                <a:tc>
                  <a:txBody>
                    <a:bodyPr/>
                    <a:lstStyle/>
                    <a:p>
                      <a:pPr>
                        <a:buNone/>
                      </a:pPr>
                      <a:endParaRPr lang="en-US"/>
                    </a:p>
                  </a:txBody>
                  <a:tcPr/>
                </a:tc>
                <a:tc>
                  <a:txBody>
                    <a:bodyPr/>
                    <a:lstStyle/>
                    <a:p>
                      <a:pPr>
                        <a:buNone/>
                      </a:pPr>
                      <a:r>
                        <a:rPr lang="en-US"/>
                        <a:t>2</a:t>
                      </a:r>
                    </a:p>
                  </a:txBody>
                  <a:tcPr/>
                </a:tc>
                <a:tc>
                  <a:txBody>
                    <a:bodyPr/>
                    <a:lstStyle/>
                    <a:p>
                      <a:pPr>
                        <a:buNone/>
                      </a:pPr>
                      <a:r>
                        <a:rPr lang="en-US"/>
                        <a:t>1</a:t>
                      </a:r>
                    </a:p>
                  </a:txBody>
                  <a:tcPr/>
                </a:tc>
                <a:tc>
                  <a:txBody>
                    <a:bodyPr/>
                    <a:lstStyle/>
                    <a:p>
                      <a:pPr>
                        <a:buNone/>
                      </a:pPr>
                      <a:r>
                        <a:rPr lang="en-US"/>
                        <a:t>2</a:t>
                      </a:r>
                    </a:p>
                  </a:txBody>
                  <a:tcPr/>
                </a:tc>
                <a:tc>
                  <a:txBody>
                    <a:bodyPr/>
                    <a:lstStyle/>
                    <a:p>
                      <a:pPr>
                        <a:buNone/>
                      </a:pPr>
                      <a:r>
                        <a:rPr lang="en-US"/>
                        <a:t>2</a:t>
                      </a:r>
                    </a:p>
                  </a:txBody>
                  <a:tcPr/>
                </a:tc>
                <a:tc>
                  <a:txBody>
                    <a:bodyPr/>
                    <a:lstStyle/>
                    <a:p>
                      <a:pPr>
                        <a:buNone/>
                      </a:pPr>
                      <a:r>
                        <a:rPr lang="en-US"/>
                        <a:t>2</a:t>
                      </a:r>
                    </a:p>
                  </a:txBody>
                  <a:tcPr/>
                </a:tc>
                <a:tc>
                  <a:txBody>
                    <a:bodyPr/>
                    <a:lstStyle/>
                    <a:p>
                      <a:pPr>
                        <a:buNone/>
                      </a:pPr>
                      <a:r>
                        <a:rPr lang="en-US"/>
                        <a:t>2</a:t>
                      </a:r>
                    </a:p>
                  </a:txBody>
                  <a:tcPr/>
                </a:tc>
                <a:extLst>
                  <a:ext uri="{0D108BD9-81ED-4DB2-BD59-A6C34878D82A}">
                    <a16:rowId xmlns:a16="http://schemas.microsoft.com/office/drawing/2014/main" val="10008"/>
                  </a:ext>
                </a:extLst>
              </a:tr>
            </a:tbl>
          </a:graphicData>
        </a:graphic>
      </p:graphicFrame>
      <p:sp>
        <p:nvSpPr>
          <p:cNvPr id="11" name="Text Box 10"/>
          <p:cNvSpPr txBox="1"/>
          <p:nvPr/>
        </p:nvSpPr>
        <p:spPr>
          <a:xfrm>
            <a:off x="9733280" y="1310640"/>
            <a:ext cx="1070610" cy="521970"/>
          </a:xfrm>
          <a:prstGeom prst="rect">
            <a:avLst/>
          </a:prstGeom>
          <a:noFill/>
        </p:spPr>
        <p:txBody>
          <a:bodyPr wrap="none" rtlCol="0">
            <a:spAutoFit/>
          </a:bodyPr>
          <a:lstStyle/>
          <a:p>
            <a:r>
              <a:rPr lang="en-US" sz="2800" b="1">
                <a:solidFill>
                  <a:schemeClr val="tx1"/>
                </a:solidFill>
                <a:effectLst>
                  <a:outerShdw blurRad="38100" dist="19050" dir="2700000" algn="tl" rotWithShape="0">
                    <a:schemeClr val="dk1">
                      <a:alpha val="40000"/>
                      <a:alpha val="40000"/>
                    </a:schemeClr>
                  </a:outerShdw>
                </a:effectLst>
                <a:latin typeface="Arial Bold" panose="020B0604020202090204" charset="0"/>
                <a:cs typeface="Arial Bold" panose="020B0604020202090204" charset="0"/>
              </a:rPr>
              <a:t>b[i][j]</a:t>
            </a:r>
          </a:p>
        </p:txBody>
      </p:sp>
      <p:sp>
        <p:nvSpPr>
          <p:cNvPr id="6" name="标题 1"/>
          <p:cNvSpPr>
            <a:spLocks noGrp="1"/>
          </p:cNvSpPr>
          <p:nvPr>
            <p:ph type="title"/>
          </p:nvPr>
        </p:nvSpPr>
        <p:spPr>
          <a:xfrm>
            <a:off x="2598420" y="68580"/>
            <a:ext cx="9593580" cy="470535"/>
          </a:xfrm>
        </p:spPr>
        <p:txBody>
          <a:bodyPr/>
          <a:lstStyle/>
          <a:p>
            <a:r>
              <a:rPr lang="zh-CN" altLang="en-US" dirty="0"/>
              <a:t>Structure of the longest common subsequence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just">
              <a:lnSpc>
                <a:spcPct val="150000"/>
              </a:lnSpc>
              <a:buFont typeface="Wingdings" panose="05000000000000000000" pitchFamily="2" charset="2"/>
              <a:buChar char="Ø"/>
            </a:pPr>
            <a:r>
              <a:rPr lang="zh-CN" altLang="en-US" sz="2800" dirty="0">
                <a:latin typeface="Times New Roman" panose="02020503050405090304" pitchFamily="18" charset="0"/>
                <a:cs typeface="Times New Roman" panose="02020503050405090304" pitchFamily="18" charset="0"/>
              </a:rPr>
              <a:t>In the algorithm </a:t>
            </a:r>
            <a:r>
              <a:rPr lang="zh-CN" altLang="en-US" sz="2800" b="1" dirty="0">
                <a:latin typeface="Times New Roman Bold" panose="02020503050405090304" charset="0"/>
                <a:cs typeface="Times New Roman Bold" panose="02020503050405090304" charset="0"/>
              </a:rPr>
              <a:t>lcsLength</a:t>
            </a:r>
            <a:r>
              <a:rPr lang="zh-CN" altLang="en-US" sz="2800" dirty="0">
                <a:latin typeface="Times New Roman" panose="02020503050405090304" pitchFamily="18" charset="0"/>
                <a:cs typeface="Times New Roman" panose="02020503050405090304" pitchFamily="18" charset="0"/>
              </a:rPr>
              <a:t> and </a:t>
            </a:r>
            <a:r>
              <a:rPr lang="en-US" altLang="zh-CN" sz="2800" b="1" dirty="0">
                <a:latin typeface="Times New Roman Bold" panose="02020503050405090304" charset="0"/>
                <a:cs typeface="Times New Roman Bold" panose="02020503050405090304" charset="0"/>
              </a:rPr>
              <a:t>lcs</a:t>
            </a:r>
            <a:r>
              <a:rPr lang="zh-CN" altLang="en-US" sz="2800" dirty="0">
                <a:latin typeface="Times New Roman" panose="02020503050405090304" pitchFamily="18" charset="0"/>
                <a:cs typeface="Times New Roman" panose="02020503050405090304" pitchFamily="18" charset="0"/>
              </a:rPr>
              <a:t>, the </a:t>
            </a:r>
            <a:r>
              <a:rPr lang="en-US" altLang="zh-CN" sz="2800" b="1" dirty="0">
                <a:latin typeface="Times New Roman Bold" panose="02020503050405090304" charset="0"/>
                <a:cs typeface="Times New Roman Bold" panose="02020503050405090304" charset="0"/>
              </a:rPr>
              <a:t>A</a:t>
            </a:r>
            <a:r>
              <a:rPr lang="zh-CN" altLang="en-US" sz="2800" b="1" dirty="0">
                <a:latin typeface="Times New Roman Bold" panose="02020503050405090304" charset="0"/>
                <a:cs typeface="Times New Roman Bold" panose="02020503050405090304" charset="0"/>
              </a:rPr>
              <a:t>rray</a:t>
            </a:r>
            <a:r>
              <a:rPr lang="zh-CN" altLang="en-US" sz="2800" dirty="0">
                <a:latin typeface="Times New Roman" panose="02020503050405090304" pitchFamily="18" charset="0"/>
                <a:cs typeface="Times New Roman" panose="02020503050405090304" pitchFamily="18" charset="0"/>
              </a:rPr>
              <a:t> </a:t>
            </a:r>
            <a:r>
              <a:rPr lang="zh-CN" altLang="en-US" sz="2800" b="1" dirty="0">
                <a:latin typeface="Times New Roman Bold" panose="02020503050405090304" charset="0"/>
                <a:cs typeface="Times New Roman Bold" panose="02020503050405090304" charset="0"/>
              </a:rPr>
              <a:t>B</a:t>
            </a:r>
            <a:r>
              <a:rPr lang="zh-CN" altLang="en-US" sz="2800" dirty="0">
                <a:latin typeface="Times New Roman" panose="02020503050405090304" pitchFamily="18" charset="0"/>
                <a:cs typeface="Times New Roman" panose="02020503050405090304" pitchFamily="18" charset="0"/>
              </a:rPr>
              <a:t> can be further omitted.</a:t>
            </a:r>
            <a:r>
              <a:rPr lang="en-US" altLang="zh-CN" sz="2800" dirty="0">
                <a:latin typeface="Times New Roman" panose="02020503050405090304" pitchFamily="18" charset="0"/>
                <a:cs typeface="Times New Roman" panose="02020503050405090304" pitchFamily="18" charset="0"/>
              </a:rPr>
              <a:t> </a:t>
            </a:r>
            <a:r>
              <a:rPr sz="2800">
                <a:latin typeface="Times New Roman" panose="02020503050405090304" pitchFamily="18" charset="0"/>
                <a:cs typeface="Times New Roman" panose="02020503050405090304" pitchFamily="18" charset="0"/>
              </a:rPr>
              <a:t>In fact, the value of the array element c[i][j] is determined only by the values of the three array elements c[i-1][j-1]，c[i-1][j]</a:t>
            </a:r>
            <a:r>
              <a:rPr lang="en-US" sz="2800">
                <a:latin typeface="Times New Roman" panose="02020503050405090304" pitchFamily="18" charset="0"/>
                <a:cs typeface="Times New Roman" panose="02020503050405090304" pitchFamily="18" charset="0"/>
              </a:rPr>
              <a:t> and </a:t>
            </a:r>
            <a:r>
              <a:rPr sz="2800">
                <a:latin typeface="Times New Roman" panose="02020503050405090304" pitchFamily="18" charset="0"/>
                <a:cs typeface="Times New Roman" panose="02020503050405090304" pitchFamily="18" charset="0"/>
              </a:rPr>
              <a:t>c[i][j-1].</a:t>
            </a:r>
            <a:r>
              <a:rPr lang="en-US" altLang="zh-CN" sz="2800" dirty="0">
                <a:latin typeface="Times New Roman" panose="02020503050405090304" pitchFamily="18" charset="0"/>
                <a:cs typeface="Times New Roman" panose="02020503050405090304" pitchFamily="18" charset="0"/>
              </a:rPr>
              <a:t> </a:t>
            </a:r>
            <a:r>
              <a:rPr lang="zh-CN" altLang="en-US" sz="2800" dirty="0">
                <a:latin typeface="Times New Roman" panose="02020503050405090304" pitchFamily="18" charset="0"/>
                <a:cs typeface="Times New Roman" panose="02020503050405090304" pitchFamily="18" charset="0"/>
              </a:rPr>
              <a:t>For a given array element </a:t>
            </a:r>
            <a:r>
              <a:rPr lang="en-US" altLang="zh-CN" sz="2800" dirty="0">
                <a:latin typeface="Times New Roman" panose="02020503050405090304" pitchFamily="18" charset="0"/>
                <a:cs typeface="Times New Roman" panose="02020503050405090304" pitchFamily="18" charset="0"/>
                <a:sym typeface="+mn-ea"/>
              </a:rPr>
              <a:t>c[</a:t>
            </a:r>
            <a:r>
              <a:rPr lang="en-US" altLang="zh-CN" sz="2800" dirty="0" err="1">
                <a:latin typeface="Times New Roman" panose="02020503050405090304" pitchFamily="18" charset="0"/>
                <a:cs typeface="Times New Roman" panose="02020503050405090304" pitchFamily="18" charset="0"/>
                <a:sym typeface="+mn-ea"/>
              </a:rPr>
              <a:t>i</a:t>
            </a:r>
            <a:r>
              <a:rPr lang="en-US" altLang="zh-CN" sz="2800" dirty="0">
                <a:latin typeface="Times New Roman" panose="02020503050405090304" pitchFamily="18" charset="0"/>
                <a:cs typeface="Times New Roman" panose="02020503050405090304" pitchFamily="18" charset="0"/>
                <a:sym typeface="+mn-ea"/>
              </a:rPr>
              <a:t>][j]</a:t>
            </a:r>
            <a:r>
              <a:rPr lang="zh-CN" altLang="en-US" sz="2800" dirty="0">
                <a:latin typeface="Times New Roman" panose="02020503050405090304" pitchFamily="18" charset="0"/>
                <a:cs typeface="Times New Roman" panose="02020503050405090304" pitchFamily="18" charset="0"/>
              </a:rPr>
              <a:t>, it is possible to determine in time which value of </a:t>
            </a:r>
            <a:r>
              <a:rPr lang="en-US" altLang="zh-CN" sz="2800" dirty="0">
                <a:latin typeface="Times New Roman" panose="02020503050405090304" pitchFamily="18" charset="0"/>
                <a:cs typeface="Times New Roman" panose="02020503050405090304" pitchFamily="18" charset="0"/>
                <a:sym typeface="+mn-ea"/>
              </a:rPr>
              <a:t>c[</a:t>
            </a:r>
            <a:r>
              <a:rPr lang="en-US" altLang="zh-CN" sz="2800" dirty="0" err="1">
                <a:latin typeface="Times New Roman" panose="02020503050405090304" pitchFamily="18" charset="0"/>
                <a:cs typeface="Times New Roman" panose="02020503050405090304" pitchFamily="18" charset="0"/>
                <a:sym typeface="+mn-ea"/>
              </a:rPr>
              <a:t>i</a:t>
            </a:r>
            <a:r>
              <a:rPr lang="en-US" altLang="zh-CN" sz="2800" dirty="0">
                <a:latin typeface="Times New Roman" panose="02020503050405090304" pitchFamily="18" charset="0"/>
                <a:cs typeface="Times New Roman" panose="02020503050405090304" pitchFamily="18" charset="0"/>
                <a:sym typeface="+mn-ea"/>
              </a:rPr>
              <a:t>][j]</a:t>
            </a:r>
            <a:r>
              <a:rPr lang="zh-CN" altLang="en-US" sz="2800" dirty="0">
                <a:latin typeface="Times New Roman" panose="02020503050405090304" pitchFamily="18" charset="0"/>
                <a:cs typeface="Times New Roman" panose="02020503050405090304" pitchFamily="18" charset="0"/>
              </a:rPr>
              <a:t> is determined by </a:t>
            </a:r>
            <a:r>
              <a:rPr lang="en-US" altLang="zh-CN" sz="2800" dirty="0">
                <a:latin typeface="Times New Roman" panose="02020503050405090304" pitchFamily="18" charset="0"/>
                <a:cs typeface="Times New Roman" panose="02020503050405090304" pitchFamily="18" charset="0"/>
                <a:sym typeface="+mn-ea"/>
              </a:rPr>
              <a:t>c[i-1][j-1]</a:t>
            </a:r>
            <a:r>
              <a:rPr lang="zh-CN" altLang="en-US" sz="2800" dirty="0">
                <a:latin typeface="Times New Roman" panose="02020503050405090304" pitchFamily="18" charset="0"/>
                <a:cs typeface="Times New Roman" panose="02020503050405090304" pitchFamily="18" charset="0"/>
                <a:sym typeface="+mn-ea"/>
              </a:rPr>
              <a:t>，</a:t>
            </a:r>
            <a:r>
              <a:rPr lang="en-US" altLang="zh-CN" sz="2800" dirty="0">
                <a:latin typeface="Times New Roman" panose="02020503050405090304" pitchFamily="18" charset="0"/>
                <a:cs typeface="Times New Roman" panose="02020503050405090304" pitchFamily="18" charset="0"/>
                <a:sym typeface="+mn-ea"/>
              </a:rPr>
              <a:t>c[i-1][j] and c[</a:t>
            </a:r>
            <a:r>
              <a:rPr lang="en-US" altLang="zh-CN" sz="2800" dirty="0" err="1">
                <a:latin typeface="Times New Roman" panose="02020503050405090304" pitchFamily="18" charset="0"/>
                <a:cs typeface="Times New Roman" panose="02020503050405090304" pitchFamily="18" charset="0"/>
                <a:sym typeface="+mn-ea"/>
              </a:rPr>
              <a:t>i</a:t>
            </a:r>
            <a:r>
              <a:rPr lang="en-US" altLang="zh-CN" sz="2800" dirty="0">
                <a:latin typeface="Times New Roman" panose="02020503050405090304" pitchFamily="18" charset="0"/>
                <a:cs typeface="Times New Roman" panose="02020503050405090304" pitchFamily="18" charset="0"/>
                <a:sym typeface="+mn-ea"/>
              </a:rPr>
              <a:t>][j-1] </a:t>
            </a:r>
            <a:r>
              <a:rPr lang="zh-CN" altLang="en-US" sz="2800" dirty="0">
                <a:latin typeface="Times New Roman" panose="02020503050405090304" pitchFamily="18" charset="0"/>
                <a:cs typeface="Times New Roman" panose="02020503050405090304" pitchFamily="18" charset="0"/>
              </a:rPr>
              <a:t>without the aid of </a:t>
            </a:r>
            <a:r>
              <a:rPr lang="en-US" altLang="zh-CN" sz="2800" b="1" dirty="0">
                <a:latin typeface="Times New Roman Bold" panose="02020503050405090304" charset="0"/>
                <a:cs typeface="Times New Roman Bold" panose="02020503050405090304" charset="0"/>
              </a:rPr>
              <a:t>A</a:t>
            </a:r>
            <a:r>
              <a:rPr lang="zh-CN" altLang="en-US" sz="2800" b="1" dirty="0">
                <a:latin typeface="Times New Roman Bold" panose="02020503050405090304" charset="0"/>
                <a:cs typeface="Times New Roman Bold" panose="02020503050405090304" charset="0"/>
              </a:rPr>
              <a:t>rray B</a:t>
            </a:r>
            <a:r>
              <a:rPr lang="zh-CN" altLang="en-US" sz="2800" dirty="0">
                <a:latin typeface="Times New Roman" panose="02020503050405090304" pitchFamily="18" charset="0"/>
                <a:cs typeface="Times New Roman" panose="02020503050405090304" pitchFamily="18" charset="0"/>
              </a:rPr>
              <a:t>, but only by the aid of </a:t>
            </a:r>
            <a:r>
              <a:rPr lang="zh-CN" altLang="en-US" sz="2800" b="1" dirty="0">
                <a:latin typeface="Times New Roman Bold" panose="02020503050405090304" charset="0"/>
                <a:cs typeface="Times New Roman Bold" panose="02020503050405090304" charset="0"/>
              </a:rPr>
              <a:t>C</a:t>
            </a:r>
            <a:r>
              <a:rPr lang="zh-CN" altLang="en-US" sz="2800" dirty="0">
                <a:latin typeface="Times New Roman" panose="02020503050405090304" pitchFamily="18" charset="0"/>
                <a:cs typeface="Times New Roman" panose="02020503050405090304" pitchFamily="18" charset="0"/>
              </a:rPr>
              <a:t> itself.</a:t>
            </a:r>
          </a:p>
        </p:txBody>
      </p:sp>
      <p:sp>
        <p:nvSpPr>
          <p:cNvPr id="5" name="标题 1"/>
          <p:cNvSpPr>
            <a:spLocks noGrp="1"/>
          </p:cNvSpPr>
          <p:nvPr>
            <p:ph type="title"/>
          </p:nvPr>
        </p:nvSpPr>
        <p:spPr>
          <a:xfrm>
            <a:off x="2598420" y="68580"/>
            <a:ext cx="9593580" cy="470535"/>
          </a:xfrm>
        </p:spPr>
        <p:txBody>
          <a:bodyPr/>
          <a:lstStyle/>
          <a:p>
            <a:r>
              <a:rPr lang="zh-CN" altLang="en-US" dirty="0"/>
              <a:t>Structure of the longest common subsequence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just">
              <a:lnSpc>
                <a:spcPct val="150000"/>
              </a:lnSpc>
              <a:buFont typeface="Wingdings" panose="05000000000000000000" pitchFamily="2" charset="2"/>
              <a:buChar char="Ø"/>
            </a:pPr>
            <a:r>
              <a:rPr lang="zh-CN" altLang="en-US" sz="2800" dirty="0">
                <a:latin typeface="Times New Roman" panose="02020503050405090304" pitchFamily="18" charset="0"/>
                <a:cs typeface="Times New Roman" panose="02020503050405090304" pitchFamily="18" charset="0"/>
              </a:rPr>
              <a:t>If only the length of the longest common subsequence needs to be calculated, the space requirement of the algorithm can be greatly reduced.</a:t>
            </a:r>
            <a:r>
              <a:rPr lang="en-US" altLang="zh-CN" sz="2800" dirty="0">
                <a:latin typeface="Times New Roman" panose="02020503050405090304" pitchFamily="18" charset="0"/>
                <a:cs typeface="Times New Roman" panose="02020503050405090304" pitchFamily="18" charset="0"/>
              </a:rPr>
              <a:t> </a:t>
            </a:r>
            <a:r>
              <a:rPr lang="zh-CN" altLang="en-US" sz="2800" dirty="0">
                <a:latin typeface="Times New Roman" panose="02020503050405090304" pitchFamily="18" charset="0"/>
                <a:cs typeface="Times New Roman" panose="02020503050405090304" pitchFamily="18" charset="0"/>
              </a:rPr>
              <a:t>In fact, when we compute </a:t>
            </a:r>
            <a:r>
              <a:rPr lang="en-US" altLang="zh-CN" sz="2800" dirty="0">
                <a:latin typeface="Times New Roman" panose="02020503050405090304" pitchFamily="18" charset="0"/>
                <a:cs typeface="Times New Roman" panose="02020503050405090304" pitchFamily="18" charset="0"/>
                <a:sym typeface="+mn-ea"/>
              </a:rPr>
              <a:t>c[</a:t>
            </a:r>
            <a:r>
              <a:rPr lang="en-US" altLang="zh-CN" sz="2800" dirty="0" err="1">
                <a:latin typeface="Times New Roman" panose="02020503050405090304" pitchFamily="18" charset="0"/>
                <a:cs typeface="Times New Roman" panose="02020503050405090304" pitchFamily="18" charset="0"/>
                <a:sym typeface="+mn-ea"/>
              </a:rPr>
              <a:t>i</a:t>
            </a:r>
            <a:r>
              <a:rPr lang="en-US" altLang="zh-CN" sz="2800" dirty="0">
                <a:latin typeface="Times New Roman" panose="02020503050405090304" pitchFamily="18" charset="0"/>
                <a:cs typeface="Times New Roman" panose="02020503050405090304" pitchFamily="18" charset="0"/>
                <a:sym typeface="+mn-ea"/>
              </a:rPr>
              <a:t>][j]</a:t>
            </a:r>
            <a:r>
              <a:rPr lang="zh-CN" altLang="en-US" sz="2800" dirty="0">
                <a:latin typeface="Times New Roman" panose="02020503050405090304" pitchFamily="18" charset="0"/>
                <a:cs typeface="Times New Roman" panose="02020503050405090304" pitchFamily="18" charset="0"/>
              </a:rPr>
              <a:t>, we only use </a:t>
            </a:r>
            <a:r>
              <a:rPr lang="zh-CN" altLang="en-US" sz="2800" b="1" dirty="0">
                <a:latin typeface="Times New Roman Bold" panose="02020503050405090304" charset="0"/>
                <a:cs typeface="Times New Roman Bold" panose="02020503050405090304" charset="0"/>
              </a:rPr>
              <a:t>row </a:t>
            </a:r>
            <a:r>
              <a:rPr lang="en-US" altLang="zh-CN" sz="2800" b="1" dirty="0">
                <a:latin typeface="Times New Roman Bold" panose="02020503050405090304" charset="0"/>
                <a:cs typeface="Times New Roman Bold" panose="02020503050405090304" charset="0"/>
              </a:rPr>
              <a:t>i</a:t>
            </a:r>
            <a:r>
              <a:rPr lang="zh-CN" altLang="en-US" sz="2800" dirty="0">
                <a:latin typeface="Times New Roman" panose="02020503050405090304" pitchFamily="18" charset="0"/>
                <a:cs typeface="Times New Roman" panose="02020503050405090304" pitchFamily="18" charset="0"/>
              </a:rPr>
              <a:t> and </a:t>
            </a:r>
            <a:r>
              <a:rPr lang="zh-CN" altLang="en-US" sz="2800" b="1" dirty="0">
                <a:latin typeface="Times New Roman Bold" panose="02020503050405090304" charset="0"/>
                <a:cs typeface="Times New Roman Bold" panose="02020503050405090304" charset="0"/>
              </a:rPr>
              <a:t>row i-1</a:t>
            </a:r>
            <a:r>
              <a:rPr lang="zh-CN" altLang="en-US" sz="2800" dirty="0">
                <a:latin typeface="Times New Roman" panose="02020503050405090304" pitchFamily="18" charset="0"/>
                <a:cs typeface="Times New Roman" panose="02020503050405090304" pitchFamily="18" charset="0"/>
              </a:rPr>
              <a:t> of </a:t>
            </a:r>
            <a:r>
              <a:rPr lang="en-US" altLang="zh-CN" sz="2800" b="1" dirty="0">
                <a:latin typeface="Times New Roman Bold" panose="02020503050405090304" charset="0"/>
                <a:cs typeface="Times New Roman Bold" panose="02020503050405090304" charset="0"/>
              </a:rPr>
              <a:t>A</a:t>
            </a:r>
            <a:r>
              <a:rPr lang="zh-CN" altLang="en-US" sz="2800" b="1" dirty="0">
                <a:latin typeface="Times New Roman Bold" panose="02020503050405090304" charset="0"/>
                <a:cs typeface="Times New Roman Bold" panose="02020503050405090304" charset="0"/>
              </a:rPr>
              <a:t>rray C</a:t>
            </a:r>
            <a:r>
              <a:rPr lang="zh-CN" altLang="en-US" sz="2800" dirty="0">
                <a:latin typeface="Times New Roman" panose="02020503050405090304" pitchFamily="18" charset="0"/>
                <a:cs typeface="Times New Roman" panose="02020503050405090304" pitchFamily="18" charset="0"/>
              </a:rPr>
              <a:t>.</a:t>
            </a:r>
          </a:p>
          <a:p>
            <a:pPr algn="just">
              <a:lnSpc>
                <a:spcPct val="150000"/>
              </a:lnSpc>
              <a:buFont typeface="Wingdings" panose="05000000000000000000" pitchFamily="2" charset="2"/>
              <a:buChar char="Ø"/>
            </a:pPr>
            <a:r>
              <a:rPr lang="zh-CN" altLang="en-US" sz="2800" dirty="0">
                <a:latin typeface="Times New Roman" panose="02020503050405090304" pitchFamily="18" charset="0"/>
                <a:cs typeface="Times New Roman" panose="02020503050405090304" pitchFamily="18" charset="0"/>
              </a:rPr>
              <a:t>Therefore, the length of the longest common subsequence can be calculated using an array space of two rows.</a:t>
            </a:r>
            <a:r>
              <a:rPr lang="en-US" altLang="zh-CN" sz="2800" dirty="0">
                <a:latin typeface="Times New Roman" panose="02020503050405090304" pitchFamily="18" charset="0"/>
                <a:cs typeface="Times New Roman" panose="02020503050405090304" pitchFamily="18" charset="0"/>
              </a:rPr>
              <a:t> </a:t>
            </a:r>
            <a:r>
              <a:rPr lang="zh-CN" altLang="en-US" sz="2800" dirty="0">
                <a:latin typeface="Times New Roman" panose="02020503050405090304" pitchFamily="18" charset="0"/>
                <a:cs typeface="Times New Roman" panose="02020503050405090304" pitchFamily="18" charset="0"/>
              </a:rPr>
              <a:t>Further analysis can also reduce the space requirement to O(min(m,n)).</a:t>
            </a:r>
          </a:p>
        </p:txBody>
      </p:sp>
      <p:sp>
        <p:nvSpPr>
          <p:cNvPr id="5" name="标题 1"/>
          <p:cNvSpPr>
            <a:spLocks noGrp="1"/>
          </p:cNvSpPr>
          <p:nvPr>
            <p:ph type="title"/>
          </p:nvPr>
        </p:nvSpPr>
        <p:spPr>
          <a:xfrm>
            <a:off x="2598420" y="68580"/>
            <a:ext cx="9593580" cy="470535"/>
          </a:xfrm>
        </p:spPr>
        <p:txBody>
          <a:bodyPr/>
          <a:lstStyle/>
          <a:p>
            <a:r>
              <a:rPr lang="zh-CN" altLang="en-US" dirty="0"/>
              <a:t>Structure of the longest common subsequence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5942" y="1570001"/>
            <a:ext cx="11632335" cy="3414954"/>
          </a:xfrm>
        </p:spPr>
        <p:txBody>
          <a:bodyPr/>
          <a:lstStyle/>
          <a:p>
            <a:pPr>
              <a:lnSpc>
                <a:spcPct val="200000"/>
              </a:lnSpc>
              <a:spcBef>
                <a:spcPts val="0"/>
              </a:spcBef>
              <a:buFont typeface="Wingdings" panose="05000000000000000000" pitchFamily="2" charset="2"/>
              <a:buChar char="Ø"/>
              <a:defRPr/>
            </a:pPr>
            <a:r>
              <a:rPr lang="zh-CN" altLang="en-US" sz="4800" b="1" dirty="0">
                <a:effectLst>
                  <a:outerShdw blurRad="38100" dist="38100" dir="2700000" algn="tl">
                    <a:srgbClr val="000000">
                      <a:alpha val="43137"/>
                    </a:srgbClr>
                  </a:outerShdw>
                </a:effectLst>
              </a:rPr>
              <a:t>Basic Elements</a:t>
            </a:r>
          </a:p>
          <a:p>
            <a:pPr>
              <a:lnSpc>
                <a:spcPct val="200000"/>
              </a:lnSpc>
              <a:spcBef>
                <a:spcPts val="0"/>
              </a:spcBef>
              <a:buFont typeface="Wingdings" panose="05000000000000000000" pitchFamily="2" charset="2"/>
              <a:buChar char="Ø"/>
              <a:defRPr/>
            </a:pPr>
            <a:r>
              <a:rPr lang="zh-CN" altLang="en-US" sz="4800" b="1" dirty="0">
                <a:effectLst>
                  <a:outerShdw blurRad="38100" dist="38100" dir="2700000" algn="tl">
                    <a:srgbClr val="000000">
                      <a:alpha val="43137"/>
                    </a:srgbClr>
                  </a:outerShdw>
                </a:effectLst>
              </a:rPr>
              <a:t>Longest common subsequence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FD8BA-4E68-0240-8EB5-FEB73522A441}"/>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97C946D1-AB86-D11E-D5BC-215D2D66376C}"/>
                  </a:ext>
                </a:extLst>
              </p:cNvPr>
              <p:cNvSpPr>
                <a:spLocks noGrp="1"/>
              </p:cNvSpPr>
              <p:nvPr>
                <p:ph idx="1"/>
              </p:nvPr>
            </p:nvSpPr>
            <p:spPr/>
            <p:txBody>
              <a:bodyPr/>
              <a:lstStyle/>
              <a:p>
                <a:pPr marL="0" indent="0" algn="just">
                  <a:lnSpc>
                    <a:spcPct val="150000"/>
                  </a:lnSpc>
                  <a:buNone/>
                </a:pPr>
                <a:r>
                  <a:rPr lang="en-US" altLang="zh-CN" b="1" dirty="0"/>
                  <a:t>Class Exercise: </a:t>
                </a:r>
              </a:p>
              <a:p>
                <a:pPr marL="0" indent="0" algn="just">
                  <a:lnSpc>
                    <a:spcPct val="150000"/>
                  </a:lnSpc>
                  <a:buNone/>
                </a:pPr>
                <a:r>
                  <a:rPr lang="en-US" altLang="zh-CN" dirty="0"/>
                  <a:t>Given sequences </a:t>
                </a:r>
                <a14:m>
                  <m:oMath xmlns:m="http://schemas.openxmlformats.org/officeDocument/2006/math">
                    <m:r>
                      <a:rPr lang="zh-CN" altLang="en-US" i="1"/>
                      <m:t>𝑋</m:t>
                    </m:r>
                    <m:r>
                      <a:rPr lang="en-US" altLang="zh-CN"/>
                      <m:t>=</m:t>
                    </m:r>
                    <m:d>
                      <m:dPr>
                        <m:begChr m:val="{"/>
                        <m:endChr m:val="}"/>
                        <m:sepChr m:val=","/>
                        <m:ctrlPr>
                          <a:rPr lang="ar-AE" altLang="zh-CN" i="1"/>
                        </m:ctrlPr>
                      </m:dPr>
                      <m:e>
                        <m:r>
                          <a:rPr lang="zh-CN" altLang="ar-AE" i="1"/>
                          <m:t>𝐴</m:t>
                        </m:r>
                      </m:e>
                      <m:e>
                        <m:r>
                          <a:rPr lang="zh-CN" altLang="ar-AE" i="1"/>
                          <m:t>𝐵</m:t>
                        </m:r>
                      </m:e>
                      <m:e>
                        <m:r>
                          <a:rPr lang="zh-CN" altLang="ar-AE" i="1"/>
                          <m:t>𝐶</m:t>
                        </m:r>
                      </m:e>
                      <m:e>
                        <m:r>
                          <a:rPr lang="zh-CN" altLang="ar-AE" i="1"/>
                          <m:t>𝐷</m:t>
                        </m:r>
                      </m:e>
                      <m:e>
                        <m:r>
                          <a:rPr lang="zh-CN" altLang="ar-AE" i="1"/>
                          <m:t>𝐸</m:t>
                        </m:r>
                      </m:e>
                    </m:d>
                  </m:oMath>
                </a14:m>
                <a:r>
                  <a:rPr lang="ar-AE" altLang="zh-CN" dirty="0"/>
                  <a:t> </a:t>
                </a:r>
                <a:r>
                  <a:rPr lang="en-US" altLang="zh-CN" dirty="0"/>
                  <a:t>and </a:t>
                </a:r>
                <a14:m>
                  <m:oMath xmlns:m="http://schemas.openxmlformats.org/officeDocument/2006/math">
                    <m:r>
                      <a:rPr lang="zh-CN" altLang="en-US" i="1"/>
                      <m:t>𝑌</m:t>
                    </m:r>
                    <m:r>
                      <a:rPr lang="en-US" altLang="zh-CN"/>
                      <m:t>=</m:t>
                    </m:r>
                    <m:d>
                      <m:dPr>
                        <m:begChr m:val="{"/>
                        <m:endChr m:val="}"/>
                        <m:sepChr m:val=","/>
                        <m:ctrlPr>
                          <a:rPr lang="ar-AE" altLang="zh-CN" i="1"/>
                        </m:ctrlPr>
                      </m:dPr>
                      <m:e>
                        <m:r>
                          <a:rPr lang="zh-CN" altLang="ar-AE" i="1"/>
                          <m:t>𝐵</m:t>
                        </m:r>
                      </m:e>
                      <m:e>
                        <m:r>
                          <a:rPr lang="zh-CN" altLang="ar-AE" i="1"/>
                          <m:t>𝐶</m:t>
                        </m:r>
                      </m:e>
                      <m:e>
                        <m:r>
                          <a:rPr lang="zh-CN" altLang="ar-AE" i="1"/>
                          <m:t>𝐸</m:t>
                        </m:r>
                      </m:e>
                      <m:e>
                        <m:r>
                          <a:rPr lang="zh-CN" altLang="ar-AE" i="1"/>
                          <m:t>𝐹</m:t>
                        </m:r>
                      </m:e>
                    </m:d>
                  </m:oMath>
                </a14:m>
                <a:r>
                  <a:rPr lang="ar-AE" altLang="zh-CN" dirty="0"/>
                  <a:t> </a:t>
                </a:r>
                <a:endParaRPr lang="en-US" altLang="zh-CN" dirty="0"/>
              </a:p>
              <a:p>
                <a:pPr marL="0" indent="0" algn="just">
                  <a:lnSpc>
                    <a:spcPct val="150000"/>
                  </a:lnSpc>
                  <a:buNone/>
                </a:pPr>
                <a:r>
                  <a:rPr lang="en-US" altLang="zh-CN" dirty="0"/>
                  <a:t>use the Longest Common Subsequence (LCS) problem </a:t>
                </a:r>
              </a:p>
              <a:p>
                <a:pPr marL="0" indent="0" algn="just">
                  <a:lnSpc>
                    <a:spcPct val="150000"/>
                  </a:lnSpc>
                  <a:buNone/>
                </a:pPr>
                <a:r>
                  <a:rPr lang="en-US" altLang="zh-CN" dirty="0"/>
                  <a:t>1</a:t>
                </a:r>
                <a:r>
                  <a:rPr lang="zh-CN" altLang="en-US" dirty="0"/>
                  <a:t>、</a:t>
                </a:r>
                <a:r>
                  <a:rPr lang="en-US" altLang="zh-CN" dirty="0"/>
                  <a:t>compute the tables </a:t>
                </a:r>
                <a14:m>
                  <m:oMath xmlns:m="http://schemas.openxmlformats.org/officeDocument/2006/math">
                    <m:r>
                      <a:rPr lang="zh-CN" altLang="en-US" i="1"/>
                      <m:t>𝑐</m:t>
                    </m:r>
                    <m:d>
                      <m:dPr>
                        <m:begChr m:val="["/>
                        <m:endChr m:val="]"/>
                        <m:ctrlPr>
                          <a:rPr lang="ar-AE" altLang="zh-CN" i="1"/>
                        </m:ctrlPr>
                      </m:dPr>
                      <m:e>
                        <m:r>
                          <a:rPr lang="zh-CN" altLang="ar-AE" i="1"/>
                          <m:t>𝑖</m:t>
                        </m:r>
                      </m:e>
                    </m:d>
                    <m:d>
                      <m:dPr>
                        <m:begChr m:val="["/>
                        <m:endChr m:val="]"/>
                        <m:ctrlPr>
                          <a:rPr lang="ar-AE" altLang="zh-CN" i="1"/>
                        </m:ctrlPr>
                      </m:dPr>
                      <m:e>
                        <m:r>
                          <a:rPr lang="zh-CN" altLang="ar-AE" i="1"/>
                          <m:t>𝑗</m:t>
                        </m:r>
                      </m:e>
                    </m:d>
                  </m:oMath>
                </a14:m>
                <a:r>
                  <a:rPr lang="ar-AE" altLang="zh-CN" dirty="0"/>
                  <a:t> </a:t>
                </a:r>
                <a:r>
                  <a:rPr lang="en-US" altLang="zh-CN" dirty="0"/>
                  <a:t>and </a:t>
                </a:r>
                <a14:m>
                  <m:oMath xmlns:m="http://schemas.openxmlformats.org/officeDocument/2006/math">
                    <m:r>
                      <a:rPr lang="zh-CN" altLang="en-US" i="1"/>
                      <m:t>𝑏</m:t>
                    </m:r>
                    <m:d>
                      <m:dPr>
                        <m:begChr m:val="["/>
                        <m:endChr m:val="]"/>
                        <m:ctrlPr>
                          <a:rPr lang="ar-AE" altLang="zh-CN" i="1"/>
                        </m:ctrlPr>
                      </m:dPr>
                      <m:e>
                        <m:r>
                          <a:rPr lang="zh-CN" altLang="ar-AE" i="1"/>
                          <m:t>𝑖</m:t>
                        </m:r>
                      </m:e>
                    </m:d>
                    <m:d>
                      <m:dPr>
                        <m:begChr m:val="["/>
                        <m:endChr m:val="]"/>
                        <m:ctrlPr>
                          <a:rPr lang="ar-AE" altLang="zh-CN" i="1"/>
                        </m:ctrlPr>
                      </m:dPr>
                      <m:e>
                        <m:r>
                          <a:rPr lang="zh-CN" altLang="ar-AE" i="1"/>
                          <m:t>𝑗</m:t>
                        </m:r>
                      </m:e>
                    </m:d>
                  </m:oMath>
                </a14:m>
                <a:r>
                  <a:rPr lang="ar-AE" altLang="zh-CN" dirty="0"/>
                  <a:t> </a:t>
                </a:r>
                <a:endParaRPr lang="en-US" altLang="zh-CN" dirty="0"/>
              </a:p>
              <a:p>
                <a:pPr marL="0" indent="0" algn="just">
                  <a:lnSpc>
                    <a:spcPct val="150000"/>
                  </a:lnSpc>
                  <a:buNone/>
                </a:pPr>
                <a:r>
                  <a:rPr lang="en-US" altLang="zh-CN" dirty="0"/>
                  <a:t>2</a:t>
                </a:r>
                <a:r>
                  <a:rPr lang="zh-CN" altLang="en-US" dirty="0"/>
                  <a:t>、</a:t>
                </a:r>
                <a:r>
                  <a:rPr lang="en-US" altLang="zh-CN" dirty="0"/>
                  <a:t>reconstruct the longest common subsequence based on the </a:t>
                </a:r>
                <a14:m>
                  <m:oMath xmlns:m="http://schemas.openxmlformats.org/officeDocument/2006/math">
                    <m:r>
                      <a:rPr lang="zh-CN" altLang="en-US" i="1"/>
                      <m:t>𝑏</m:t>
                    </m:r>
                    <m:d>
                      <m:dPr>
                        <m:begChr m:val="["/>
                        <m:endChr m:val="]"/>
                        <m:ctrlPr>
                          <a:rPr lang="ar-AE" altLang="zh-CN" i="1"/>
                        </m:ctrlPr>
                      </m:dPr>
                      <m:e>
                        <m:r>
                          <a:rPr lang="zh-CN" altLang="ar-AE" i="1"/>
                          <m:t>𝑖</m:t>
                        </m:r>
                      </m:e>
                    </m:d>
                    <m:d>
                      <m:dPr>
                        <m:begChr m:val="["/>
                        <m:endChr m:val="]"/>
                        <m:ctrlPr>
                          <a:rPr lang="ar-AE" altLang="zh-CN" i="1"/>
                        </m:ctrlPr>
                      </m:dPr>
                      <m:e>
                        <m:r>
                          <a:rPr lang="zh-CN" altLang="ar-AE" i="1"/>
                          <m:t>𝑗</m:t>
                        </m:r>
                      </m:e>
                    </m:d>
                  </m:oMath>
                </a14:m>
                <a:r>
                  <a:rPr lang="ar-AE" altLang="zh-CN" dirty="0"/>
                  <a:t> </a:t>
                </a:r>
                <a:r>
                  <a:rPr lang="en-US" altLang="zh-CN" dirty="0"/>
                  <a:t>table.</a:t>
                </a:r>
                <a:endParaRPr lang="zh-CN" altLang="en-US" sz="2800" dirty="0">
                  <a:latin typeface="Times New Roman" panose="02020503050405090304" pitchFamily="18" charset="0"/>
                  <a:cs typeface="Times New Roman" panose="02020503050405090304" pitchFamily="18" charset="0"/>
                </a:endParaRPr>
              </a:p>
            </p:txBody>
          </p:sp>
        </mc:Choice>
        <mc:Fallback>
          <p:sp>
            <p:nvSpPr>
              <p:cNvPr id="3" name="内容占位符 2">
                <a:extLst>
                  <a:ext uri="{FF2B5EF4-FFF2-40B4-BE49-F238E27FC236}">
                    <a16:creationId xmlns:a16="http://schemas.microsoft.com/office/drawing/2014/main" id="{97C946D1-AB86-D11E-D5BC-215D2D66376C}"/>
                  </a:ext>
                </a:extLst>
              </p:cNvPr>
              <p:cNvSpPr>
                <a:spLocks noGrp="1" noRot="1" noChangeAspect="1" noMove="1" noResize="1" noEditPoints="1" noAdjustHandles="1" noChangeArrowheads="1" noChangeShapeType="1" noTextEdit="1"/>
              </p:cNvSpPr>
              <p:nvPr>
                <p:ph idx="1"/>
              </p:nvPr>
            </p:nvSpPr>
            <p:spPr>
              <a:blipFill>
                <a:blip r:embed="rId2"/>
                <a:stretch>
                  <a:fillRect l="-1258" r="-1258"/>
                </a:stretch>
              </a:blipFill>
            </p:spPr>
            <p:txBody>
              <a:bodyPr/>
              <a:lstStyle/>
              <a:p>
                <a:r>
                  <a:rPr lang="zh-CN" altLang="en-US">
                    <a:noFill/>
                  </a:rPr>
                  <a:t> </a:t>
                </a:r>
              </a:p>
            </p:txBody>
          </p:sp>
        </mc:Fallback>
      </mc:AlternateContent>
      <p:sp>
        <p:nvSpPr>
          <p:cNvPr id="5" name="标题 1">
            <a:extLst>
              <a:ext uri="{FF2B5EF4-FFF2-40B4-BE49-F238E27FC236}">
                <a16:creationId xmlns:a16="http://schemas.microsoft.com/office/drawing/2014/main" id="{B375E6EE-2DA2-8FDB-02D4-9DF401F02BE4}"/>
              </a:ext>
            </a:extLst>
          </p:cNvPr>
          <p:cNvSpPr>
            <a:spLocks noGrp="1"/>
          </p:cNvSpPr>
          <p:nvPr>
            <p:ph type="title"/>
          </p:nvPr>
        </p:nvSpPr>
        <p:spPr>
          <a:xfrm>
            <a:off x="2598420" y="68580"/>
            <a:ext cx="9593580" cy="470535"/>
          </a:xfrm>
        </p:spPr>
        <p:txBody>
          <a:bodyPr/>
          <a:lstStyle/>
          <a:p>
            <a:r>
              <a:rPr lang="zh-CN" altLang="en-US" dirty="0"/>
              <a:t>Structure of the longest common subsequence</a:t>
            </a:r>
          </a:p>
        </p:txBody>
      </p:sp>
    </p:spTree>
    <p:extLst>
      <p:ext uri="{BB962C8B-B14F-4D97-AF65-F5344CB8AC3E}">
        <p14:creationId xmlns:p14="http://schemas.microsoft.com/office/powerpoint/2010/main" val="1806844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5B8F8-2CC2-C09F-2372-047FD35594E0}"/>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19FB2670-8E13-D94D-0F99-520A21D50D4D}"/>
              </a:ext>
            </a:extLst>
          </p:cNvPr>
          <p:cNvSpPr>
            <a:spLocks noGrp="1"/>
          </p:cNvSpPr>
          <p:nvPr>
            <p:ph idx="1"/>
          </p:nvPr>
        </p:nvSpPr>
        <p:spPr>
          <a:xfrm>
            <a:off x="279481" y="754415"/>
            <a:ext cx="11632335" cy="5349166"/>
          </a:xfrm>
        </p:spPr>
        <p:txBody>
          <a:bodyPr/>
          <a:lstStyle/>
          <a:p>
            <a:pPr marL="0" indent="0" algn="just">
              <a:lnSpc>
                <a:spcPct val="100000"/>
              </a:lnSpc>
              <a:buNone/>
            </a:pPr>
            <a:r>
              <a:rPr lang="en-US" altLang="zh-CN" dirty="0">
                <a:latin typeface="Times New Roman" panose="02020503050405090304" pitchFamily="18" charset="0"/>
                <a:cs typeface="Times New Roman" panose="02020503050405090304" pitchFamily="18" charset="0"/>
              </a:rPr>
              <a:t>X={A, B, C, D, E} (5)</a:t>
            </a:r>
          </a:p>
          <a:p>
            <a:pPr marL="0" indent="0" algn="just">
              <a:lnSpc>
                <a:spcPct val="100000"/>
              </a:lnSpc>
              <a:buNone/>
            </a:pPr>
            <a:r>
              <a:rPr lang="en-US" altLang="zh-CN" dirty="0">
                <a:latin typeface="Times New Roman" panose="02020503050405090304" pitchFamily="18" charset="0"/>
                <a:cs typeface="Times New Roman" panose="02020503050405090304" pitchFamily="18" charset="0"/>
              </a:rPr>
              <a:t>Y={B, C, E, F}   (4)</a:t>
            </a:r>
          </a:p>
          <a:p>
            <a:pPr marL="0" indent="0" algn="just">
              <a:lnSpc>
                <a:spcPct val="150000"/>
              </a:lnSpc>
              <a:buNone/>
            </a:pPr>
            <a:endParaRPr lang="en-US" altLang="zh-CN" dirty="0">
              <a:latin typeface="Times New Roman" panose="02020503050405090304" pitchFamily="18" charset="0"/>
              <a:cs typeface="Times New Roman" panose="02020503050405090304" pitchFamily="18" charset="0"/>
            </a:endParaRPr>
          </a:p>
        </p:txBody>
      </p:sp>
      <p:sp>
        <p:nvSpPr>
          <p:cNvPr id="4" name="Rectangle 4">
            <a:extLst>
              <a:ext uri="{FF2B5EF4-FFF2-40B4-BE49-F238E27FC236}">
                <a16:creationId xmlns:a16="http://schemas.microsoft.com/office/drawing/2014/main" id="{EE12F1BC-8AD8-CF6B-2DCC-027DC0DDBA6D}"/>
              </a:ext>
            </a:extLst>
          </p:cNvPr>
          <p:cNvSpPr>
            <a:spLocks noChangeArrowheads="1"/>
          </p:cNvSpPr>
          <p:nvPr/>
        </p:nvSpPr>
        <p:spPr bwMode="auto">
          <a:xfrm>
            <a:off x="138430" y="1832293"/>
            <a:ext cx="4789805" cy="4707890"/>
          </a:xfrm>
          <a:prstGeom prst="rect">
            <a:avLst/>
          </a:prstGeom>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6350">
                <a:solidFill>
                  <a:srgbClr val="00FFFF"/>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wrap="square" anchor="ct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hangingPunct="1"/>
            <a:r>
              <a:rPr kumimoji="1" lang="en-US" altLang="zh-CN" sz="2000" dirty="0"/>
              <a:t>void </a:t>
            </a:r>
            <a:r>
              <a:rPr kumimoji="1" lang="en-US" altLang="zh-CN" sz="2000" b="1" dirty="0" err="1"/>
              <a:t>LCSLength</a:t>
            </a:r>
            <a:r>
              <a:rPr kumimoji="1" lang="en-US" altLang="zh-CN" sz="2000" dirty="0"/>
              <a:t>(</a:t>
            </a:r>
            <a:r>
              <a:rPr kumimoji="1" lang="en-US" altLang="zh-CN" sz="2000" dirty="0" err="1"/>
              <a:t>int</a:t>
            </a:r>
            <a:r>
              <a:rPr kumimoji="1" lang="en-US" altLang="zh-CN" sz="2000" dirty="0"/>
              <a:t> m</a:t>
            </a:r>
            <a:r>
              <a:rPr kumimoji="1" lang="zh-CN" altLang="en-US" sz="2000" dirty="0"/>
              <a:t>，</a:t>
            </a:r>
            <a:r>
              <a:rPr kumimoji="1" lang="en-US" altLang="zh-CN" sz="2000" dirty="0" err="1"/>
              <a:t>int</a:t>
            </a:r>
            <a:r>
              <a:rPr kumimoji="1" lang="en-US" altLang="zh-CN" sz="2000" dirty="0"/>
              <a:t> n</a:t>
            </a:r>
            <a:r>
              <a:rPr kumimoji="1" lang="zh-CN" altLang="en-US" sz="2000" dirty="0"/>
              <a:t>，</a:t>
            </a:r>
            <a:r>
              <a:rPr kumimoji="1" lang="en-US" altLang="zh-CN" sz="2000" dirty="0"/>
              <a:t>char *x</a:t>
            </a:r>
            <a:r>
              <a:rPr kumimoji="1" lang="zh-CN" altLang="en-US" sz="2000" dirty="0"/>
              <a:t>，</a:t>
            </a:r>
            <a:r>
              <a:rPr kumimoji="1" lang="en-US" altLang="zh-CN" sz="2000" dirty="0"/>
              <a:t>char *y</a:t>
            </a:r>
            <a:r>
              <a:rPr kumimoji="1" lang="zh-CN" altLang="en-US" sz="2000" dirty="0"/>
              <a:t>，</a:t>
            </a:r>
            <a:r>
              <a:rPr kumimoji="1" lang="en-US" altLang="zh-CN" sz="2000" dirty="0" err="1"/>
              <a:t>int</a:t>
            </a:r>
            <a:r>
              <a:rPr kumimoji="1" lang="en-US" altLang="zh-CN" sz="2000" dirty="0"/>
              <a:t> **c</a:t>
            </a:r>
            <a:r>
              <a:rPr kumimoji="1" lang="zh-CN" altLang="en-US" sz="2000" dirty="0"/>
              <a:t>，</a:t>
            </a:r>
            <a:r>
              <a:rPr kumimoji="1" lang="en-US" altLang="zh-CN" sz="2000" dirty="0" err="1"/>
              <a:t>int</a:t>
            </a:r>
            <a:r>
              <a:rPr kumimoji="1" lang="en-US" altLang="zh-CN" sz="2000" dirty="0"/>
              <a:t> **b)</a:t>
            </a:r>
          </a:p>
          <a:p>
            <a:pPr eaLnBrk="1" hangingPunct="1"/>
            <a:r>
              <a:rPr kumimoji="1" lang="en-US" altLang="zh-CN" sz="2000" dirty="0"/>
              <a:t>{  </a:t>
            </a:r>
          </a:p>
          <a:p>
            <a:pPr eaLnBrk="1" hangingPunct="1"/>
            <a:r>
              <a:rPr kumimoji="1" lang="en-US" altLang="zh-CN" sz="2000" dirty="0"/>
              <a:t>       </a:t>
            </a:r>
            <a:r>
              <a:rPr kumimoji="1" lang="en-US" altLang="zh-CN" sz="2000" dirty="0" err="1"/>
              <a:t>int</a:t>
            </a:r>
            <a:r>
              <a:rPr kumimoji="1" lang="en-US" altLang="zh-CN" sz="2000" dirty="0"/>
              <a:t> </a:t>
            </a:r>
            <a:r>
              <a:rPr kumimoji="1" lang="en-US" altLang="zh-CN" sz="2000" dirty="0" err="1"/>
              <a:t>i</a:t>
            </a:r>
            <a:r>
              <a:rPr kumimoji="1" lang="zh-CN" altLang="en-US" sz="2000" dirty="0"/>
              <a:t>，</a:t>
            </a:r>
            <a:r>
              <a:rPr kumimoji="1" lang="en-US" altLang="zh-CN" sz="2000" dirty="0"/>
              <a:t>j;</a:t>
            </a:r>
          </a:p>
          <a:p>
            <a:pPr eaLnBrk="1" hangingPunct="1"/>
            <a:r>
              <a:rPr kumimoji="1" lang="en-US" altLang="zh-CN" sz="2000" dirty="0"/>
              <a:t>       for (</a:t>
            </a:r>
            <a:r>
              <a:rPr kumimoji="1" lang="en-US" altLang="zh-CN" sz="2000" dirty="0" err="1"/>
              <a:t>i</a:t>
            </a:r>
            <a:r>
              <a:rPr kumimoji="1" lang="en-US" altLang="zh-CN" sz="2000" dirty="0"/>
              <a:t> = 1; </a:t>
            </a:r>
            <a:r>
              <a:rPr kumimoji="1" lang="en-US" altLang="zh-CN" sz="2000" dirty="0" err="1"/>
              <a:t>i</a:t>
            </a:r>
            <a:r>
              <a:rPr kumimoji="1" lang="en-US" altLang="zh-CN" sz="2000" dirty="0"/>
              <a:t> &lt;= m; </a:t>
            </a:r>
            <a:r>
              <a:rPr kumimoji="1" lang="en-US" altLang="zh-CN" sz="2000" dirty="0" err="1"/>
              <a:t>i</a:t>
            </a:r>
            <a:r>
              <a:rPr kumimoji="1" lang="en-US" altLang="zh-CN" sz="2000" dirty="0"/>
              <a:t>++) c[</a:t>
            </a:r>
            <a:r>
              <a:rPr kumimoji="1" lang="en-US" altLang="zh-CN" sz="2000" dirty="0" err="1"/>
              <a:t>i</a:t>
            </a:r>
            <a:r>
              <a:rPr kumimoji="1" lang="en-US" altLang="zh-CN" sz="2000" dirty="0"/>
              <a:t>][0] = 0;</a:t>
            </a:r>
          </a:p>
          <a:p>
            <a:pPr eaLnBrk="1" hangingPunct="1"/>
            <a:r>
              <a:rPr kumimoji="1" lang="en-US" altLang="zh-CN" sz="2000" dirty="0"/>
              <a:t>       for (</a:t>
            </a:r>
            <a:r>
              <a:rPr kumimoji="1" lang="en-US" altLang="zh-CN" sz="2000" dirty="0" err="1"/>
              <a:t>i</a:t>
            </a:r>
            <a:r>
              <a:rPr kumimoji="1" lang="en-US" altLang="zh-CN" sz="2000" dirty="0"/>
              <a:t> = 1; </a:t>
            </a:r>
            <a:r>
              <a:rPr kumimoji="1" lang="en-US" altLang="zh-CN" sz="2000" dirty="0" err="1"/>
              <a:t>i</a:t>
            </a:r>
            <a:r>
              <a:rPr kumimoji="1" lang="en-US" altLang="zh-CN" sz="2000" dirty="0"/>
              <a:t> &lt;= n; </a:t>
            </a:r>
            <a:r>
              <a:rPr kumimoji="1" lang="en-US" altLang="zh-CN" sz="2000" dirty="0" err="1"/>
              <a:t>i</a:t>
            </a:r>
            <a:r>
              <a:rPr kumimoji="1" lang="en-US" altLang="zh-CN" sz="2000" dirty="0"/>
              <a:t>++) c[0][</a:t>
            </a:r>
            <a:r>
              <a:rPr kumimoji="1" lang="en-US" altLang="zh-CN" sz="2000" dirty="0" err="1"/>
              <a:t>i</a:t>
            </a:r>
            <a:r>
              <a:rPr kumimoji="1" lang="en-US" altLang="zh-CN" sz="2000" dirty="0"/>
              <a:t>] = 0;</a:t>
            </a:r>
          </a:p>
          <a:p>
            <a:pPr eaLnBrk="1" hangingPunct="1"/>
            <a:r>
              <a:rPr kumimoji="1" lang="en-US" altLang="zh-CN" sz="2000" dirty="0"/>
              <a:t>       for (</a:t>
            </a:r>
            <a:r>
              <a:rPr kumimoji="1" lang="en-US" altLang="zh-CN" sz="2000" dirty="0" err="1"/>
              <a:t>i</a:t>
            </a:r>
            <a:r>
              <a:rPr kumimoji="1" lang="en-US" altLang="zh-CN" sz="2000" dirty="0"/>
              <a:t> = 1; </a:t>
            </a:r>
            <a:r>
              <a:rPr kumimoji="1" lang="en-US" altLang="zh-CN" sz="2000" dirty="0" err="1"/>
              <a:t>i</a:t>
            </a:r>
            <a:r>
              <a:rPr kumimoji="1" lang="en-US" altLang="zh-CN" sz="2000" dirty="0"/>
              <a:t> &lt;= m; </a:t>
            </a:r>
            <a:r>
              <a:rPr kumimoji="1" lang="en-US" altLang="zh-CN" sz="2000" dirty="0" err="1"/>
              <a:t>i</a:t>
            </a:r>
            <a:r>
              <a:rPr kumimoji="1" lang="en-US" altLang="zh-CN" sz="2000" dirty="0"/>
              <a:t>++)</a:t>
            </a:r>
          </a:p>
          <a:p>
            <a:pPr eaLnBrk="1" hangingPunct="1"/>
            <a:r>
              <a:rPr kumimoji="1" lang="en-US" altLang="zh-CN" sz="2000" dirty="0"/>
              <a:t>          for (j = 1; j &lt;= n; </a:t>
            </a:r>
            <a:r>
              <a:rPr kumimoji="1" lang="en-US" altLang="zh-CN" sz="2000" dirty="0" err="1"/>
              <a:t>j++</a:t>
            </a:r>
            <a:r>
              <a:rPr kumimoji="1" lang="en-US" altLang="zh-CN" sz="2000" dirty="0"/>
              <a:t>) {</a:t>
            </a:r>
          </a:p>
          <a:p>
            <a:pPr eaLnBrk="1" hangingPunct="1"/>
            <a:r>
              <a:rPr kumimoji="1" lang="en-US" altLang="zh-CN" sz="2000" dirty="0"/>
              <a:t>             if (x[</a:t>
            </a:r>
            <a:r>
              <a:rPr kumimoji="1" lang="en-US" altLang="zh-CN" sz="2000" dirty="0" err="1"/>
              <a:t>i</a:t>
            </a:r>
            <a:r>
              <a:rPr kumimoji="1" lang="en-US" altLang="zh-CN" sz="2000" dirty="0"/>
              <a:t>]==y[j]) { </a:t>
            </a:r>
          </a:p>
          <a:p>
            <a:pPr eaLnBrk="1" hangingPunct="1"/>
            <a:r>
              <a:rPr kumimoji="1" lang="en-US" altLang="zh-CN" sz="2000" dirty="0"/>
              <a:t>                  c[</a:t>
            </a:r>
            <a:r>
              <a:rPr kumimoji="1" lang="en-US" altLang="zh-CN" sz="2000" dirty="0" err="1"/>
              <a:t>i</a:t>
            </a:r>
            <a:r>
              <a:rPr kumimoji="1" lang="en-US" altLang="zh-CN" sz="2000" dirty="0"/>
              <a:t>][j]=c[i-1][j-1]+1; b[</a:t>
            </a:r>
            <a:r>
              <a:rPr kumimoji="1" lang="en-US" altLang="zh-CN" sz="2000" dirty="0" err="1"/>
              <a:t>i</a:t>
            </a:r>
            <a:r>
              <a:rPr kumimoji="1" lang="en-US" altLang="zh-CN" sz="2000" dirty="0"/>
              <a:t>][j]=1;}</a:t>
            </a:r>
          </a:p>
          <a:p>
            <a:pPr eaLnBrk="1" hangingPunct="1"/>
            <a:r>
              <a:rPr kumimoji="1" lang="en-US" altLang="zh-CN" sz="2000" dirty="0"/>
              <a:t>             else if (c[i-1][j]&gt;=c[</a:t>
            </a:r>
            <a:r>
              <a:rPr kumimoji="1" lang="en-US" altLang="zh-CN" sz="2000" dirty="0" err="1"/>
              <a:t>i</a:t>
            </a:r>
            <a:r>
              <a:rPr kumimoji="1" lang="en-US" altLang="zh-CN" sz="2000" dirty="0"/>
              <a:t>][j-1]) {</a:t>
            </a:r>
          </a:p>
          <a:p>
            <a:pPr eaLnBrk="1" hangingPunct="1"/>
            <a:r>
              <a:rPr kumimoji="1" lang="en-US" altLang="zh-CN" sz="2000" dirty="0"/>
              <a:t>                  c[</a:t>
            </a:r>
            <a:r>
              <a:rPr kumimoji="1" lang="en-US" altLang="zh-CN" sz="2000" dirty="0" err="1"/>
              <a:t>i</a:t>
            </a:r>
            <a:r>
              <a:rPr kumimoji="1" lang="en-US" altLang="zh-CN" sz="2000" dirty="0"/>
              <a:t>][j]=c[i-1][j]; b[</a:t>
            </a:r>
            <a:r>
              <a:rPr kumimoji="1" lang="en-US" altLang="zh-CN" sz="2000" dirty="0" err="1"/>
              <a:t>i</a:t>
            </a:r>
            <a:r>
              <a:rPr kumimoji="1" lang="en-US" altLang="zh-CN" sz="2000" dirty="0"/>
              <a:t>][j]=2;}             else { c[</a:t>
            </a:r>
            <a:r>
              <a:rPr kumimoji="1" lang="en-US" altLang="zh-CN" sz="2000" dirty="0" err="1"/>
              <a:t>i</a:t>
            </a:r>
            <a:r>
              <a:rPr kumimoji="1" lang="en-US" altLang="zh-CN" sz="2000" dirty="0"/>
              <a:t>][j]=c[</a:t>
            </a:r>
            <a:r>
              <a:rPr kumimoji="1" lang="en-US" altLang="zh-CN" sz="2000" dirty="0" err="1"/>
              <a:t>i</a:t>
            </a:r>
            <a:r>
              <a:rPr kumimoji="1" lang="en-US" altLang="zh-CN" sz="2000" dirty="0"/>
              <a:t>][j-1]; b[</a:t>
            </a:r>
            <a:r>
              <a:rPr kumimoji="1" lang="en-US" altLang="zh-CN" sz="2000" dirty="0" err="1"/>
              <a:t>i</a:t>
            </a:r>
            <a:r>
              <a:rPr kumimoji="1" lang="en-US" altLang="zh-CN" sz="2000" dirty="0"/>
              <a:t>][j]=3; }</a:t>
            </a:r>
          </a:p>
          <a:p>
            <a:pPr eaLnBrk="1" hangingPunct="1"/>
            <a:r>
              <a:rPr kumimoji="1" lang="en-US" altLang="zh-CN" sz="2000" dirty="0"/>
              <a:t>             }</a:t>
            </a:r>
          </a:p>
          <a:p>
            <a:pPr eaLnBrk="1" hangingPunct="1"/>
            <a:r>
              <a:rPr kumimoji="1" lang="en-US" altLang="zh-CN" sz="2000" dirty="0"/>
              <a:t>}</a:t>
            </a:r>
          </a:p>
        </p:txBody>
      </p:sp>
      <p:graphicFrame>
        <p:nvGraphicFramePr>
          <p:cNvPr id="5" name="Table 4">
            <a:extLst>
              <a:ext uri="{FF2B5EF4-FFF2-40B4-BE49-F238E27FC236}">
                <a16:creationId xmlns:a16="http://schemas.microsoft.com/office/drawing/2014/main" id="{2C6D531C-42DC-8D81-3A0C-5E95336D6FD4}"/>
              </a:ext>
            </a:extLst>
          </p:cNvPr>
          <p:cNvGraphicFramePr/>
          <p:nvPr>
            <p:custDataLst>
              <p:tags r:id="rId1"/>
            </p:custDataLst>
            <p:extLst>
              <p:ext uri="{D42A27DB-BD31-4B8C-83A1-F6EECF244321}">
                <p14:modId xmlns:p14="http://schemas.microsoft.com/office/powerpoint/2010/main" val="2495705620"/>
              </p:ext>
            </p:extLst>
          </p:nvPr>
        </p:nvGraphicFramePr>
        <p:xfrm>
          <a:off x="5064125" y="1832610"/>
          <a:ext cx="2465070" cy="2938145"/>
        </p:xfrm>
        <a:graphic>
          <a:graphicData uri="http://schemas.openxmlformats.org/drawingml/2006/table">
            <a:tbl>
              <a:tblPr firstRow="1" bandRow="1">
                <a:tableStyleId>{5C22544A-7EE6-4342-B048-85BDC9FD1C3A}</a:tableStyleId>
              </a:tblPr>
              <a:tblGrid>
                <a:gridCol w="410845">
                  <a:extLst>
                    <a:ext uri="{9D8B030D-6E8A-4147-A177-3AD203B41FA5}">
                      <a16:colId xmlns:a16="http://schemas.microsoft.com/office/drawing/2014/main" val="20000"/>
                    </a:ext>
                  </a:extLst>
                </a:gridCol>
                <a:gridCol w="410845">
                  <a:extLst>
                    <a:ext uri="{9D8B030D-6E8A-4147-A177-3AD203B41FA5}">
                      <a16:colId xmlns:a16="http://schemas.microsoft.com/office/drawing/2014/main" val="20001"/>
                    </a:ext>
                  </a:extLst>
                </a:gridCol>
                <a:gridCol w="410845">
                  <a:extLst>
                    <a:ext uri="{9D8B030D-6E8A-4147-A177-3AD203B41FA5}">
                      <a16:colId xmlns:a16="http://schemas.microsoft.com/office/drawing/2014/main" val="20002"/>
                    </a:ext>
                  </a:extLst>
                </a:gridCol>
                <a:gridCol w="410845">
                  <a:extLst>
                    <a:ext uri="{9D8B030D-6E8A-4147-A177-3AD203B41FA5}">
                      <a16:colId xmlns:a16="http://schemas.microsoft.com/office/drawing/2014/main" val="20003"/>
                    </a:ext>
                  </a:extLst>
                </a:gridCol>
                <a:gridCol w="410845">
                  <a:extLst>
                    <a:ext uri="{9D8B030D-6E8A-4147-A177-3AD203B41FA5}">
                      <a16:colId xmlns:a16="http://schemas.microsoft.com/office/drawing/2014/main" val="20004"/>
                    </a:ext>
                  </a:extLst>
                </a:gridCol>
                <a:gridCol w="410845">
                  <a:extLst>
                    <a:ext uri="{9D8B030D-6E8A-4147-A177-3AD203B41FA5}">
                      <a16:colId xmlns:a16="http://schemas.microsoft.com/office/drawing/2014/main" val="20005"/>
                    </a:ext>
                  </a:extLst>
                </a:gridCol>
              </a:tblGrid>
              <a:tr h="419735">
                <a:tc>
                  <a:txBody>
                    <a:bodyPr/>
                    <a:lstStyle/>
                    <a:p>
                      <a:pPr>
                        <a:buNone/>
                      </a:pPr>
                      <a:endParaRPr lang="en-US" dirty="0"/>
                    </a:p>
                  </a:txBody>
                  <a:tcPr/>
                </a:tc>
                <a:tc>
                  <a:txBody>
                    <a:bodyPr/>
                    <a:lstStyle/>
                    <a:p>
                      <a:pPr>
                        <a:buNone/>
                      </a:pPr>
                      <a:r>
                        <a:rPr lang="en-US"/>
                        <a:t>0</a:t>
                      </a:r>
                    </a:p>
                  </a:txBody>
                  <a:tcPr/>
                </a:tc>
                <a:tc>
                  <a:txBody>
                    <a:bodyPr/>
                    <a:lstStyle/>
                    <a:p>
                      <a:pPr>
                        <a:buNone/>
                      </a:pPr>
                      <a:r>
                        <a:rPr lang="en-US"/>
                        <a:t>1</a:t>
                      </a:r>
                    </a:p>
                  </a:txBody>
                  <a:tcPr/>
                </a:tc>
                <a:tc>
                  <a:txBody>
                    <a:bodyPr/>
                    <a:lstStyle/>
                    <a:p>
                      <a:pPr>
                        <a:buNone/>
                      </a:pPr>
                      <a:r>
                        <a:rPr lang="en-US"/>
                        <a:t>2</a:t>
                      </a:r>
                    </a:p>
                  </a:txBody>
                  <a:tcPr/>
                </a:tc>
                <a:tc>
                  <a:txBody>
                    <a:bodyPr/>
                    <a:lstStyle/>
                    <a:p>
                      <a:pPr>
                        <a:buNone/>
                      </a:pPr>
                      <a:r>
                        <a:rPr lang="en-US"/>
                        <a:t>3</a:t>
                      </a:r>
                    </a:p>
                  </a:txBody>
                  <a:tcPr/>
                </a:tc>
                <a:tc>
                  <a:txBody>
                    <a:bodyPr/>
                    <a:lstStyle/>
                    <a:p>
                      <a:pPr>
                        <a:buNone/>
                      </a:pPr>
                      <a:r>
                        <a:rPr lang="en-US"/>
                        <a:t>4</a:t>
                      </a:r>
                    </a:p>
                  </a:txBody>
                  <a:tcPr/>
                </a:tc>
                <a:extLst>
                  <a:ext uri="{0D108BD9-81ED-4DB2-BD59-A6C34878D82A}">
                    <a16:rowId xmlns:a16="http://schemas.microsoft.com/office/drawing/2014/main" val="10000"/>
                  </a:ext>
                </a:extLst>
              </a:tr>
              <a:tr h="419735">
                <a:tc>
                  <a:txBody>
                    <a:bodyPr/>
                    <a:lstStyle/>
                    <a:p>
                      <a:pPr>
                        <a:buNone/>
                      </a:pPr>
                      <a:r>
                        <a:rPr lang="en-US" b="1">
                          <a:solidFill>
                            <a:schemeClr val="lt1"/>
                          </a:solidFill>
                        </a:rPr>
                        <a:t>0</a:t>
                      </a:r>
                    </a:p>
                  </a:txBody>
                  <a:tcPr>
                    <a:solidFill>
                      <a:schemeClr val="accent1"/>
                    </a:solidFill>
                  </a:tcPr>
                </a:tc>
                <a:tc>
                  <a:txBody>
                    <a:bodyPr/>
                    <a:lstStyle/>
                    <a:p>
                      <a:pPr>
                        <a:buNone/>
                      </a:pPr>
                      <a:r>
                        <a:rPr lang="en-US">
                          <a:solidFill>
                            <a:schemeClr val="tx1"/>
                          </a:solidFill>
                        </a:rPr>
                        <a:t>0</a:t>
                      </a:r>
                    </a:p>
                  </a:txBody>
                  <a:tcPr/>
                </a:tc>
                <a:tc>
                  <a:txBody>
                    <a:bodyPr/>
                    <a:lstStyle/>
                    <a:p>
                      <a:pPr>
                        <a:buNone/>
                      </a:pPr>
                      <a:r>
                        <a:rPr lang="en-US"/>
                        <a:t>0</a:t>
                      </a:r>
                    </a:p>
                  </a:txBody>
                  <a:tcPr/>
                </a:tc>
                <a:tc>
                  <a:txBody>
                    <a:bodyPr/>
                    <a:lstStyle/>
                    <a:p>
                      <a:pPr>
                        <a:buNone/>
                      </a:pPr>
                      <a:r>
                        <a:rPr lang="en-US"/>
                        <a:t>0</a:t>
                      </a:r>
                    </a:p>
                  </a:txBody>
                  <a:tcPr/>
                </a:tc>
                <a:tc>
                  <a:txBody>
                    <a:bodyPr/>
                    <a:lstStyle/>
                    <a:p>
                      <a:pPr>
                        <a:buNone/>
                      </a:pPr>
                      <a:r>
                        <a:rPr lang="en-US"/>
                        <a:t>0</a:t>
                      </a:r>
                    </a:p>
                  </a:txBody>
                  <a:tcPr/>
                </a:tc>
                <a:tc>
                  <a:txBody>
                    <a:bodyPr/>
                    <a:lstStyle/>
                    <a:p>
                      <a:pPr>
                        <a:buNone/>
                      </a:pPr>
                      <a:r>
                        <a:rPr lang="en-US"/>
                        <a:t>0</a:t>
                      </a:r>
                    </a:p>
                  </a:txBody>
                  <a:tcPr/>
                </a:tc>
                <a:extLst>
                  <a:ext uri="{0D108BD9-81ED-4DB2-BD59-A6C34878D82A}">
                    <a16:rowId xmlns:a16="http://schemas.microsoft.com/office/drawing/2014/main" val="10001"/>
                  </a:ext>
                </a:extLst>
              </a:tr>
              <a:tr h="419735">
                <a:tc>
                  <a:txBody>
                    <a:bodyPr/>
                    <a:lstStyle/>
                    <a:p>
                      <a:pPr>
                        <a:buNone/>
                      </a:pPr>
                      <a:r>
                        <a:rPr lang="en-US" b="1">
                          <a:solidFill>
                            <a:schemeClr val="lt1"/>
                          </a:solidFill>
                        </a:rPr>
                        <a:t>1</a:t>
                      </a:r>
                    </a:p>
                  </a:txBody>
                  <a:tcPr>
                    <a:solidFill>
                      <a:schemeClr val="accent1"/>
                    </a:solidFill>
                  </a:tcPr>
                </a:tc>
                <a:tc>
                  <a:txBody>
                    <a:bodyPr/>
                    <a:lstStyle/>
                    <a:p>
                      <a:pPr>
                        <a:buNone/>
                      </a:pPr>
                      <a:r>
                        <a:rPr lang="en-US"/>
                        <a:t>0</a:t>
                      </a:r>
                    </a:p>
                  </a:txBody>
                  <a:tcPr/>
                </a:tc>
                <a:tc>
                  <a:txBody>
                    <a:bodyPr/>
                    <a:lstStyle/>
                    <a:p>
                      <a:pPr>
                        <a:buNone/>
                      </a:pPr>
                      <a:r>
                        <a:rPr lang="en-US" b="0">
                          <a:solidFill>
                            <a:schemeClr val="tx1"/>
                          </a:solidFill>
                          <a:latin typeface="Arial" panose="020B0604020202090204" pitchFamily="34" charset="0"/>
                          <a:cs typeface="Arial" panose="020B0604020202090204" pitchFamily="34" charset="0"/>
                        </a:rPr>
                        <a:t>0</a:t>
                      </a:r>
                    </a:p>
                  </a:txBody>
                  <a:tcPr/>
                </a:tc>
                <a:tc>
                  <a:txBody>
                    <a:bodyPr/>
                    <a:lstStyle/>
                    <a:p>
                      <a:pPr>
                        <a:buNone/>
                      </a:pPr>
                      <a:r>
                        <a:rPr lang="en-US">
                          <a:solidFill>
                            <a:schemeClr val="tx1"/>
                          </a:solidFill>
                        </a:rPr>
                        <a:t>0</a:t>
                      </a:r>
                    </a:p>
                  </a:txBody>
                  <a:tcPr/>
                </a:tc>
                <a:tc>
                  <a:txBody>
                    <a:bodyPr/>
                    <a:lstStyle/>
                    <a:p>
                      <a:pPr>
                        <a:buNone/>
                      </a:pPr>
                      <a:r>
                        <a:rPr lang="en-US">
                          <a:solidFill>
                            <a:schemeClr val="tx1"/>
                          </a:solidFill>
                        </a:rPr>
                        <a:t>0</a:t>
                      </a:r>
                    </a:p>
                  </a:txBody>
                  <a:tcPr/>
                </a:tc>
                <a:tc>
                  <a:txBody>
                    <a:bodyPr/>
                    <a:lstStyle/>
                    <a:p>
                      <a:pPr>
                        <a:buNone/>
                      </a:pPr>
                      <a:r>
                        <a:rPr lang="en-US">
                          <a:solidFill>
                            <a:schemeClr val="tx1"/>
                          </a:solidFill>
                        </a:rPr>
                        <a:t>0</a:t>
                      </a:r>
                    </a:p>
                  </a:txBody>
                  <a:tcPr/>
                </a:tc>
                <a:extLst>
                  <a:ext uri="{0D108BD9-81ED-4DB2-BD59-A6C34878D82A}">
                    <a16:rowId xmlns:a16="http://schemas.microsoft.com/office/drawing/2014/main" val="10002"/>
                  </a:ext>
                </a:extLst>
              </a:tr>
              <a:tr h="419735">
                <a:tc>
                  <a:txBody>
                    <a:bodyPr/>
                    <a:lstStyle/>
                    <a:p>
                      <a:pPr>
                        <a:buNone/>
                      </a:pPr>
                      <a:r>
                        <a:rPr lang="en-US" b="1">
                          <a:solidFill>
                            <a:schemeClr val="lt1"/>
                          </a:solidFill>
                        </a:rPr>
                        <a:t>2</a:t>
                      </a:r>
                    </a:p>
                  </a:txBody>
                  <a:tcPr>
                    <a:solidFill>
                      <a:schemeClr val="accent1"/>
                    </a:solidFill>
                  </a:tcPr>
                </a:tc>
                <a:tc>
                  <a:txBody>
                    <a:bodyPr/>
                    <a:lstStyle/>
                    <a:p>
                      <a:pPr>
                        <a:buNone/>
                      </a:pPr>
                      <a:r>
                        <a:rPr lang="en-US"/>
                        <a:t>0</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1</a:t>
                      </a:r>
                    </a:p>
                  </a:txBody>
                  <a:tcPr/>
                </a:tc>
                <a:tc>
                  <a:txBody>
                    <a:bodyPr/>
                    <a:lstStyle/>
                    <a:p>
                      <a:pPr>
                        <a:buNone/>
                      </a:pPr>
                      <a:r>
                        <a:rPr lang="en-US">
                          <a:solidFill>
                            <a:schemeClr val="tx1"/>
                          </a:solidFill>
                        </a:rPr>
                        <a:t>1</a:t>
                      </a:r>
                    </a:p>
                  </a:txBody>
                  <a:tcPr/>
                </a:tc>
                <a:extLst>
                  <a:ext uri="{0D108BD9-81ED-4DB2-BD59-A6C34878D82A}">
                    <a16:rowId xmlns:a16="http://schemas.microsoft.com/office/drawing/2014/main" val="10003"/>
                  </a:ext>
                </a:extLst>
              </a:tr>
              <a:tr h="419735">
                <a:tc>
                  <a:txBody>
                    <a:bodyPr/>
                    <a:lstStyle/>
                    <a:p>
                      <a:pPr>
                        <a:buNone/>
                      </a:pPr>
                      <a:r>
                        <a:rPr lang="en-US" b="1">
                          <a:solidFill>
                            <a:schemeClr val="lt1"/>
                          </a:solidFill>
                        </a:rPr>
                        <a:t>3</a:t>
                      </a:r>
                    </a:p>
                  </a:txBody>
                  <a:tcPr>
                    <a:solidFill>
                      <a:schemeClr val="accent1"/>
                    </a:solidFill>
                  </a:tcPr>
                </a:tc>
                <a:tc>
                  <a:txBody>
                    <a:bodyPr/>
                    <a:lstStyle/>
                    <a:p>
                      <a:pPr>
                        <a:buNone/>
                      </a:pPr>
                      <a:r>
                        <a:rPr lang="en-US"/>
                        <a:t>0</a:t>
                      </a:r>
                    </a:p>
                  </a:txBody>
                  <a:tcPr/>
                </a:tc>
                <a:tc>
                  <a:txBody>
                    <a:bodyPr/>
                    <a:lstStyle/>
                    <a:p>
                      <a:pPr>
                        <a:buNone/>
                      </a:pPr>
                      <a:r>
                        <a:rPr lang="en-US">
                          <a:solidFill>
                            <a:schemeClr val="tx1"/>
                          </a:solidFill>
                        </a:rPr>
                        <a:t>1</a:t>
                      </a:r>
                    </a:p>
                  </a:txBody>
                  <a:tcPr/>
                </a:tc>
                <a:tc>
                  <a:txBody>
                    <a:bodyPr/>
                    <a:lstStyle/>
                    <a:p>
                      <a:pPr>
                        <a:buNone/>
                      </a:pPr>
                      <a:r>
                        <a:rPr lang="en-US" dirty="0">
                          <a:solidFill>
                            <a:schemeClr val="tx1"/>
                          </a:solidFill>
                        </a:rPr>
                        <a:t>2</a:t>
                      </a:r>
                    </a:p>
                  </a:txBody>
                  <a:tcPr/>
                </a:tc>
                <a:tc>
                  <a:txBody>
                    <a:bodyPr/>
                    <a:lstStyle/>
                    <a:p>
                      <a:pPr>
                        <a:buNone/>
                      </a:pPr>
                      <a:r>
                        <a:rPr lang="en-US" dirty="0">
                          <a:solidFill>
                            <a:schemeClr val="tx1"/>
                          </a:solidFill>
                        </a:rPr>
                        <a:t>2</a:t>
                      </a:r>
                    </a:p>
                  </a:txBody>
                  <a:tcPr/>
                </a:tc>
                <a:tc>
                  <a:txBody>
                    <a:bodyPr/>
                    <a:lstStyle/>
                    <a:p>
                      <a:pPr>
                        <a:buNone/>
                      </a:pPr>
                      <a:r>
                        <a:rPr lang="en-US" dirty="0">
                          <a:solidFill>
                            <a:schemeClr val="tx1"/>
                          </a:solidFill>
                        </a:rPr>
                        <a:t>2</a:t>
                      </a:r>
                    </a:p>
                  </a:txBody>
                  <a:tcPr/>
                </a:tc>
                <a:extLst>
                  <a:ext uri="{0D108BD9-81ED-4DB2-BD59-A6C34878D82A}">
                    <a16:rowId xmlns:a16="http://schemas.microsoft.com/office/drawing/2014/main" val="10004"/>
                  </a:ext>
                </a:extLst>
              </a:tr>
              <a:tr h="419735">
                <a:tc>
                  <a:txBody>
                    <a:bodyPr/>
                    <a:lstStyle/>
                    <a:p>
                      <a:pPr>
                        <a:buNone/>
                      </a:pPr>
                      <a:r>
                        <a:rPr lang="en-US" b="1">
                          <a:solidFill>
                            <a:schemeClr val="lt1"/>
                          </a:solidFill>
                        </a:rPr>
                        <a:t>4</a:t>
                      </a:r>
                    </a:p>
                  </a:txBody>
                  <a:tcPr>
                    <a:solidFill>
                      <a:schemeClr val="accent1"/>
                    </a:solidFill>
                  </a:tcPr>
                </a:tc>
                <a:tc>
                  <a:txBody>
                    <a:bodyPr/>
                    <a:lstStyle/>
                    <a:p>
                      <a:pPr>
                        <a:buNone/>
                      </a:pPr>
                      <a:r>
                        <a:rPr lang="en-US"/>
                        <a:t>0</a:t>
                      </a:r>
                    </a:p>
                  </a:txBody>
                  <a:tcPr/>
                </a:tc>
                <a:tc>
                  <a:txBody>
                    <a:bodyPr/>
                    <a:lstStyle/>
                    <a:p>
                      <a:pPr>
                        <a:buNone/>
                      </a:pPr>
                      <a:r>
                        <a:rPr lang="en-US">
                          <a:solidFill>
                            <a:schemeClr val="tx1"/>
                          </a:solidFill>
                        </a:rPr>
                        <a:t>1</a:t>
                      </a:r>
                    </a:p>
                  </a:txBody>
                  <a:tcPr/>
                </a:tc>
                <a:tc>
                  <a:txBody>
                    <a:bodyPr/>
                    <a:lstStyle/>
                    <a:p>
                      <a:pPr>
                        <a:buNone/>
                      </a:pPr>
                      <a:r>
                        <a:rPr lang="en-US" dirty="0">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extLst>
                  <a:ext uri="{0D108BD9-81ED-4DB2-BD59-A6C34878D82A}">
                    <a16:rowId xmlns:a16="http://schemas.microsoft.com/office/drawing/2014/main" val="10005"/>
                  </a:ext>
                </a:extLst>
              </a:tr>
              <a:tr h="419735">
                <a:tc>
                  <a:txBody>
                    <a:bodyPr/>
                    <a:lstStyle/>
                    <a:p>
                      <a:pPr>
                        <a:buNone/>
                      </a:pPr>
                      <a:r>
                        <a:rPr lang="en-US" b="1">
                          <a:solidFill>
                            <a:schemeClr val="lt1"/>
                          </a:solidFill>
                        </a:rPr>
                        <a:t>5</a:t>
                      </a:r>
                    </a:p>
                  </a:txBody>
                  <a:tcPr>
                    <a:solidFill>
                      <a:schemeClr val="accent1"/>
                    </a:solidFill>
                  </a:tcPr>
                </a:tc>
                <a:tc>
                  <a:txBody>
                    <a:bodyPr/>
                    <a:lstStyle/>
                    <a:p>
                      <a:pPr>
                        <a:buNone/>
                      </a:pPr>
                      <a:r>
                        <a:rPr lang="en-US"/>
                        <a:t>0</a:t>
                      </a:r>
                    </a:p>
                  </a:txBody>
                  <a:tcPr/>
                </a:tc>
                <a:tc>
                  <a:txBody>
                    <a:bodyPr/>
                    <a:lstStyle/>
                    <a:p>
                      <a:pPr>
                        <a:buNone/>
                      </a:pPr>
                      <a:r>
                        <a:rPr lang="en-US">
                          <a:solidFill>
                            <a:schemeClr val="tx1"/>
                          </a:solidFill>
                        </a:rPr>
                        <a:t>1</a:t>
                      </a:r>
                    </a:p>
                  </a:txBody>
                  <a:tcPr/>
                </a:tc>
                <a:tc>
                  <a:txBody>
                    <a:bodyPr/>
                    <a:lstStyle/>
                    <a:p>
                      <a:pPr>
                        <a:buNone/>
                      </a:pPr>
                      <a:r>
                        <a:rPr lang="en-US" dirty="0">
                          <a:solidFill>
                            <a:schemeClr val="tx1"/>
                          </a:solidFill>
                        </a:rPr>
                        <a:t>2</a:t>
                      </a:r>
                    </a:p>
                  </a:txBody>
                  <a:tcPr/>
                </a:tc>
                <a:tc>
                  <a:txBody>
                    <a:bodyPr/>
                    <a:lstStyle/>
                    <a:p>
                      <a:pPr>
                        <a:buNone/>
                      </a:pPr>
                      <a:r>
                        <a:rPr lang="en-US" dirty="0">
                          <a:solidFill>
                            <a:schemeClr val="tx1"/>
                          </a:solidFill>
                        </a:rPr>
                        <a:t>3</a:t>
                      </a:r>
                    </a:p>
                  </a:txBody>
                  <a:tcPr/>
                </a:tc>
                <a:tc>
                  <a:txBody>
                    <a:bodyPr/>
                    <a:lstStyle/>
                    <a:p>
                      <a:pPr>
                        <a:buNone/>
                      </a:pPr>
                      <a:r>
                        <a:rPr lang="en-US" dirty="0">
                          <a:solidFill>
                            <a:schemeClr val="tx1"/>
                          </a:solidFill>
                        </a:rPr>
                        <a:t>3</a:t>
                      </a:r>
                    </a:p>
                  </a:txBody>
                  <a:tcPr/>
                </a:tc>
                <a:extLst>
                  <a:ext uri="{0D108BD9-81ED-4DB2-BD59-A6C34878D82A}">
                    <a16:rowId xmlns:a16="http://schemas.microsoft.com/office/drawing/2014/main" val="10006"/>
                  </a:ext>
                </a:extLst>
              </a:tr>
            </a:tbl>
          </a:graphicData>
        </a:graphic>
      </p:graphicFrame>
      <p:graphicFrame>
        <p:nvGraphicFramePr>
          <p:cNvPr id="8" name="Table 7">
            <a:extLst>
              <a:ext uri="{FF2B5EF4-FFF2-40B4-BE49-F238E27FC236}">
                <a16:creationId xmlns:a16="http://schemas.microsoft.com/office/drawing/2014/main" id="{BAB56B2D-99A5-F634-4E2D-D015994A5705}"/>
              </a:ext>
            </a:extLst>
          </p:cNvPr>
          <p:cNvGraphicFramePr/>
          <p:nvPr>
            <p:custDataLst>
              <p:tags r:id="rId2"/>
            </p:custDataLst>
            <p:extLst>
              <p:ext uri="{D42A27DB-BD31-4B8C-83A1-F6EECF244321}">
                <p14:modId xmlns:p14="http://schemas.microsoft.com/office/powerpoint/2010/main" val="2853586318"/>
              </p:ext>
            </p:extLst>
          </p:nvPr>
        </p:nvGraphicFramePr>
        <p:xfrm>
          <a:off x="8625205" y="1832610"/>
          <a:ext cx="2465070" cy="2938145"/>
        </p:xfrm>
        <a:graphic>
          <a:graphicData uri="http://schemas.openxmlformats.org/drawingml/2006/table">
            <a:tbl>
              <a:tblPr firstRow="1" bandRow="1">
                <a:tableStyleId>{5C22544A-7EE6-4342-B048-85BDC9FD1C3A}</a:tableStyleId>
              </a:tblPr>
              <a:tblGrid>
                <a:gridCol w="410845">
                  <a:extLst>
                    <a:ext uri="{9D8B030D-6E8A-4147-A177-3AD203B41FA5}">
                      <a16:colId xmlns:a16="http://schemas.microsoft.com/office/drawing/2014/main" val="20000"/>
                    </a:ext>
                  </a:extLst>
                </a:gridCol>
                <a:gridCol w="410845">
                  <a:extLst>
                    <a:ext uri="{9D8B030D-6E8A-4147-A177-3AD203B41FA5}">
                      <a16:colId xmlns:a16="http://schemas.microsoft.com/office/drawing/2014/main" val="20001"/>
                    </a:ext>
                  </a:extLst>
                </a:gridCol>
                <a:gridCol w="410845">
                  <a:extLst>
                    <a:ext uri="{9D8B030D-6E8A-4147-A177-3AD203B41FA5}">
                      <a16:colId xmlns:a16="http://schemas.microsoft.com/office/drawing/2014/main" val="20002"/>
                    </a:ext>
                  </a:extLst>
                </a:gridCol>
                <a:gridCol w="410845">
                  <a:extLst>
                    <a:ext uri="{9D8B030D-6E8A-4147-A177-3AD203B41FA5}">
                      <a16:colId xmlns:a16="http://schemas.microsoft.com/office/drawing/2014/main" val="20003"/>
                    </a:ext>
                  </a:extLst>
                </a:gridCol>
                <a:gridCol w="410845">
                  <a:extLst>
                    <a:ext uri="{9D8B030D-6E8A-4147-A177-3AD203B41FA5}">
                      <a16:colId xmlns:a16="http://schemas.microsoft.com/office/drawing/2014/main" val="20004"/>
                    </a:ext>
                  </a:extLst>
                </a:gridCol>
                <a:gridCol w="410845">
                  <a:extLst>
                    <a:ext uri="{9D8B030D-6E8A-4147-A177-3AD203B41FA5}">
                      <a16:colId xmlns:a16="http://schemas.microsoft.com/office/drawing/2014/main" val="20005"/>
                    </a:ext>
                  </a:extLst>
                </a:gridCol>
              </a:tblGrid>
              <a:tr h="419735">
                <a:tc>
                  <a:txBody>
                    <a:bodyPr/>
                    <a:lstStyle/>
                    <a:p>
                      <a:pPr>
                        <a:buNone/>
                      </a:pPr>
                      <a:endParaRPr lang="en-US"/>
                    </a:p>
                  </a:txBody>
                  <a:tcPr/>
                </a:tc>
                <a:tc>
                  <a:txBody>
                    <a:bodyPr/>
                    <a:lstStyle/>
                    <a:p>
                      <a:pPr>
                        <a:buNone/>
                      </a:pPr>
                      <a:r>
                        <a:rPr lang="en-US"/>
                        <a:t>0</a:t>
                      </a:r>
                    </a:p>
                  </a:txBody>
                  <a:tcPr/>
                </a:tc>
                <a:tc>
                  <a:txBody>
                    <a:bodyPr/>
                    <a:lstStyle/>
                    <a:p>
                      <a:pPr>
                        <a:buNone/>
                      </a:pPr>
                      <a:r>
                        <a:rPr lang="en-US"/>
                        <a:t>1</a:t>
                      </a:r>
                    </a:p>
                  </a:txBody>
                  <a:tcPr/>
                </a:tc>
                <a:tc>
                  <a:txBody>
                    <a:bodyPr/>
                    <a:lstStyle/>
                    <a:p>
                      <a:pPr>
                        <a:buNone/>
                      </a:pPr>
                      <a:r>
                        <a:rPr lang="en-US"/>
                        <a:t>2</a:t>
                      </a:r>
                    </a:p>
                  </a:txBody>
                  <a:tcPr/>
                </a:tc>
                <a:tc>
                  <a:txBody>
                    <a:bodyPr/>
                    <a:lstStyle/>
                    <a:p>
                      <a:pPr>
                        <a:buNone/>
                      </a:pPr>
                      <a:r>
                        <a:rPr lang="en-US"/>
                        <a:t>3</a:t>
                      </a:r>
                    </a:p>
                  </a:txBody>
                  <a:tcPr/>
                </a:tc>
                <a:tc>
                  <a:txBody>
                    <a:bodyPr/>
                    <a:lstStyle/>
                    <a:p>
                      <a:pPr>
                        <a:buNone/>
                      </a:pPr>
                      <a:r>
                        <a:rPr lang="en-US"/>
                        <a:t>4</a:t>
                      </a:r>
                    </a:p>
                  </a:txBody>
                  <a:tcPr/>
                </a:tc>
                <a:extLst>
                  <a:ext uri="{0D108BD9-81ED-4DB2-BD59-A6C34878D82A}">
                    <a16:rowId xmlns:a16="http://schemas.microsoft.com/office/drawing/2014/main" val="10000"/>
                  </a:ext>
                </a:extLst>
              </a:tr>
              <a:tr h="419735">
                <a:tc>
                  <a:txBody>
                    <a:bodyPr/>
                    <a:lstStyle/>
                    <a:p>
                      <a:pPr>
                        <a:buNone/>
                      </a:pPr>
                      <a:r>
                        <a:rPr lang="en-US" b="1">
                          <a:solidFill>
                            <a:schemeClr val="lt1"/>
                          </a:solidFill>
                        </a:rPr>
                        <a:t>0</a:t>
                      </a:r>
                    </a:p>
                  </a:txBody>
                  <a:tcPr>
                    <a:solidFill>
                      <a:schemeClr val="accent1"/>
                    </a:solidFill>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r h="419735">
                <a:tc>
                  <a:txBody>
                    <a:bodyPr/>
                    <a:lstStyle/>
                    <a:p>
                      <a:pPr>
                        <a:buNone/>
                      </a:pPr>
                      <a:r>
                        <a:rPr lang="en-US" b="1">
                          <a:solidFill>
                            <a:schemeClr val="lt1"/>
                          </a:solidFill>
                        </a:rPr>
                        <a:t>1</a:t>
                      </a:r>
                    </a:p>
                  </a:txBody>
                  <a:tcPr>
                    <a:solidFill>
                      <a:schemeClr val="accent1"/>
                    </a:solidFill>
                  </a:tcPr>
                </a:tc>
                <a:tc>
                  <a:txBody>
                    <a:bodyPr/>
                    <a:lstStyle/>
                    <a:p>
                      <a:pPr>
                        <a:buNone/>
                      </a:pPr>
                      <a:endParaRPr lang="en-US"/>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tc>
                  <a:txBody>
                    <a:bodyPr/>
                    <a:lstStyle/>
                    <a:p>
                      <a:pPr>
                        <a:buNone/>
                      </a:pPr>
                      <a:r>
                        <a:rPr lang="en-US">
                          <a:solidFill>
                            <a:schemeClr val="tx1"/>
                          </a:solidFill>
                        </a:rPr>
                        <a:t>2</a:t>
                      </a:r>
                    </a:p>
                  </a:txBody>
                  <a:tcPr/>
                </a:tc>
                <a:extLst>
                  <a:ext uri="{0D108BD9-81ED-4DB2-BD59-A6C34878D82A}">
                    <a16:rowId xmlns:a16="http://schemas.microsoft.com/office/drawing/2014/main" val="10002"/>
                  </a:ext>
                </a:extLst>
              </a:tr>
              <a:tr h="419735">
                <a:tc>
                  <a:txBody>
                    <a:bodyPr/>
                    <a:lstStyle/>
                    <a:p>
                      <a:pPr>
                        <a:buNone/>
                      </a:pPr>
                      <a:r>
                        <a:rPr lang="en-US" b="1">
                          <a:solidFill>
                            <a:schemeClr val="lt1"/>
                          </a:solidFill>
                        </a:rPr>
                        <a:t>2</a:t>
                      </a:r>
                    </a:p>
                  </a:txBody>
                  <a:tcPr>
                    <a:solidFill>
                      <a:schemeClr val="accent1"/>
                    </a:solidFill>
                  </a:tcPr>
                </a:tc>
                <a:tc>
                  <a:txBody>
                    <a:bodyPr/>
                    <a:lstStyle/>
                    <a:p>
                      <a:pPr>
                        <a:buNone/>
                      </a:pPr>
                      <a:endParaRPr lang="en-US"/>
                    </a:p>
                  </a:txBody>
                  <a:tcPr/>
                </a:tc>
                <a:tc>
                  <a:txBody>
                    <a:bodyPr/>
                    <a:lstStyle/>
                    <a:p>
                      <a:pPr>
                        <a:buNone/>
                      </a:pPr>
                      <a:r>
                        <a:rPr lang="en-US">
                          <a:solidFill>
                            <a:schemeClr val="tx1"/>
                          </a:solidFill>
                        </a:rPr>
                        <a:t>1</a:t>
                      </a:r>
                    </a:p>
                  </a:txBody>
                  <a:tcPr/>
                </a:tc>
                <a:tc>
                  <a:txBody>
                    <a:bodyPr/>
                    <a:lstStyle/>
                    <a:p>
                      <a:pPr>
                        <a:buNone/>
                      </a:pPr>
                      <a:r>
                        <a:rPr lang="en-US" dirty="0">
                          <a:solidFill>
                            <a:schemeClr val="tx1"/>
                          </a:solidFill>
                        </a:rPr>
                        <a:t>3</a:t>
                      </a:r>
                    </a:p>
                  </a:txBody>
                  <a:tcPr/>
                </a:tc>
                <a:tc>
                  <a:txBody>
                    <a:bodyPr/>
                    <a:lstStyle/>
                    <a:p>
                      <a:pPr>
                        <a:buNone/>
                      </a:pPr>
                      <a:r>
                        <a:rPr lang="en-US">
                          <a:solidFill>
                            <a:schemeClr val="tx1"/>
                          </a:solidFill>
                        </a:rPr>
                        <a:t>3</a:t>
                      </a:r>
                    </a:p>
                  </a:txBody>
                  <a:tcPr/>
                </a:tc>
                <a:tc>
                  <a:txBody>
                    <a:bodyPr/>
                    <a:lstStyle/>
                    <a:p>
                      <a:pPr>
                        <a:buNone/>
                      </a:pPr>
                      <a:r>
                        <a:rPr lang="en-US">
                          <a:solidFill>
                            <a:schemeClr val="tx1"/>
                          </a:solidFill>
                        </a:rPr>
                        <a:t>3</a:t>
                      </a:r>
                    </a:p>
                  </a:txBody>
                  <a:tcPr/>
                </a:tc>
                <a:extLst>
                  <a:ext uri="{0D108BD9-81ED-4DB2-BD59-A6C34878D82A}">
                    <a16:rowId xmlns:a16="http://schemas.microsoft.com/office/drawing/2014/main" val="10003"/>
                  </a:ext>
                </a:extLst>
              </a:tr>
              <a:tr h="419735">
                <a:tc>
                  <a:txBody>
                    <a:bodyPr/>
                    <a:lstStyle/>
                    <a:p>
                      <a:pPr>
                        <a:buNone/>
                      </a:pPr>
                      <a:r>
                        <a:rPr lang="en-US" b="1">
                          <a:solidFill>
                            <a:schemeClr val="lt1"/>
                          </a:solidFill>
                        </a:rPr>
                        <a:t>3</a:t>
                      </a:r>
                    </a:p>
                  </a:txBody>
                  <a:tcPr>
                    <a:solidFill>
                      <a:schemeClr val="accent1"/>
                    </a:solidFill>
                  </a:tcPr>
                </a:tc>
                <a:tc>
                  <a:txBody>
                    <a:bodyPr/>
                    <a:lstStyle/>
                    <a:p>
                      <a:pPr>
                        <a:buNone/>
                      </a:pPr>
                      <a:endParaRPr lang="en-US"/>
                    </a:p>
                  </a:txBody>
                  <a:tcPr/>
                </a:tc>
                <a:tc>
                  <a:txBody>
                    <a:bodyPr/>
                    <a:lstStyle/>
                    <a:p>
                      <a:pPr>
                        <a:buNone/>
                      </a:pPr>
                      <a:r>
                        <a:rPr lang="en-US" dirty="0">
                          <a:solidFill>
                            <a:schemeClr val="tx1"/>
                          </a:solidFill>
                        </a:rPr>
                        <a:t>2</a:t>
                      </a:r>
                    </a:p>
                  </a:txBody>
                  <a:tcPr/>
                </a:tc>
                <a:tc>
                  <a:txBody>
                    <a:bodyPr/>
                    <a:lstStyle/>
                    <a:p>
                      <a:pPr>
                        <a:buNone/>
                      </a:pPr>
                      <a:r>
                        <a:rPr lang="en-US" dirty="0">
                          <a:solidFill>
                            <a:schemeClr val="tx1"/>
                          </a:solidFill>
                        </a:rPr>
                        <a:t>1</a:t>
                      </a:r>
                    </a:p>
                  </a:txBody>
                  <a:tcPr/>
                </a:tc>
                <a:tc>
                  <a:txBody>
                    <a:bodyPr/>
                    <a:lstStyle/>
                    <a:p>
                      <a:pPr>
                        <a:buNone/>
                      </a:pPr>
                      <a:r>
                        <a:rPr lang="en-US" dirty="0">
                          <a:solidFill>
                            <a:schemeClr val="tx1"/>
                          </a:solidFill>
                        </a:rPr>
                        <a:t>3</a:t>
                      </a:r>
                    </a:p>
                  </a:txBody>
                  <a:tcPr/>
                </a:tc>
                <a:tc>
                  <a:txBody>
                    <a:bodyPr/>
                    <a:lstStyle/>
                    <a:p>
                      <a:pPr>
                        <a:buNone/>
                      </a:pPr>
                      <a:r>
                        <a:rPr lang="en-US" dirty="0">
                          <a:solidFill>
                            <a:schemeClr val="tx1"/>
                          </a:solidFill>
                        </a:rPr>
                        <a:t>3</a:t>
                      </a:r>
                    </a:p>
                  </a:txBody>
                  <a:tcPr/>
                </a:tc>
                <a:extLst>
                  <a:ext uri="{0D108BD9-81ED-4DB2-BD59-A6C34878D82A}">
                    <a16:rowId xmlns:a16="http://schemas.microsoft.com/office/drawing/2014/main" val="10004"/>
                  </a:ext>
                </a:extLst>
              </a:tr>
              <a:tr h="419735">
                <a:tc>
                  <a:txBody>
                    <a:bodyPr/>
                    <a:lstStyle/>
                    <a:p>
                      <a:pPr>
                        <a:buNone/>
                      </a:pPr>
                      <a:r>
                        <a:rPr lang="en-US" b="1">
                          <a:solidFill>
                            <a:schemeClr val="lt1"/>
                          </a:solidFill>
                        </a:rPr>
                        <a:t>4</a:t>
                      </a:r>
                    </a:p>
                  </a:txBody>
                  <a:tcPr>
                    <a:solidFill>
                      <a:schemeClr val="accent1"/>
                    </a:solidFill>
                  </a:tcPr>
                </a:tc>
                <a:tc>
                  <a:txBody>
                    <a:bodyPr/>
                    <a:lstStyle/>
                    <a:p>
                      <a:pPr>
                        <a:buNone/>
                      </a:pPr>
                      <a:endParaRPr lang="en-US"/>
                    </a:p>
                  </a:txBody>
                  <a:tcPr/>
                </a:tc>
                <a:tc>
                  <a:txBody>
                    <a:bodyPr/>
                    <a:lstStyle/>
                    <a:p>
                      <a:pPr>
                        <a:buNone/>
                      </a:pPr>
                      <a:r>
                        <a:rPr lang="en-US" dirty="0">
                          <a:solidFill>
                            <a:schemeClr val="tx1"/>
                          </a:solidFill>
                        </a:rPr>
                        <a:t>2</a:t>
                      </a:r>
                    </a:p>
                  </a:txBody>
                  <a:tcPr/>
                </a:tc>
                <a:tc>
                  <a:txBody>
                    <a:bodyPr/>
                    <a:lstStyle/>
                    <a:p>
                      <a:pPr>
                        <a:buNone/>
                      </a:pPr>
                      <a:r>
                        <a:rPr lang="en-US" dirty="0">
                          <a:solidFill>
                            <a:schemeClr val="tx1"/>
                          </a:solidFill>
                        </a:rPr>
                        <a:t>2</a:t>
                      </a:r>
                    </a:p>
                  </a:txBody>
                  <a:tcPr/>
                </a:tc>
                <a:tc>
                  <a:txBody>
                    <a:bodyPr/>
                    <a:lstStyle/>
                    <a:p>
                      <a:pPr>
                        <a:buNone/>
                      </a:pPr>
                      <a:r>
                        <a:rPr lang="en-US" dirty="0">
                          <a:solidFill>
                            <a:schemeClr val="tx1"/>
                          </a:solidFill>
                        </a:rPr>
                        <a:t>2</a:t>
                      </a:r>
                    </a:p>
                  </a:txBody>
                  <a:tcPr/>
                </a:tc>
                <a:tc>
                  <a:txBody>
                    <a:bodyPr/>
                    <a:lstStyle/>
                    <a:p>
                      <a:pPr>
                        <a:buNone/>
                      </a:pPr>
                      <a:r>
                        <a:rPr lang="en-US" dirty="0">
                          <a:solidFill>
                            <a:schemeClr val="tx1"/>
                          </a:solidFill>
                        </a:rPr>
                        <a:t>2</a:t>
                      </a:r>
                    </a:p>
                  </a:txBody>
                  <a:tcPr/>
                </a:tc>
                <a:extLst>
                  <a:ext uri="{0D108BD9-81ED-4DB2-BD59-A6C34878D82A}">
                    <a16:rowId xmlns:a16="http://schemas.microsoft.com/office/drawing/2014/main" val="10005"/>
                  </a:ext>
                </a:extLst>
              </a:tr>
              <a:tr h="419735">
                <a:tc>
                  <a:txBody>
                    <a:bodyPr/>
                    <a:lstStyle/>
                    <a:p>
                      <a:pPr>
                        <a:buNone/>
                      </a:pPr>
                      <a:r>
                        <a:rPr lang="en-US" b="1">
                          <a:solidFill>
                            <a:schemeClr val="lt1"/>
                          </a:solidFill>
                        </a:rPr>
                        <a:t>5</a:t>
                      </a:r>
                    </a:p>
                  </a:txBody>
                  <a:tcPr>
                    <a:solidFill>
                      <a:schemeClr val="accent1"/>
                    </a:solidFill>
                  </a:tcPr>
                </a:tc>
                <a:tc>
                  <a:txBody>
                    <a:bodyPr/>
                    <a:lstStyle/>
                    <a:p>
                      <a:pPr>
                        <a:buNone/>
                      </a:pPr>
                      <a:endParaRPr lang="en-US"/>
                    </a:p>
                  </a:txBody>
                  <a:tcPr/>
                </a:tc>
                <a:tc>
                  <a:txBody>
                    <a:bodyPr/>
                    <a:lstStyle/>
                    <a:p>
                      <a:pPr>
                        <a:buNone/>
                      </a:pPr>
                      <a:r>
                        <a:rPr lang="en-US" dirty="0">
                          <a:solidFill>
                            <a:schemeClr val="tx1"/>
                          </a:solidFill>
                        </a:rPr>
                        <a:t>2</a:t>
                      </a:r>
                    </a:p>
                  </a:txBody>
                  <a:tcPr/>
                </a:tc>
                <a:tc>
                  <a:txBody>
                    <a:bodyPr/>
                    <a:lstStyle/>
                    <a:p>
                      <a:pPr>
                        <a:buNone/>
                      </a:pPr>
                      <a:r>
                        <a:rPr lang="en-US" dirty="0">
                          <a:solidFill>
                            <a:schemeClr val="tx1"/>
                          </a:solidFill>
                        </a:rPr>
                        <a:t>2</a:t>
                      </a:r>
                    </a:p>
                  </a:txBody>
                  <a:tcPr/>
                </a:tc>
                <a:tc>
                  <a:txBody>
                    <a:bodyPr/>
                    <a:lstStyle/>
                    <a:p>
                      <a:pPr>
                        <a:buNone/>
                      </a:pPr>
                      <a:r>
                        <a:rPr lang="en-US" dirty="0">
                          <a:solidFill>
                            <a:schemeClr val="tx1"/>
                          </a:solidFill>
                        </a:rPr>
                        <a:t>1</a:t>
                      </a:r>
                    </a:p>
                  </a:txBody>
                  <a:tcPr/>
                </a:tc>
                <a:tc>
                  <a:txBody>
                    <a:bodyPr/>
                    <a:lstStyle/>
                    <a:p>
                      <a:pPr>
                        <a:buNone/>
                      </a:pPr>
                      <a:r>
                        <a:rPr lang="en-US" dirty="0">
                          <a:solidFill>
                            <a:schemeClr val="tx1"/>
                          </a:solidFill>
                        </a:rPr>
                        <a:t>3</a:t>
                      </a:r>
                    </a:p>
                  </a:txBody>
                  <a:tcPr/>
                </a:tc>
                <a:extLst>
                  <a:ext uri="{0D108BD9-81ED-4DB2-BD59-A6C34878D82A}">
                    <a16:rowId xmlns:a16="http://schemas.microsoft.com/office/drawing/2014/main" val="10006"/>
                  </a:ext>
                </a:extLst>
              </a:tr>
            </a:tbl>
          </a:graphicData>
        </a:graphic>
      </p:graphicFrame>
      <p:sp>
        <p:nvSpPr>
          <p:cNvPr id="10" name="Text Box 9">
            <a:extLst>
              <a:ext uri="{FF2B5EF4-FFF2-40B4-BE49-F238E27FC236}">
                <a16:creationId xmlns:a16="http://schemas.microsoft.com/office/drawing/2014/main" id="{FE5CE105-E375-F6AD-B81A-13084E99FA99}"/>
              </a:ext>
            </a:extLst>
          </p:cNvPr>
          <p:cNvSpPr txBox="1"/>
          <p:nvPr/>
        </p:nvSpPr>
        <p:spPr>
          <a:xfrm>
            <a:off x="6152515" y="1310640"/>
            <a:ext cx="1050925" cy="521970"/>
          </a:xfrm>
          <a:prstGeom prst="rect">
            <a:avLst/>
          </a:prstGeom>
          <a:noFill/>
        </p:spPr>
        <p:txBody>
          <a:bodyPr wrap="none" rtlCol="0">
            <a:spAutoFit/>
          </a:bodyPr>
          <a:lstStyle/>
          <a:p>
            <a:r>
              <a:rPr lang="en-US" sz="2800" b="1">
                <a:solidFill>
                  <a:schemeClr val="tx1"/>
                </a:solidFill>
                <a:effectLst>
                  <a:outerShdw blurRad="38100" dist="19050" dir="2700000" algn="tl" rotWithShape="0">
                    <a:schemeClr val="dk1">
                      <a:alpha val="40000"/>
                      <a:alpha val="40000"/>
                    </a:schemeClr>
                  </a:outerShdw>
                </a:effectLst>
                <a:latin typeface="Arial Bold" panose="020B0604020202090204" charset="0"/>
                <a:cs typeface="Arial Bold" panose="020B0604020202090204" charset="0"/>
              </a:rPr>
              <a:t>c[i][j]</a:t>
            </a:r>
          </a:p>
        </p:txBody>
      </p:sp>
      <p:sp>
        <p:nvSpPr>
          <p:cNvPr id="11" name="Text Box 10">
            <a:extLst>
              <a:ext uri="{FF2B5EF4-FFF2-40B4-BE49-F238E27FC236}">
                <a16:creationId xmlns:a16="http://schemas.microsoft.com/office/drawing/2014/main" id="{8ECE2924-ACE6-DB78-9E87-8E682B3679B3}"/>
              </a:ext>
            </a:extLst>
          </p:cNvPr>
          <p:cNvSpPr txBox="1"/>
          <p:nvPr/>
        </p:nvSpPr>
        <p:spPr>
          <a:xfrm>
            <a:off x="9733280" y="1310640"/>
            <a:ext cx="1070610" cy="521970"/>
          </a:xfrm>
          <a:prstGeom prst="rect">
            <a:avLst/>
          </a:prstGeom>
          <a:noFill/>
        </p:spPr>
        <p:txBody>
          <a:bodyPr wrap="none" rtlCol="0">
            <a:spAutoFit/>
          </a:bodyPr>
          <a:lstStyle/>
          <a:p>
            <a:r>
              <a:rPr lang="en-US" sz="2800" b="1">
                <a:solidFill>
                  <a:schemeClr val="tx1"/>
                </a:solidFill>
                <a:effectLst>
                  <a:outerShdw blurRad="38100" dist="19050" dir="2700000" algn="tl" rotWithShape="0">
                    <a:schemeClr val="dk1">
                      <a:alpha val="40000"/>
                      <a:alpha val="40000"/>
                    </a:schemeClr>
                  </a:outerShdw>
                </a:effectLst>
                <a:latin typeface="Arial Bold" panose="020B0604020202090204" charset="0"/>
                <a:cs typeface="Arial Bold" panose="020B0604020202090204" charset="0"/>
              </a:rPr>
              <a:t>b[i][j]</a:t>
            </a:r>
          </a:p>
        </p:txBody>
      </p:sp>
      <p:sp>
        <p:nvSpPr>
          <p:cNvPr id="13" name="标题 1">
            <a:extLst>
              <a:ext uri="{FF2B5EF4-FFF2-40B4-BE49-F238E27FC236}">
                <a16:creationId xmlns:a16="http://schemas.microsoft.com/office/drawing/2014/main" id="{1E1FEE61-A0F4-AA37-DFBB-72E4CD659C65}"/>
              </a:ext>
            </a:extLst>
          </p:cNvPr>
          <p:cNvSpPr>
            <a:spLocks noGrp="1"/>
          </p:cNvSpPr>
          <p:nvPr>
            <p:ph type="title"/>
          </p:nvPr>
        </p:nvSpPr>
        <p:spPr>
          <a:xfrm>
            <a:off x="2598420" y="68580"/>
            <a:ext cx="9593580" cy="470535"/>
          </a:xfrm>
        </p:spPr>
        <p:txBody>
          <a:bodyPr/>
          <a:lstStyle/>
          <a:p>
            <a:r>
              <a:rPr lang="zh-CN" altLang="en-US" dirty="0"/>
              <a:t>Structure of the longest common subsequence</a:t>
            </a:r>
          </a:p>
        </p:txBody>
      </p:sp>
    </p:spTree>
    <p:extLst>
      <p:ext uri="{BB962C8B-B14F-4D97-AF65-F5344CB8AC3E}">
        <p14:creationId xmlns:p14="http://schemas.microsoft.com/office/powerpoint/2010/main" val="258159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68740" y="88291"/>
            <a:ext cx="7740763" cy="470410"/>
          </a:xfrm>
        </p:spPr>
        <p:txBody>
          <a:bodyPr/>
          <a:lstStyle/>
          <a:p>
            <a:r>
              <a:rPr lang="zh-CN" altLang="en-US" dirty="0"/>
              <a:t>Basic elements</a:t>
            </a:r>
          </a:p>
        </p:txBody>
      </p:sp>
      <p:sp>
        <p:nvSpPr>
          <p:cNvPr id="3" name="内容占位符 2"/>
          <p:cNvSpPr>
            <a:spLocks noGrp="1"/>
          </p:cNvSpPr>
          <p:nvPr>
            <p:ph idx="1"/>
          </p:nvPr>
        </p:nvSpPr>
        <p:spPr>
          <a:xfrm>
            <a:off x="279481" y="754415"/>
            <a:ext cx="11632335" cy="5349166"/>
          </a:xfrm>
        </p:spPr>
        <p:txBody>
          <a:bodyPr/>
          <a:lstStyle/>
          <a:p>
            <a:pPr marL="0" indent="0">
              <a:lnSpc>
                <a:spcPct val="150000"/>
              </a:lnSpc>
              <a:spcBef>
                <a:spcPts val="0"/>
              </a:spcBef>
              <a:buNone/>
              <a:defRPr/>
            </a:pPr>
            <a:r>
              <a:rPr lang="zh-CN" altLang="en-US" sz="2800" b="1" dirty="0">
                <a:solidFill>
                  <a:srgbClr val="FF0000"/>
                </a:solidFill>
                <a:effectLst>
                  <a:outerShdw blurRad="38100" dist="38100" dir="2700000" algn="tl">
                    <a:srgbClr val="000000">
                      <a:alpha val="43137"/>
                    </a:srgbClr>
                  </a:outerShdw>
                </a:effectLst>
              </a:rPr>
              <a:t>I. Optimal substructure</a:t>
            </a:r>
          </a:p>
          <a:p>
            <a:pPr marL="0" indent="0">
              <a:lnSpc>
                <a:spcPct val="150000"/>
              </a:lnSpc>
              <a:spcBef>
                <a:spcPts val="0"/>
              </a:spcBef>
              <a:buNone/>
              <a:defRPr/>
            </a:pPr>
            <a:r>
              <a:rPr lang="zh-CN" altLang="en-US" sz="2800" b="1" dirty="0"/>
              <a:t>The optimal solution of a problem contains the optimal solution of its subproblems. This property is called the </a:t>
            </a:r>
            <a:r>
              <a:rPr lang="zh-CN" altLang="en-US" sz="2800" b="1" dirty="0">
                <a:solidFill>
                  <a:srgbClr val="0000FF"/>
                </a:solidFill>
              </a:rPr>
              <a:t>optimal substructure property</a:t>
            </a:r>
            <a:r>
              <a:rPr lang="zh-CN" altLang="en-US" sz="2800" b="1" dirty="0"/>
              <a:t>.</a:t>
            </a:r>
          </a:p>
          <a:p>
            <a:pPr>
              <a:lnSpc>
                <a:spcPct val="150000"/>
              </a:lnSpc>
              <a:spcBef>
                <a:spcPts val="0"/>
              </a:spcBef>
              <a:buFont typeface="Wingdings" panose="05000000000000000000" pitchFamily="2" charset="2"/>
              <a:buChar char="Ø"/>
              <a:defRPr/>
            </a:pPr>
            <a:r>
              <a:rPr lang="zh-CN" altLang="en-US" sz="2000" b="1" dirty="0"/>
              <a:t>When analyzing the properties of the optimal substructure of the problem, the method used is universal: first assume that the solution of the subproblem derived from the optimal solution of the problem is not optimal, and then try to show that under this assumption a better solution can be constructed than the optimal solution of the original problem, which leads to contradictions.</a:t>
            </a:r>
            <a:endParaRPr lang="zh-CN" altLang="en-US" sz="2000" b="1" dirty="0">
              <a:effectLst>
                <a:outerShdw blurRad="38100" dist="38100" dir="2700000" algn="tl">
                  <a:srgbClr val="C0C0C0"/>
                </a:outerShdw>
              </a:effectLst>
            </a:endParaRPr>
          </a:p>
        </p:txBody>
      </p:sp>
      <p:sp>
        <p:nvSpPr>
          <p:cNvPr id="4" name="文本框 3">
            <a:extLst>
              <a:ext uri="{FF2B5EF4-FFF2-40B4-BE49-F238E27FC236}">
                <a16:creationId xmlns:a16="http://schemas.microsoft.com/office/drawing/2014/main" id="{9AA6DF00-67CF-557F-8BB3-8F4E41C90525}"/>
              </a:ext>
            </a:extLst>
          </p:cNvPr>
          <p:cNvSpPr txBox="1"/>
          <p:nvPr/>
        </p:nvSpPr>
        <p:spPr>
          <a:xfrm>
            <a:off x="1589964" y="1269242"/>
            <a:ext cx="1801506"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最优子结构</a:t>
            </a:r>
          </a:p>
        </p:txBody>
      </p:sp>
      <p:sp>
        <p:nvSpPr>
          <p:cNvPr id="5" name="文本框 4">
            <a:extLst>
              <a:ext uri="{FF2B5EF4-FFF2-40B4-BE49-F238E27FC236}">
                <a16:creationId xmlns:a16="http://schemas.microsoft.com/office/drawing/2014/main" id="{359098F2-5C17-1094-91FB-FC8FFB9CAFFD}"/>
              </a:ext>
            </a:extLst>
          </p:cNvPr>
          <p:cNvSpPr txBox="1"/>
          <p:nvPr/>
        </p:nvSpPr>
        <p:spPr>
          <a:xfrm>
            <a:off x="5413259" y="5499625"/>
            <a:ext cx="1801506"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矛盾</a:t>
            </a:r>
          </a:p>
        </p:txBody>
      </p:sp>
      <p:sp>
        <p:nvSpPr>
          <p:cNvPr id="6" name="文本框 5">
            <a:extLst>
              <a:ext uri="{FF2B5EF4-FFF2-40B4-BE49-F238E27FC236}">
                <a16:creationId xmlns:a16="http://schemas.microsoft.com/office/drawing/2014/main" id="{324C21EA-6E33-D388-F2DF-757E002FD3D8}"/>
              </a:ext>
            </a:extLst>
          </p:cNvPr>
          <p:cNvSpPr txBox="1"/>
          <p:nvPr/>
        </p:nvSpPr>
        <p:spPr>
          <a:xfrm>
            <a:off x="3996168" y="4098878"/>
            <a:ext cx="1801506"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假设</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754415"/>
            <a:ext cx="11632335" cy="5349166"/>
          </a:xfrm>
        </p:spPr>
        <p:txBody>
          <a:bodyPr/>
          <a:lstStyle/>
          <a:p>
            <a:pPr marL="0" indent="0">
              <a:lnSpc>
                <a:spcPct val="150000"/>
              </a:lnSpc>
              <a:spcBef>
                <a:spcPts val="0"/>
              </a:spcBef>
              <a:buNone/>
              <a:defRPr/>
            </a:pPr>
            <a:r>
              <a:rPr lang="zh-CN" altLang="en-US" sz="2800" b="1" dirty="0">
                <a:solidFill>
                  <a:srgbClr val="FF0000"/>
                </a:solidFill>
                <a:effectLst>
                  <a:outerShdw blurRad="38100" dist="38100" dir="2700000" algn="tl">
                    <a:srgbClr val="000000">
                      <a:alpha val="43137"/>
                    </a:srgbClr>
                  </a:outerShdw>
                </a:effectLst>
              </a:rPr>
              <a:t>I. Optimal substructure</a:t>
            </a:r>
          </a:p>
          <a:p>
            <a:pPr>
              <a:lnSpc>
                <a:spcPct val="150000"/>
              </a:lnSpc>
              <a:spcBef>
                <a:spcPts val="0"/>
              </a:spcBef>
              <a:buFont typeface="Wingdings" panose="05000000000000000000" pitchFamily="2" charset="2"/>
              <a:buChar char="Ø"/>
              <a:defRPr/>
            </a:pPr>
            <a:r>
              <a:rPr lang="zh-CN" altLang="en-US" sz="2400" b="1" dirty="0"/>
              <a:t>The optimal substructure property of the problem is used to recursively construct the optimal solution of the whole problem step by step from the optimal solution of the subproblem in a </a:t>
            </a:r>
            <a:r>
              <a:rPr lang="zh-CN" altLang="en-US" sz="2400" b="1" dirty="0">
                <a:solidFill>
                  <a:srgbClr val="FF0000"/>
                </a:solidFill>
              </a:rPr>
              <a:t>bottom-up manner</a:t>
            </a:r>
            <a:r>
              <a:rPr lang="zh-CN" altLang="en-US" sz="2400" b="1" dirty="0"/>
              <a:t>. The optimal substructure is the precondition for the problem to be solved by dynamic programming algorithm.</a:t>
            </a:r>
          </a:p>
          <a:p>
            <a:pPr marL="0" indent="0">
              <a:buNone/>
              <a:defRPr/>
            </a:pPr>
            <a:endParaRPr lang="zh-CN" altLang="en-US" sz="2400" b="1" dirty="0">
              <a:effectLst>
                <a:outerShdw blurRad="38100" dist="38100" dir="2700000" algn="tl">
                  <a:srgbClr val="C0C0C0"/>
                </a:outerShdw>
              </a:effectLst>
            </a:endParaRPr>
          </a:p>
        </p:txBody>
      </p:sp>
      <p:sp>
        <p:nvSpPr>
          <p:cNvPr id="5" name="标题 1"/>
          <p:cNvSpPr>
            <a:spLocks noGrp="1"/>
          </p:cNvSpPr>
          <p:nvPr>
            <p:ph type="title"/>
          </p:nvPr>
        </p:nvSpPr>
        <p:spPr>
          <a:xfrm>
            <a:off x="3168740" y="88291"/>
            <a:ext cx="7740763" cy="470410"/>
          </a:xfrm>
        </p:spPr>
        <p:txBody>
          <a:bodyPr/>
          <a:lstStyle/>
          <a:p>
            <a:r>
              <a:rPr lang="zh-CN" altLang="en-US" dirty="0"/>
              <a:t>Basic elements</a:t>
            </a:r>
          </a:p>
        </p:txBody>
      </p:sp>
      <p:sp>
        <p:nvSpPr>
          <p:cNvPr id="2" name="文本框 1">
            <a:extLst>
              <a:ext uri="{FF2B5EF4-FFF2-40B4-BE49-F238E27FC236}">
                <a16:creationId xmlns:a16="http://schemas.microsoft.com/office/drawing/2014/main" id="{70C1089A-7CB1-D3F1-4794-80A2419697FE}"/>
              </a:ext>
            </a:extLst>
          </p:cNvPr>
          <p:cNvSpPr txBox="1"/>
          <p:nvPr/>
        </p:nvSpPr>
        <p:spPr>
          <a:xfrm>
            <a:off x="5372316" y="3428998"/>
            <a:ext cx="1801506"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前提条件</a:t>
            </a:r>
          </a:p>
        </p:txBody>
      </p:sp>
      <p:sp>
        <p:nvSpPr>
          <p:cNvPr id="4" name="文本框 3">
            <a:extLst>
              <a:ext uri="{FF2B5EF4-FFF2-40B4-BE49-F238E27FC236}">
                <a16:creationId xmlns:a16="http://schemas.microsoft.com/office/drawing/2014/main" id="{C56C62B4-E199-E9D2-A9A6-280360689605}"/>
              </a:ext>
            </a:extLst>
          </p:cNvPr>
          <p:cNvSpPr txBox="1"/>
          <p:nvPr/>
        </p:nvSpPr>
        <p:spPr>
          <a:xfrm>
            <a:off x="1589964" y="1269242"/>
            <a:ext cx="1801506"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最优子结构</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150000"/>
              </a:lnSpc>
              <a:spcBef>
                <a:spcPts val="0"/>
              </a:spcBef>
              <a:buNone/>
              <a:defRPr/>
            </a:pPr>
            <a:r>
              <a:rPr lang="zh-CN" altLang="en-US" sz="2800" b="1" dirty="0">
                <a:solidFill>
                  <a:srgbClr val="FF0000"/>
                </a:solidFill>
                <a:effectLst>
                  <a:outerShdw blurRad="38100" dist="38100" dir="2700000" algn="tl">
                    <a:srgbClr val="000000">
                      <a:alpha val="43137"/>
                    </a:srgbClr>
                  </a:outerShdw>
                </a:effectLst>
              </a:rPr>
              <a:t>I</a:t>
            </a:r>
            <a:r>
              <a:rPr lang="zh-CN" altLang="en-US" sz="2800" b="1" dirty="0">
                <a:solidFill>
                  <a:srgbClr val="FF0000"/>
                </a:solidFill>
                <a:effectLst>
                  <a:outerShdw blurRad="38100" dist="38100" dir="2700000" algn="tl">
                    <a:srgbClr val="000000">
                      <a:alpha val="43137"/>
                    </a:srgbClr>
                  </a:outerShdw>
                </a:effectLst>
                <a:sym typeface="+mn-ea"/>
              </a:rPr>
              <a:t>I</a:t>
            </a:r>
            <a:r>
              <a:rPr lang="zh-CN" altLang="en-US" sz="2800" b="1" dirty="0">
                <a:solidFill>
                  <a:srgbClr val="FF0000"/>
                </a:solidFill>
                <a:effectLst>
                  <a:outerShdw blurRad="38100" dist="38100" dir="2700000" algn="tl">
                    <a:srgbClr val="000000">
                      <a:alpha val="43137"/>
                    </a:srgbClr>
                  </a:outerShdw>
                </a:effectLst>
              </a:rPr>
              <a:t>. Properties of overlapping subproblems</a:t>
            </a:r>
          </a:p>
          <a:p>
            <a:pPr>
              <a:lnSpc>
                <a:spcPct val="150000"/>
              </a:lnSpc>
              <a:spcBef>
                <a:spcPts val="0"/>
              </a:spcBef>
              <a:buFont typeface="Wingdings" panose="05000000000000000000" pitchFamily="2" charset="2"/>
              <a:buChar char="Ø"/>
              <a:defRPr/>
            </a:pPr>
            <a:r>
              <a:rPr lang="zh-CN" altLang="en-US" sz="2400" b="1" dirty="0"/>
              <a:t>When a recursive algorithm solves a problem, the subproblems generated each time are not always new problems, and some subproblems are computed repeatedly. This property is called the </a:t>
            </a:r>
            <a:r>
              <a:rPr lang="zh-CN" altLang="en-US" sz="2400" b="1" dirty="0">
                <a:solidFill>
                  <a:srgbClr val="FF0000"/>
                </a:solidFill>
              </a:rPr>
              <a:t>overlap property</a:t>
            </a:r>
            <a:r>
              <a:rPr lang="zh-CN" altLang="en-US" sz="2400" b="1" dirty="0"/>
              <a:t> of subproblems.</a:t>
            </a:r>
          </a:p>
          <a:p>
            <a:pPr>
              <a:lnSpc>
                <a:spcPct val="150000"/>
              </a:lnSpc>
              <a:spcBef>
                <a:spcPts val="0"/>
              </a:spcBef>
              <a:buFont typeface="Wingdings" panose="05000000000000000000" pitchFamily="2" charset="2"/>
              <a:buChar char="Ø"/>
              <a:defRPr/>
            </a:pPr>
            <a:r>
              <a:rPr lang="zh-CN" altLang="en-US" sz="2400" b="1" dirty="0"/>
              <a:t>The dynamic programming algorithm solves each subproblem only once, then saves the solution in a table, and when it needs to solve the subproblem again, it simply looks at the result in constant time.</a:t>
            </a:r>
            <a:endParaRPr lang="zh-CN" altLang="en-US" sz="2400" b="1" dirty="0">
              <a:effectLst>
                <a:outerShdw blurRad="38100" dist="38100" dir="2700000" algn="tl">
                  <a:srgbClr val="C0C0C0"/>
                </a:outerShdw>
              </a:effectLst>
            </a:endParaRPr>
          </a:p>
        </p:txBody>
      </p:sp>
      <p:sp>
        <p:nvSpPr>
          <p:cNvPr id="5" name="标题 1"/>
          <p:cNvSpPr>
            <a:spLocks noGrp="1"/>
          </p:cNvSpPr>
          <p:nvPr>
            <p:ph type="title"/>
          </p:nvPr>
        </p:nvSpPr>
        <p:spPr>
          <a:xfrm>
            <a:off x="3168740" y="88291"/>
            <a:ext cx="7740763" cy="470410"/>
          </a:xfrm>
        </p:spPr>
        <p:txBody>
          <a:bodyPr/>
          <a:lstStyle/>
          <a:p>
            <a:r>
              <a:rPr lang="zh-CN" altLang="en-US" dirty="0"/>
              <a:t>Basic elements</a:t>
            </a:r>
          </a:p>
        </p:txBody>
      </p:sp>
      <p:sp>
        <p:nvSpPr>
          <p:cNvPr id="2" name="文本框 1">
            <a:extLst>
              <a:ext uri="{FF2B5EF4-FFF2-40B4-BE49-F238E27FC236}">
                <a16:creationId xmlns:a16="http://schemas.microsoft.com/office/drawing/2014/main" id="{85FDECD0-AE17-120E-870A-F704B0090182}"/>
              </a:ext>
            </a:extLst>
          </p:cNvPr>
          <p:cNvSpPr txBox="1"/>
          <p:nvPr/>
        </p:nvSpPr>
        <p:spPr>
          <a:xfrm>
            <a:off x="4048483" y="1402305"/>
            <a:ext cx="1801506"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重叠</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68740" y="88291"/>
            <a:ext cx="7740763" cy="470410"/>
          </a:xfrm>
        </p:spPr>
        <p:txBody>
          <a:bodyPr/>
          <a:lstStyle/>
          <a:p>
            <a:r>
              <a:rPr lang="zh-CN" altLang="en-US" dirty="0"/>
              <a:t>基本要素</a:t>
            </a:r>
          </a:p>
        </p:txBody>
      </p:sp>
      <p:sp>
        <p:nvSpPr>
          <p:cNvPr id="3" name="内容占位符 2"/>
          <p:cNvSpPr>
            <a:spLocks noGrp="1"/>
          </p:cNvSpPr>
          <p:nvPr>
            <p:ph idx="1"/>
          </p:nvPr>
        </p:nvSpPr>
        <p:spPr/>
        <p:txBody>
          <a:bodyPr/>
          <a:lstStyle/>
          <a:p>
            <a:pPr marL="0" indent="0">
              <a:lnSpc>
                <a:spcPct val="150000"/>
              </a:lnSpc>
              <a:spcBef>
                <a:spcPts val="0"/>
              </a:spcBef>
              <a:buNone/>
              <a:defRPr/>
            </a:pPr>
            <a:r>
              <a:rPr lang="zh-CN" altLang="en-US" sz="2800" b="1" dirty="0">
                <a:solidFill>
                  <a:srgbClr val="FF0000"/>
                </a:solidFill>
                <a:effectLst>
                  <a:outerShdw blurRad="38100" dist="38100" dir="2700000" algn="tl">
                    <a:srgbClr val="000000">
                      <a:alpha val="43137"/>
                    </a:srgbClr>
                  </a:outerShdw>
                </a:effectLst>
              </a:rPr>
              <a:t>I</a:t>
            </a:r>
            <a:r>
              <a:rPr lang="zh-CN" altLang="en-US" sz="2800" b="1" dirty="0">
                <a:solidFill>
                  <a:srgbClr val="FF0000"/>
                </a:solidFill>
                <a:effectLst>
                  <a:outerShdw blurRad="38100" dist="38100" dir="2700000" algn="tl">
                    <a:srgbClr val="000000">
                      <a:alpha val="43137"/>
                    </a:srgbClr>
                  </a:outerShdw>
                </a:effectLst>
                <a:sym typeface="+mn-ea"/>
              </a:rPr>
              <a:t>I</a:t>
            </a:r>
            <a:r>
              <a:rPr lang="zh-CN" altLang="en-US" sz="2800" b="1" dirty="0">
                <a:solidFill>
                  <a:srgbClr val="FF0000"/>
                </a:solidFill>
                <a:effectLst>
                  <a:outerShdw blurRad="38100" dist="38100" dir="2700000" algn="tl">
                    <a:srgbClr val="000000">
                      <a:alpha val="43137"/>
                    </a:srgbClr>
                  </a:outerShdw>
                </a:effectLst>
              </a:rPr>
              <a:t>. Properties of overlapping subproblems</a:t>
            </a:r>
          </a:p>
          <a:p>
            <a:pPr>
              <a:lnSpc>
                <a:spcPct val="150000"/>
              </a:lnSpc>
              <a:spcBef>
                <a:spcPts val="0"/>
              </a:spcBef>
              <a:buFont typeface="Wingdings" panose="05000000000000000000" pitchFamily="2" charset="2"/>
              <a:buChar char="Ø"/>
              <a:defRPr/>
            </a:pPr>
            <a:r>
              <a:rPr lang="zh-CN" altLang="en-US" sz="2400" b="1" dirty="0"/>
              <a:t>Usually the number of different subproblems grows polynomially with the size of the problem. Therefore, the dynamic programming algorithm only needs polynomial time to solve the problem, so as to obtain high efficiency. </a:t>
            </a:r>
            <a:endParaRPr lang="zh-CN" altLang="en-US" sz="2400" b="1" dirty="0">
              <a:effectLst>
                <a:outerShdw blurRad="38100" dist="38100" dir="2700000" algn="tl">
                  <a:srgbClr val="C0C0C0"/>
                </a:outerShdw>
              </a:effectLst>
            </a:endParaRPr>
          </a:p>
        </p:txBody>
      </p:sp>
      <p:sp>
        <p:nvSpPr>
          <p:cNvPr id="4" name="文本框 3">
            <a:extLst>
              <a:ext uri="{FF2B5EF4-FFF2-40B4-BE49-F238E27FC236}">
                <a16:creationId xmlns:a16="http://schemas.microsoft.com/office/drawing/2014/main" id="{8EB19519-6FFF-BFA0-104D-70F17888FA2C}"/>
              </a:ext>
            </a:extLst>
          </p:cNvPr>
          <p:cNvSpPr txBox="1"/>
          <p:nvPr/>
        </p:nvSpPr>
        <p:spPr>
          <a:xfrm>
            <a:off x="4048483" y="1402305"/>
            <a:ext cx="1801506"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重叠</a:t>
            </a:r>
          </a:p>
        </p:txBody>
      </p:sp>
      <p:sp>
        <p:nvSpPr>
          <p:cNvPr id="5" name="文本框 4">
            <a:extLst>
              <a:ext uri="{FF2B5EF4-FFF2-40B4-BE49-F238E27FC236}">
                <a16:creationId xmlns:a16="http://schemas.microsoft.com/office/drawing/2014/main" id="{7FC5EA13-6E97-5311-18A0-A1F4D411D8A3}"/>
              </a:ext>
            </a:extLst>
          </p:cNvPr>
          <p:cNvSpPr txBox="1"/>
          <p:nvPr/>
        </p:nvSpPr>
        <p:spPr>
          <a:xfrm>
            <a:off x="8882065" y="1930018"/>
            <a:ext cx="1801506"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多项式的</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38" y="1171523"/>
            <a:ext cx="9144224" cy="3941250"/>
          </a:xfrm>
        </p:spPr>
        <p:txBody>
          <a:bodyPr anchor="ctr">
            <a:normAutofit/>
          </a:bodyPr>
          <a:lstStyle/>
          <a:p>
            <a:r>
              <a:rPr lang="zh-CN" altLang="en-US" sz="8000" b="1" dirty="0">
                <a:effectLst>
                  <a:outerShdw blurRad="38100" dist="38100" dir="2700000" algn="tl">
                    <a:srgbClr val="000000">
                      <a:alpha val="43137"/>
                    </a:srgbClr>
                  </a:outerShdw>
                </a:effectLst>
                <a:sym typeface="+mn-ea"/>
              </a:rPr>
              <a:t>Longest common subsequence</a:t>
            </a:r>
            <a:br>
              <a:rPr lang="zh-CN" altLang="en-US" sz="8000" b="1" dirty="0">
                <a:effectLst>
                  <a:outerShdw blurRad="38100" dist="38100" dir="2700000" algn="tl">
                    <a:srgbClr val="000000">
                      <a:alpha val="43137"/>
                    </a:srgbClr>
                  </a:outerShdw>
                </a:effectLst>
              </a:rPr>
            </a:br>
            <a:endParaRPr lang="zh-CN" altLang="en-US" sz="8000" b="1" dirty="0">
              <a:latin typeface="Times New Roman" panose="02020503050405090304" pitchFamily="18" charset="0"/>
              <a:ea typeface="黑体" panose="02010609060101010101" pitchFamily="49" charset="-122"/>
              <a:cs typeface="Times New Roman" panose="0202050305040509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335"/>
    </mc:Choice>
    <mc:Fallback xmlns="">
      <p:transition spd="slow" advTm="333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Problem description</a:t>
            </a:r>
          </a:p>
        </p:txBody>
      </p:sp>
      <p:sp>
        <p:nvSpPr>
          <p:cNvPr id="3" name="内容占位符 2"/>
          <p:cNvSpPr>
            <a:spLocks noGrp="1"/>
          </p:cNvSpPr>
          <p:nvPr>
            <p:ph idx="1"/>
          </p:nvPr>
        </p:nvSpPr>
        <p:spPr/>
        <p:txBody>
          <a:bodyPr/>
          <a:lstStyle/>
          <a:p>
            <a:pPr algn="just">
              <a:lnSpc>
                <a:spcPct val="150000"/>
              </a:lnSpc>
              <a:spcBef>
                <a:spcPts val="0"/>
              </a:spcBef>
              <a:buClr>
                <a:schemeClr val="accent2"/>
              </a:buClr>
              <a:buFont typeface="Wingdings" panose="05000000000000000000" pitchFamily="2" charset="2"/>
              <a:buChar char="Ø"/>
            </a:pPr>
            <a:r>
              <a:rPr lang="zh-CN" altLang="en-US" sz="2800" b="1" dirty="0">
                <a:solidFill>
                  <a:schemeClr val="tx1"/>
                </a:solidFill>
                <a:latin typeface="Times New Roman" panose="02020503050405090304" pitchFamily="18" charset="0"/>
                <a:cs typeface="Times New Roman" panose="02020503050405090304" pitchFamily="18" charset="0"/>
              </a:rPr>
              <a:t>Given a sequence</a:t>
            </a:r>
            <a:r>
              <a:rPr lang="en-US" altLang="zh-CN" sz="2800" b="1" dirty="0">
                <a:solidFill>
                  <a:schemeClr val="tx1"/>
                </a:solidFill>
                <a:latin typeface="Times New Roman" panose="02020503050405090304" pitchFamily="18" charset="0"/>
                <a:cs typeface="Times New Roman" panose="02020503050405090304" pitchFamily="18" charset="0"/>
              </a:rPr>
              <a:t>X={x</a:t>
            </a:r>
            <a:r>
              <a:rPr lang="en-US" altLang="zh-CN" sz="2800" b="1" baseline="-25000" dirty="0">
                <a:solidFill>
                  <a:schemeClr val="tx1"/>
                </a:solidFill>
                <a:latin typeface="Times New Roman" panose="02020503050405090304" pitchFamily="18" charset="0"/>
                <a:cs typeface="Times New Roman" panose="02020503050405090304" pitchFamily="18" charset="0"/>
              </a:rPr>
              <a:t>1</a:t>
            </a:r>
            <a:r>
              <a:rPr lang="en-US" altLang="zh-CN" sz="2800" b="1" dirty="0">
                <a:solidFill>
                  <a:schemeClr val="tx1"/>
                </a:solidFill>
                <a:latin typeface="Times New Roman" panose="02020503050405090304" pitchFamily="18" charset="0"/>
                <a:cs typeface="Times New Roman" panose="02020503050405090304" pitchFamily="18" charset="0"/>
              </a:rPr>
              <a:t>,x</a:t>
            </a:r>
            <a:r>
              <a:rPr lang="en-US" altLang="zh-CN" sz="2800" b="1" baseline="-25000" dirty="0">
                <a:solidFill>
                  <a:schemeClr val="tx1"/>
                </a:solidFill>
                <a:latin typeface="Times New Roman" panose="02020503050405090304" pitchFamily="18" charset="0"/>
                <a:cs typeface="Times New Roman" panose="02020503050405090304" pitchFamily="18" charset="0"/>
              </a:rPr>
              <a:t>2</a:t>
            </a:r>
            <a:r>
              <a:rPr lang="en-US" altLang="zh-CN" sz="2800" b="1" dirty="0">
                <a:solidFill>
                  <a:schemeClr val="tx1"/>
                </a:solidFill>
                <a:latin typeface="Times New Roman" panose="02020503050405090304" pitchFamily="18" charset="0"/>
                <a:cs typeface="Times New Roman" panose="02020503050405090304" pitchFamily="18" charset="0"/>
              </a:rPr>
              <a:t>,…,</a:t>
            </a:r>
            <a:r>
              <a:rPr lang="en-US" altLang="zh-CN" sz="2800" b="1" dirty="0" err="1">
                <a:solidFill>
                  <a:schemeClr val="tx1"/>
                </a:solidFill>
                <a:latin typeface="Times New Roman" panose="02020503050405090304" pitchFamily="18" charset="0"/>
                <a:cs typeface="Times New Roman" panose="02020503050405090304" pitchFamily="18" charset="0"/>
              </a:rPr>
              <a:t>x</a:t>
            </a:r>
            <a:r>
              <a:rPr lang="en-US" altLang="zh-CN" sz="2800" b="1" baseline="-25000" dirty="0" err="1">
                <a:solidFill>
                  <a:schemeClr val="tx1"/>
                </a:solidFill>
                <a:latin typeface="Times New Roman" panose="02020503050405090304" pitchFamily="18" charset="0"/>
                <a:cs typeface="Times New Roman" panose="02020503050405090304" pitchFamily="18" charset="0"/>
              </a:rPr>
              <a:t>m</a:t>
            </a:r>
            <a:r>
              <a:rPr lang="en-US" altLang="zh-CN" sz="2800" b="1" dirty="0">
                <a:solidFill>
                  <a:schemeClr val="tx1"/>
                </a:solidFill>
                <a:latin typeface="Times New Roman" panose="02020503050405090304" pitchFamily="18" charset="0"/>
                <a:cs typeface="Times New Roman" panose="02020503050405090304" pitchFamily="18" charset="0"/>
              </a:rPr>
              <a:t>}, </a:t>
            </a:r>
            <a:r>
              <a:rPr lang="zh-CN" altLang="en-US" sz="2800" b="1" dirty="0">
                <a:solidFill>
                  <a:schemeClr val="tx1"/>
                </a:solidFill>
                <a:latin typeface="Times New Roman" panose="02020503050405090304" pitchFamily="18" charset="0"/>
                <a:cs typeface="Times New Roman" panose="02020503050405090304" pitchFamily="18" charset="0"/>
              </a:rPr>
              <a:t>then another sequence</a:t>
            </a:r>
            <a:r>
              <a:rPr lang="en-US" altLang="zh-CN" sz="2800" b="1" dirty="0">
                <a:solidFill>
                  <a:schemeClr val="tx1"/>
                </a:solidFill>
                <a:latin typeface="Times New Roman" panose="02020503050405090304" pitchFamily="18" charset="0"/>
                <a:cs typeface="Times New Roman" panose="02020503050405090304" pitchFamily="18" charset="0"/>
              </a:rPr>
              <a:t> Z={z</a:t>
            </a:r>
            <a:r>
              <a:rPr lang="en-US" altLang="zh-CN" sz="2800" b="1" baseline="-25000" dirty="0">
                <a:solidFill>
                  <a:schemeClr val="tx1"/>
                </a:solidFill>
                <a:latin typeface="Times New Roman" panose="02020503050405090304" pitchFamily="18" charset="0"/>
                <a:cs typeface="Times New Roman" panose="02020503050405090304" pitchFamily="18" charset="0"/>
              </a:rPr>
              <a:t>1</a:t>
            </a:r>
            <a:r>
              <a:rPr lang="en-US" altLang="zh-CN" sz="2800" b="1" dirty="0">
                <a:solidFill>
                  <a:schemeClr val="tx1"/>
                </a:solidFill>
                <a:latin typeface="Times New Roman" panose="02020503050405090304" pitchFamily="18" charset="0"/>
                <a:cs typeface="Times New Roman" panose="02020503050405090304" pitchFamily="18" charset="0"/>
              </a:rPr>
              <a:t>,z</a:t>
            </a:r>
            <a:r>
              <a:rPr lang="en-US" altLang="zh-CN" sz="2800" b="1" baseline="-25000" dirty="0">
                <a:solidFill>
                  <a:schemeClr val="tx1"/>
                </a:solidFill>
                <a:latin typeface="Times New Roman" panose="02020503050405090304" pitchFamily="18" charset="0"/>
                <a:cs typeface="Times New Roman" panose="02020503050405090304" pitchFamily="18" charset="0"/>
              </a:rPr>
              <a:t>2</a:t>
            </a:r>
            <a:r>
              <a:rPr lang="en-US" altLang="zh-CN" sz="2800" b="1" dirty="0">
                <a:solidFill>
                  <a:schemeClr val="tx1"/>
                </a:solidFill>
                <a:latin typeface="Times New Roman" panose="02020503050405090304" pitchFamily="18" charset="0"/>
                <a:cs typeface="Times New Roman" panose="02020503050405090304" pitchFamily="18" charset="0"/>
              </a:rPr>
              <a:t>,…,</a:t>
            </a:r>
            <a:r>
              <a:rPr lang="en-US" altLang="zh-CN" sz="2800" b="1" dirty="0" err="1">
                <a:solidFill>
                  <a:schemeClr val="tx1"/>
                </a:solidFill>
                <a:latin typeface="Times New Roman" panose="02020503050405090304" pitchFamily="18" charset="0"/>
                <a:cs typeface="Times New Roman" panose="02020503050405090304" pitchFamily="18" charset="0"/>
              </a:rPr>
              <a:t>z</a:t>
            </a:r>
            <a:r>
              <a:rPr lang="en-US" altLang="zh-CN" sz="2800" b="1" baseline="-25000" dirty="0" err="1">
                <a:solidFill>
                  <a:schemeClr val="tx1"/>
                </a:solidFill>
                <a:latin typeface="Times New Roman" panose="02020503050405090304" pitchFamily="18" charset="0"/>
                <a:cs typeface="Times New Roman" panose="02020503050405090304" pitchFamily="18" charset="0"/>
              </a:rPr>
              <a:t>k</a:t>
            </a:r>
            <a:r>
              <a:rPr lang="en-US" altLang="zh-CN" sz="2800" b="1" dirty="0">
                <a:solidFill>
                  <a:schemeClr val="tx1"/>
                </a:solidFill>
                <a:latin typeface="Times New Roman" panose="02020503050405090304" pitchFamily="18" charset="0"/>
                <a:cs typeface="Times New Roman" panose="02020503050405090304" pitchFamily="18" charset="0"/>
              </a:rPr>
              <a:t>}, i</a:t>
            </a:r>
            <a:r>
              <a:rPr lang="zh-CN" altLang="en-US" sz="2800" b="1" dirty="0">
                <a:solidFill>
                  <a:schemeClr val="tx1"/>
                </a:solidFill>
                <a:latin typeface="Times New Roman" panose="02020503050405090304" pitchFamily="18" charset="0"/>
                <a:cs typeface="Times New Roman" panose="02020503050405090304" pitchFamily="18" charset="0"/>
              </a:rPr>
              <a:t>s a subsequence of X, which means that there exists a strictly increasing subscript sequence </a:t>
            </a:r>
            <a:r>
              <a:rPr lang="en-US" altLang="zh-CN" sz="2800" b="1" dirty="0">
                <a:solidFill>
                  <a:schemeClr val="tx1"/>
                </a:solidFill>
                <a:latin typeface="Times New Roman" panose="02020503050405090304" pitchFamily="18" charset="0"/>
                <a:cs typeface="Times New Roman" panose="02020503050405090304" pitchFamily="18" charset="0"/>
              </a:rPr>
              <a:t>{i</a:t>
            </a:r>
            <a:r>
              <a:rPr lang="en-US" altLang="zh-CN" sz="2800" b="1" baseline="-25000" dirty="0">
                <a:solidFill>
                  <a:schemeClr val="tx1"/>
                </a:solidFill>
                <a:latin typeface="Times New Roman" panose="02020503050405090304" pitchFamily="18" charset="0"/>
                <a:cs typeface="Times New Roman" panose="02020503050405090304" pitchFamily="18" charset="0"/>
              </a:rPr>
              <a:t>1</a:t>
            </a:r>
            <a:r>
              <a:rPr lang="en-US" altLang="zh-CN" sz="2800" b="1" dirty="0">
                <a:solidFill>
                  <a:schemeClr val="tx1"/>
                </a:solidFill>
                <a:latin typeface="Times New Roman" panose="02020503050405090304" pitchFamily="18" charset="0"/>
                <a:cs typeface="Times New Roman" panose="02020503050405090304" pitchFamily="18" charset="0"/>
              </a:rPr>
              <a:t>,i</a:t>
            </a:r>
            <a:r>
              <a:rPr lang="en-US" altLang="zh-CN" sz="2800" b="1" baseline="-25000" dirty="0">
                <a:solidFill>
                  <a:schemeClr val="tx1"/>
                </a:solidFill>
                <a:latin typeface="Times New Roman" panose="02020503050405090304" pitchFamily="18" charset="0"/>
                <a:cs typeface="Times New Roman" panose="02020503050405090304" pitchFamily="18" charset="0"/>
              </a:rPr>
              <a:t>2</a:t>
            </a:r>
            <a:r>
              <a:rPr lang="en-US" altLang="zh-CN" sz="2800" b="1" dirty="0">
                <a:solidFill>
                  <a:schemeClr val="tx1"/>
                </a:solidFill>
                <a:latin typeface="Times New Roman" panose="02020503050405090304" pitchFamily="18" charset="0"/>
                <a:cs typeface="Times New Roman" panose="02020503050405090304" pitchFamily="18" charset="0"/>
              </a:rPr>
              <a:t>,…,</a:t>
            </a:r>
            <a:r>
              <a:rPr lang="en-US" altLang="zh-CN" sz="2800" b="1" dirty="0" err="1">
                <a:solidFill>
                  <a:schemeClr val="tx1"/>
                </a:solidFill>
                <a:latin typeface="Times New Roman" panose="02020503050405090304" pitchFamily="18" charset="0"/>
                <a:cs typeface="Times New Roman" panose="02020503050405090304" pitchFamily="18" charset="0"/>
              </a:rPr>
              <a:t>i</a:t>
            </a:r>
            <a:r>
              <a:rPr lang="en-US" altLang="zh-CN" sz="2800" b="1" baseline="-25000" dirty="0" err="1">
                <a:solidFill>
                  <a:schemeClr val="tx1"/>
                </a:solidFill>
                <a:latin typeface="Times New Roman" panose="02020503050405090304" pitchFamily="18" charset="0"/>
                <a:cs typeface="Times New Roman" panose="02020503050405090304" pitchFamily="18" charset="0"/>
              </a:rPr>
              <a:t>k</a:t>
            </a:r>
            <a:r>
              <a:rPr lang="en-US" altLang="zh-CN" sz="2800" b="1" dirty="0">
                <a:solidFill>
                  <a:schemeClr val="tx1"/>
                </a:solidFill>
                <a:latin typeface="Times New Roman" panose="02020503050405090304" pitchFamily="18" charset="0"/>
                <a:cs typeface="Times New Roman" panose="02020503050405090304" pitchFamily="18" charset="0"/>
              </a:rPr>
              <a:t>} such that for all j=1,2,…,k </a:t>
            </a:r>
            <a:r>
              <a:rPr lang="zh-CN" altLang="en-US" sz="2800" b="1" dirty="0">
                <a:solidFill>
                  <a:schemeClr val="tx1"/>
                </a:solidFill>
                <a:latin typeface="Times New Roman" panose="02020503050405090304" pitchFamily="18" charset="0"/>
                <a:cs typeface="Times New Roman" panose="02020503050405090304" pitchFamily="18" charset="0"/>
              </a:rPr>
              <a:t>has:</a:t>
            </a:r>
            <a:r>
              <a:rPr lang="en-US" altLang="zh-CN" sz="2800" b="1" dirty="0">
                <a:solidFill>
                  <a:schemeClr val="tx1"/>
                </a:solidFill>
                <a:latin typeface="Times New Roman" panose="02020503050405090304" pitchFamily="18" charset="0"/>
                <a:cs typeface="Times New Roman" panose="02020503050405090304" pitchFamily="18" charset="0"/>
              </a:rPr>
              <a:t> </a:t>
            </a:r>
            <a:r>
              <a:rPr lang="en-US" altLang="zh-CN" sz="2800" b="1" dirty="0" err="1">
                <a:solidFill>
                  <a:schemeClr val="tx1"/>
                </a:solidFill>
                <a:latin typeface="Times New Roman" panose="02020503050405090304" pitchFamily="18" charset="0"/>
                <a:cs typeface="Times New Roman" panose="02020503050405090304" pitchFamily="18" charset="0"/>
              </a:rPr>
              <a:t>z</a:t>
            </a:r>
            <a:r>
              <a:rPr lang="en-US" altLang="zh-CN" sz="2800" b="1" baseline="-25000" dirty="0" err="1">
                <a:solidFill>
                  <a:schemeClr val="tx1"/>
                </a:solidFill>
                <a:latin typeface="Times New Roman" panose="02020503050405090304" pitchFamily="18" charset="0"/>
                <a:cs typeface="Times New Roman" panose="02020503050405090304" pitchFamily="18" charset="0"/>
              </a:rPr>
              <a:t>j</a:t>
            </a:r>
            <a:r>
              <a:rPr lang="en-US" altLang="zh-CN" sz="2800" b="1" dirty="0">
                <a:solidFill>
                  <a:schemeClr val="tx1"/>
                </a:solidFill>
                <a:latin typeface="Times New Roman" panose="02020503050405090304" pitchFamily="18" charset="0"/>
                <a:cs typeface="Times New Roman" panose="02020503050405090304" pitchFamily="18" charset="0"/>
              </a:rPr>
              <a:t>=</a:t>
            </a:r>
            <a:r>
              <a:rPr lang="en-US" altLang="zh-CN" sz="2800" b="1" dirty="0" err="1">
                <a:solidFill>
                  <a:schemeClr val="tx1"/>
                </a:solidFill>
                <a:latin typeface="Times New Roman" panose="02020503050405090304" pitchFamily="18" charset="0"/>
                <a:ea typeface="楷体_GB2312" pitchFamily="49" charset="-122"/>
                <a:cs typeface="Times New Roman" panose="02020503050405090304" pitchFamily="18" charset="0"/>
              </a:rPr>
              <a:t>x</a:t>
            </a:r>
            <a:r>
              <a:rPr lang="en-US" altLang="zh-CN" sz="2800" b="1" baseline="-25000" dirty="0" err="1">
                <a:solidFill>
                  <a:schemeClr val="tx1"/>
                </a:solidFill>
                <a:latin typeface="Times New Roman" panose="02020503050405090304" pitchFamily="18" charset="0"/>
                <a:ea typeface="楷体_GB2312" pitchFamily="49" charset="-122"/>
                <a:cs typeface="Times New Roman" panose="02020503050405090304" pitchFamily="18" charset="0"/>
              </a:rPr>
              <a:t>i</a:t>
            </a:r>
            <a:r>
              <a:rPr lang="en-US" altLang="zh-CN" sz="2800" b="1" baseline="-50000" dirty="0" err="1">
                <a:solidFill>
                  <a:schemeClr val="tx1"/>
                </a:solidFill>
                <a:latin typeface="Times New Roman" panose="02020503050405090304" pitchFamily="18" charset="0"/>
                <a:ea typeface="楷体_GB2312" pitchFamily="49" charset="-122"/>
                <a:cs typeface="Times New Roman" panose="02020503050405090304" pitchFamily="18" charset="0"/>
              </a:rPr>
              <a:t>j. </a:t>
            </a:r>
            <a:r>
              <a:rPr lang="zh-CN" altLang="en-US" sz="2800" b="1" dirty="0">
                <a:solidFill>
                  <a:schemeClr val="tx1"/>
                </a:solidFill>
                <a:latin typeface="Times New Roman" panose="02020503050405090304" pitchFamily="18" charset="0"/>
                <a:cs typeface="Times New Roman" panose="02020503050405090304" pitchFamily="18" charset="0"/>
              </a:rPr>
              <a:t>For example, the sequence</a:t>
            </a:r>
            <a:r>
              <a:rPr lang="en-US" altLang="zh-CN" sz="2800" b="1" dirty="0">
                <a:solidFill>
                  <a:schemeClr val="tx1"/>
                </a:solidFill>
                <a:highlight>
                  <a:srgbClr val="C0C0C0"/>
                </a:highlight>
                <a:latin typeface="Times New Roman" panose="02020503050405090304" pitchFamily="18" charset="0"/>
                <a:cs typeface="Times New Roman" panose="02020503050405090304" pitchFamily="18" charset="0"/>
              </a:rPr>
              <a:t> Z={B</a:t>
            </a:r>
            <a:r>
              <a:rPr lang="zh-CN" altLang="en-US" sz="2800" b="1" dirty="0">
                <a:solidFill>
                  <a:schemeClr val="tx1"/>
                </a:solidFill>
                <a:highlight>
                  <a:srgbClr val="C0C0C0"/>
                </a:highlight>
                <a:latin typeface="Times New Roman" panose="02020503050405090304" pitchFamily="18" charset="0"/>
                <a:cs typeface="Times New Roman" panose="02020503050405090304" pitchFamily="18" charset="0"/>
              </a:rPr>
              <a:t>，</a:t>
            </a:r>
            <a:r>
              <a:rPr lang="en-US" altLang="zh-CN" sz="2800" b="1" dirty="0">
                <a:solidFill>
                  <a:schemeClr val="tx1"/>
                </a:solidFill>
                <a:highlight>
                  <a:srgbClr val="C0C0C0"/>
                </a:highlight>
                <a:latin typeface="Times New Roman" panose="02020503050405090304" pitchFamily="18" charset="0"/>
                <a:cs typeface="Times New Roman" panose="02020503050405090304" pitchFamily="18" charset="0"/>
              </a:rPr>
              <a:t>C</a:t>
            </a:r>
            <a:r>
              <a:rPr lang="zh-CN" altLang="en-US" sz="2800" b="1" dirty="0">
                <a:solidFill>
                  <a:schemeClr val="tx1"/>
                </a:solidFill>
                <a:highlight>
                  <a:srgbClr val="C0C0C0"/>
                </a:highlight>
                <a:latin typeface="Times New Roman" panose="02020503050405090304" pitchFamily="18" charset="0"/>
                <a:cs typeface="Times New Roman" panose="02020503050405090304" pitchFamily="18" charset="0"/>
              </a:rPr>
              <a:t>，</a:t>
            </a:r>
            <a:r>
              <a:rPr lang="en-US" altLang="zh-CN" sz="2800" b="1" dirty="0">
                <a:solidFill>
                  <a:schemeClr val="tx1"/>
                </a:solidFill>
                <a:highlight>
                  <a:srgbClr val="C0C0C0"/>
                </a:highlight>
                <a:latin typeface="Times New Roman" panose="02020503050405090304" pitchFamily="18" charset="0"/>
                <a:cs typeface="Times New Roman" panose="02020503050405090304" pitchFamily="18" charset="0"/>
              </a:rPr>
              <a:t>D</a:t>
            </a:r>
            <a:r>
              <a:rPr lang="zh-CN" altLang="en-US" sz="2800" b="1" dirty="0">
                <a:solidFill>
                  <a:schemeClr val="tx1"/>
                </a:solidFill>
                <a:highlight>
                  <a:srgbClr val="C0C0C0"/>
                </a:highlight>
                <a:latin typeface="Times New Roman" panose="02020503050405090304" pitchFamily="18" charset="0"/>
                <a:cs typeface="Times New Roman" panose="02020503050405090304" pitchFamily="18" charset="0"/>
              </a:rPr>
              <a:t>，</a:t>
            </a:r>
            <a:r>
              <a:rPr lang="en-US" altLang="zh-CN" sz="2800" b="1" dirty="0">
                <a:solidFill>
                  <a:schemeClr val="tx1"/>
                </a:solidFill>
                <a:highlight>
                  <a:srgbClr val="C0C0C0"/>
                </a:highlight>
                <a:latin typeface="Times New Roman" panose="02020503050405090304" pitchFamily="18" charset="0"/>
                <a:cs typeface="Times New Roman" panose="02020503050405090304" pitchFamily="18" charset="0"/>
              </a:rPr>
              <a:t>B}</a:t>
            </a:r>
            <a:r>
              <a:rPr lang="en-US" altLang="zh-CN" sz="2800" b="1" dirty="0">
                <a:solidFill>
                  <a:schemeClr val="tx1"/>
                </a:solidFill>
                <a:latin typeface="Times New Roman" panose="02020503050405090304" pitchFamily="18" charset="0"/>
                <a:cs typeface="Times New Roman" panose="02020503050405090304" pitchFamily="18" charset="0"/>
              </a:rPr>
              <a:t> </a:t>
            </a:r>
            <a:r>
              <a:rPr lang="en-US" altLang="zh-CN" sz="2800" b="1" dirty="0">
                <a:latin typeface="Times New Roman" panose="02020503050405090304" pitchFamily="18" charset="0"/>
                <a:cs typeface="Times New Roman" panose="02020503050405090304" pitchFamily="18" charset="0"/>
                <a:sym typeface="+mn-ea"/>
              </a:rPr>
              <a:t>is a subsequence of the sequence </a:t>
            </a:r>
            <a:r>
              <a:rPr lang="en-US" altLang="zh-CN" sz="2800" b="1" dirty="0">
                <a:solidFill>
                  <a:schemeClr val="tx1"/>
                </a:solidFill>
                <a:highlight>
                  <a:srgbClr val="C0C0C0"/>
                </a:highlight>
                <a:latin typeface="Times New Roman" panose="02020503050405090304" pitchFamily="18" charset="0"/>
                <a:cs typeface="Times New Roman" panose="02020503050405090304" pitchFamily="18" charset="0"/>
              </a:rPr>
              <a:t>X={A</a:t>
            </a:r>
            <a:r>
              <a:rPr lang="zh-CN" altLang="en-US" sz="2800" b="1" dirty="0">
                <a:solidFill>
                  <a:schemeClr val="tx1"/>
                </a:solidFill>
                <a:highlight>
                  <a:srgbClr val="C0C0C0"/>
                </a:highlight>
                <a:latin typeface="Times New Roman" panose="02020503050405090304" pitchFamily="18" charset="0"/>
                <a:cs typeface="Times New Roman" panose="02020503050405090304" pitchFamily="18" charset="0"/>
              </a:rPr>
              <a:t>，</a:t>
            </a:r>
            <a:r>
              <a:rPr lang="en-US" altLang="zh-CN" sz="2800" b="1" dirty="0">
                <a:solidFill>
                  <a:schemeClr val="tx1"/>
                </a:solidFill>
                <a:highlight>
                  <a:srgbClr val="C0C0C0"/>
                </a:highlight>
                <a:latin typeface="Times New Roman" panose="02020503050405090304" pitchFamily="18" charset="0"/>
                <a:cs typeface="Times New Roman" panose="02020503050405090304" pitchFamily="18" charset="0"/>
              </a:rPr>
              <a:t>B</a:t>
            </a:r>
            <a:r>
              <a:rPr lang="zh-CN" altLang="en-US" sz="2800" b="1" dirty="0">
                <a:solidFill>
                  <a:schemeClr val="tx1"/>
                </a:solidFill>
                <a:highlight>
                  <a:srgbClr val="C0C0C0"/>
                </a:highlight>
                <a:latin typeface="Times New Roman" panose="02020503050405090304" pitchFamily="18" charset="0"/>
                <a:cs typeface="Times New Roman" panose="02020503050405090304" pitchFamily="18" charset="0"/>
              </a:rPr>
              <a:t>，</a:t>
            </a:r>
            <a:r>
              <a:rPr lang="en-US" altLang="zh-CN" sz="2800" b="1" dirty="0">
                <a:solidFill>
                  <a:schemeClr val="tx1"/>
                </a:solidFill>
                <a:highlight>
                  <a:srgbClr val="C0C0C0"/>
                </a:highlight>
                <a:latin typeface="Times New Roman" panose="02020503050405090304" pitchFamily="18" charset="0"/>
                <a:cs typeface="Times New Roman" panose="02020503050405090304" pitchFamily="18" charset="0"/>
              </a:rPr>
              <a:t>C</a:t>
            </a:r>
            <a:r>
              <a:rPr lang="zh-CN" altLang="en-US" sz="2800" b="1" dirty="0">
                <a:solidFill>
                  <a:schemeClr val="tx1"/>
                </a:solidFill>
                <a:highlight>
                  <a:srgbClr val="C0C0C0"/>
                </a:highlight>
                <a:latin typeface="Times New Roman" panose="02020503050405090304" pitchFamily="18" charset="0"/>
                <a:cs typeface="Times New Roman" panose="02020503050405090304" pitchFamily="18" charset="0"/>
              </a:rPr>
              <a:t>，</a:t>
            </a:r>
            <a:r>
              <a:rPr lang="en-US" altLang="zh-CN" sz="2800" b="1" dirty="0">
                <a:solidFill>
                  <a:schemeClr val="tx1"/>
                </a:solidFill>
                <a:highlight>
                  <a:srgbClr val="C0C0C0"/>
                </a:highlight>
                <a:latin typeface="Times New Roman" panose="02020503050405090304" pitchFamily="18" charset="0"/>
                <a:cs typeface="Times New Roman" panose="02020503050405090304" pitchFamily="18" charset="0"/>
              </a:rPr>
              <a:t>B</a:t>
            </a:r>
            <a:r>
              <a:rPr lang="zh-CN" altLang="en-US" sz="2800" b="1" dirty="0">
                <a:solidFill>
                  <a:schemeClr val="tx1"/>
                </a:solidFill>
                <a:highlight>
                  <a:srgbClr val="C0C0C0"/>
                </a:highlight>
                <a:latin typeface="Times New Roman" panose="02020503050405090304" pitchFamily="18" charset="0"/>
                <a:cs typeface="Times New Roman" panose="02020503050405090304" pitchFamily="18" charset="0"/>
              </a:rPr>
              <a:t>，</a:t>
            </a:r>
            <a:r>
              <a:rPr lang="en-US" altLang="zh-CN" sz="2800" b="1" dirty="0">
                <a:solidFill>
                  <a:schemeClr val="tx1"/>
                </a:solidFill>
                <a:highlight>
                  <a:srgbClr val="C0C0C0"/>
                </a:highlight>
                <a:latin typeface="Times New Roman" panose="02020503050405090304" pitchFamily="18" charset="0"/>
                <a:cs typeface="Times New Roman" panose="02020503050405090304" pitchFamily="18" charset="0"/>
              </a:rPr>
              <a:t>D</a:t>
            </a:r>
            <a:r>
              <a:rPr lang="zh-CN" altLang="en-US" sz="2800" b="1" dirty="0">
                <a:solidFill>
                  <a:schemeClr val="tx1"/>
                </a:solidFill>
                <a:highlight>
                  <a:srgbClr val="C0C0C0"/>
                </a:highlight>
                <a:latin typeface="Times New Roman" panose="02020503050405090304" pitchFamily="18" charset="0"/>
                <a:cs typeface="Times New Roman" panose="02020503050405090304" pitchFamily="18" charset="0"/>
              </a:rPr>
              <a:t>，</a:t>
            </a:r>
            <a:r>
              <a:rPr lang="en-US" altLang="zh-CN" sz="2800" b="1" dirty="0">
                <a:solidFill>
                  <a:schemeClr val="tx1"/>
                </a:solidFill>
                <a:highlight>
                  <a:srgbClr val="C0C0C0"/>
                </a:highlight>
                <a:latin typeface="Times New Roman" panose="02020503050405090304" pitchFamily="18" charset="0"/>
                <a:cs typeface="Times New Roman" panose="02020503050405090304" pitchFamily="18" charset="0"/>
              </a:rPr>
              <a:t>A</a:t>
            </a:r>
            <a:r>
              <a:rPr lang="zh-CN" altLang="en-US" sz="2800" b="1" dirty="0">
                <a:solidFill>
                  <a:schemeClr val="tx1"/>
                </a:solidFill>
                <a:highlight>
                  <a:srgbClr val="C0C0C0"/>
                </a:highlight>
                <a:latin typeface="Times New Roman" panose="02020503050405090304" pitchFamily="18" charset="0"/>
                <a:cs typeface="Times New Roman" panose="02020503050405090304" pitchFamily="18" charset="0"/>
              </a:rPr>
              <a:t>，</a:t>
            </a:r>
            <a:r>
              <a:rPr lang="en-US" altLang="zh-CN" sz="2800" b="1" dirty="0">
                <a:solidFill>
                  <a:schemeClr val="tx1"/>
                </a:solidFill>
                <a:highlight>
                  <a:srgbClr val="C0C0C0"/>
                </a:highlight>
                <a:latin typeface="Times New Roman" panose="02020503050405090304" pitchFamily="18" charset="0"/>
                <a:cs typeface="Times New Roman" panose="02020503050405090304" pitchFamily="18" charset="0"/>
              </a:rPr>
              <a:t>B}</a:t>
            </a:r>
            <a:r>
              <a:rPr lang="en-US" altLang="zh-CN" sz="2800" b="1" dirty="0">
                <a:solidFill>
                  <a:schemeClr val="tx1"/>
                </a:solidFill>
                <a:latin typeface="Times New Roman" panose="02020503050405090304" pitchFamily="18" charset="0"/>
                <a:cs typeface="Times New Roman" panose="02020503050405090304" pitchFamily="18" charset="0"/>
              </a:rPr>
              <a:t>, </a:t>
            </a:r>
            <a:r>
              <a:rPr lang="zh-CN" altLang="en-US" sz="2800" b="1" dirty="0">
                <a:solidFill>
                  <a:schemeClr val="tx1"/>
                </a:solidFill>
                <a:latin typeface="Times New Roman" panose="02020503050405090304" pitchFamily="18" charset="0"/>
                <a:cs typeface="Times New Roman" panose="02020503050405090304" pitchFamily="18" charset="0"/>
              </a:rPr>
              <a:t>and the subscript</a:t>
            </a:r>
            <a:r>
              <a:rPr lang="zh-CN" altLang="en-US" sz="2800" b="1" dirty="0">
                <a:latin typeface="Times New Roman" panose="02020503050405090304" pitchFamily="18" charset="0"/>
                <a:cs typeface="Times New Roman" panose="02020503050405090304" pitchFamily="18" charset="0"/>
              </a:rPr>
              <a:t> sequence</a:t>
            </a:r>
            <a:r>
              <a:rPr lang="zh-CN" altLang="en-US" sz="2800" b="1" dirty="0">
                <a:solidFill>
                  <a:schemeClr val="tx1"/>
                </a:solidFill>
                <a:latin typeface="Times New Roman" panose="02020503050405090304" pitchFamily="18" charset="0"/>
                <a:cs typeface="Times New Roman" panose="02020503050405090304" pitchFamily="18" charset="0"/>
              </a:rPr>
              <a:t> is</a:t>
            </a:r>
            <a:r>
              <a:rPr lang="en-US" altLang="zh-CN" sz="2800" b="1" dirty="0">
                <a:solidFill>
                  <a:schemeClr val="tx1"/>
                </a:solidFill>
                <a:latin typeface="Times New Roman" panose="02020503050405090304" pitchFamily="18" charset="0"/>
                <a:cs typeface="Times New Roman" panose="02020503050405090304" pitchFamily="18" charset="0"/>
              </a:rPr>
              <a:t>   {2</a:t>
            </a:r>
            <a:r>
              <a:rPr lang="zh-CN" altLang="en-US" sz="2800" b="1" dirty="0">
                <a:solidFill>
                  <a:schemeClr val="tx1"/>
                </a:solidFill>
                <a:latin typeface="Times New Roman" panose="02020503050405090304" pitchFamily="18" charset="0"/>
                <a:cs typeface="Times New Roman" panose="02020503050405090304" pitchFamily="18" charset="0"/>
              </a:rPr>
              <a:t>，</a:t>
            </a:r>
            <a:r>
              <a:rPr lang="en-US" altLang="zh-CN" sz="2800" b="1" dirty="0">
                <a:solidFill>
                  <a:schemeClr val="tx1"/>
                </a:solidFill>
                <a:latin typeface="Times New Roman" panose="02020503050405090304" pitchFamily="18" charset="0"/>
                <a:cs typeface="Times New Roman" panose="02020503050405090304" pitchFamily="18" charset="0"/>
              </a:rPr>
              <a:t>3</a:t>
            </a:r>
            <a:r>
              <a:rPr lang="zh-CN" altLang="en-US" sz="2800" b="1" dirty="0">
                <a:solidFill>
                  <a:schemeClr val="tx1"/>
                </a:solidFill>
                <a:latin typeface="Times New Roman" panose="02020503050405090304" pitchFamily="18" charset="0"/>
                <a:cs typeface="Times New Roman" panose="02020503050405090304" pitchFamily="18" charset="0"/>
              </a:rPr>
              <a:t>，</a:t>
            </a:r>
            <a:r>
              <a:rPr lang="en-US" altLang="zh-CN" sz="2800" b="1" dirty="0">
                <a:solidFill>
                  <a:schemeClr val="tx1"/>
                </a:solidFill>
                <a:latin typeface="Times New Roman" panose="02020503050405090304" pitchFamily="18" charset="0"/>
                <a:cs typeface="Times New Roman" panose="02020503050405090304" pitchFamily="18" charset="0"/>
              </a:rPr>
              <a:t>5</a:t>
            </a:r>
            <a:r>
              <a:rPr lang="zh-CN" altLang="en-US" sz="2800" b="1" dirty="0">
                <a:solidFill>
                  <a:schemeClr val="tx1"/>
                </a:solidFill>
                <a:latin typeface="Times New Roman" panose="02020503050405090304" pitchFamily="18" charset="0"/>
                <a:cs typeface="Times New Roman" panose="02020503050405090304" pitchFamily="18" charset="0"/>
              </a:rPr>
              <a:t>，</a:t>
            </a:r>
            <a:r>
              <a:rPr lang="en-US" altLang="zh-CN" sz="2800" b="1" dirty="0">
                <a:solidFill>
                  <a:schemeClr val="tx1"/>
                </a:solidFill>
                <a:latin typeface="Times New Roman" panose="02020503050405090304" pitchFamily="18" charset="0"/>
                <a:cs typeface="Times New Roman" panose="02020503050405090304" pitchFamily="18" charset="0"/>
              </a:rPr>
              <a:t>7}.</a:t>
            </a:r>
            <a:endParaRPr lang="zh-CN" altLang="en-US" sz="2800" b="1" dirty="0">
              <a:solidFill>
                <a:schemeClr val="tx1"/>
              </a:solidFill>
              <a:latin typeface="Times New Roman" panose="02020503050405090304" pitchFamily="18" charset="0"/>
              <a:cs typeface="Times New Roman" panose="02020503050405090304" pitchFamily="18" charset="0"/>
            </a:endParaRPr>
          </a:p>
          <a:p>
            <a:pPr algn="just">
              <a:lnSpc>
                <a:spcPct val="150000"/>
              </a:lnSpc>
              <a:spcBef>
                <a:spcPts val="0"/>
              </a:spcBef>
              <a:buClr>
                <a:schemeClr val="accent2"/>
              </a:buClr>
              <a:buFont typeface="Wingdings" panose="05000000000000000000" pitchFamily="2" charset="2"/>
              <a:buChar char="Ø"/>
            </a:pPr>
            <a:r>
              <a:rPr lang="zh-CN" altLang="en-US" sz="2800" b="1" dirty="0">
                <a:solidFill>
                  <a:schemeClr val="tx1"/>
                </a:solidFill>
                <a:latin typeface="Times New Roman" panose="02020503050405090304" pitchFamily="18" charset="0"/>
                <a:cs typeface="Times New Roman" panose="02020503050405090304" pitchFamily="18" charset="0"/>
              </a:rPr>
              <a:t>Given two sequences X and Y, </a:t>
            </a:r>
            <a:r>
              <a:rPr lang="zh-CN" altLang="en-US" sz="2800" b="1" dirty="0">
                <a:solidFill>
                  <a:srgbClr val="FF0000"/>
                </a:solidFill>
                <a:latin typeface="Times New Roman" panose="02020503050405090304" pitchFamily="18" charset="0"/>
                <a:cs typeface="Times New Roman" panose="02020503050405090304" pitchFamily="18" charset="0"/>
              </a:rPr>
              <a:t>Z is said to be a common subsequence of sequences X and Y </a:t>
            </a:r>
            <a:r>
              <a:rPr lang="zh-CN" altLang="en-US" sz="2800" b="1" dirty="0">
                <a:solidFill>
                  <a:schemeClr val="tx1"/>
                </a:solidFill>
                <a:latin typeface="Times New Roman" panose="02020503050405090304" pitchFamily="18" charset="0"/>
                <a:cs typeface="Times New Roman" panose="02020503050405090304" pitchFamily="18" charset="0"/>
              </a:rPr>
              <a:t>when another sequence Z is both a subsequence of X and a subsequence of Y.</a:t>
            </a:r>
          </a:p>
        </p:txBody>
      </p:sp>
      <p:sp>
        <p:nvSpPr>
          <p:cNvPr id="4" name="文本框 3">
            <a:extLst>
              <a:ext uri="{FF2B5EF4-FFF2-40B4-BE49-F238E27FC236}">
                <a16:creationId xmlns:a16="http://schemas.microsoft.com/office/drawing/2014/main" id="{60DEF7A8-CE98-7898-570F-8152C1DA1D21}"/>
              </a:ext>
            </a:extLst>
          </p:cNvPr>
          <p:cNvSpPr txBox="1"/>
          <p:nvPr/>
        </p:nvSpPr>
        <p:spPr>
          <a:xfrm>
            <a:off x="9707754" y="2025553"/>
            <a:ext cx="1801506"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严格递增</a:t>
            </a:r>
          </a:p>
        </p:txBody>
      </p:sp>
      <p:sp>
        <p:nvSpPr>
          <p:cNvPr id="5" name="文本框 4">
            <a:extLst>
              <a:ext uri="{FF2B5EF4-FFF2-40B4-BE49-F238E27FC236}">
                <a16:creationId xmlns:a16="http://schemas.microsoft.com/office/drawing/2014/main" id="{24C3C17A-669E-D88C-517B-A8ED3BD97B5F}"/>
              </a:ext>
            </a:extLst>
          </p:cNvPr>
          <p:cNvSpPr txBox="1"/>
          <p:nvPr/>
        </p:nvSpPr>
        <p:spPr>
          <a:xfrm>
            <a:off x="1575962" y="2669273"/>
            <a:ext cx="1801506"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下标序列</a:t>
            </a:r>
          </a:p>
        </p:txBody>
      </p:sp>
      <p:sp>
        <p:nvSpPr>
          <p:cNvPr id="6" name="文本框 5">
            <a:extLst>
              <a:ext uri="{FF2B5EF4-FFF2-40B4-BE49-F238E27FC236}">
                <a16:creationId xmlns:a16="http://schemas.microsoft.com/office/drawing/2014/main" id="{54A5B98F-A8A0-8D65-0E3D-97F1BDCB284D}"/>
              </a:ext>
            </a:extLst>
          </p:cNvPr>
          <p:cNvSpPr txBox="1"/>
          <p:nvPr/>
        </p:nvSpPr>
        <p:spPr>
          <a:xfrm>
            <a:off x="8982147" y="5244150"/>
            <a:ext cx="1801506"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公共子序列</a:t>
            </a:r>
            <a:endParaRPr lang="en-US" altLang="zh-CN" b="1" dirty="0">
              <a:solidFill>
                <a:srgbClr val="FF0000"/>
              </a:solidFill>
              <a:latin typeface="等线" panose="02010600030101010101" pitchFamily="2" charset="-122"/>
              <a:ea typeface="等线"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A7FE2-32BA-ADA2-C9C9-A1D64126D9E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59DF781-0F19-C5E4-C441-A2820CA12BE4}"/>
              </a:ext>
            </a:extLst>
          </p:cNvPr>
          <p:cNvSpPr>
            <a:spLocks noGrp="1"/>
          </p:cNvSpPr>
          <p:nvPr>
            <p:ph type="title"/>
          </p:nvPr>
        </p:nvSpPr>
        <p:spPr/>
        <p:txBody>
          <a:bodyPr/>
          <a:lstStyle/>
          <a:p>
            <a:r>
              <a:rPr lang="zh-CN" altLang="en-US" dirty="0"/>
              <a:t>Problem description</a:t>
            </a:r>
          </a:p>
        </p:txBody>
      </p:sp>
      <p:pic>
        <p:nvPicPr>
          <p:cNvPr id="7" name="内容占位符 6">
            <a:extLst>
              <a:ext uri="{FF2B5EF4-FFF2-40B4-BE49-F238E27FC236}">
                <a16:creationId xmlns:a16="http://schemas.microsoft.com/office/drawing/2014/main" id="{A30119B3-FD35-E3ED-2217-A4853B7184B4}"/>
              </a:ext>
            </a:extLst>
          </p:cNvPr>
          <p:cNvPicPr>
            <a:picLocks noGrp="1" noChangeAspect="1"/>
          </p:cNvPicPr>
          <p:nvPr>
            <p:ph idx="1"/>
          </p:nvPr>
        </p:nvPicPr>
        <p:blipFill>
          <a:blip r:embed="rId2"/>
          <a:stretch>
            <a:fillRect/>
          </a:stretch>
        </p:blipFill>
        <p:spPr>
          <a:xfrm>
            <a:off x="1238695" y="892175"/>
            <a:ext cx="9689209" cy="5348288"/>
          </a:xfrm>
          <a:prstGeom prst="rect">
            <a:avLst/>
          </a:prstGeom>
        </p:spPr>
      </p:pic>
    </p:spTree>
    <p:extLst>
      <p:ext uri="{BB962C8B-B14F-4D97-AF65-F5344CB8AC3E}">
        <p14:creationId xmlns:p14="http://schemas.microsoft.com/office/powerpoint/2010/main" val="15741204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258*297"/>
  <p:tag name="TABLE_ENDDRAG_RECT" val="398*58*258*297"/>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258*297"/>
  <p:tag name="TABLE_ENDDRAG_RECT" val="398*58*258*297"/>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258*297"/>
  <p:tag name="TABLE_ENDDRAG_RECT" val="398*58*258*297"/>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258*297"/>
  <p:tag name="TABLE_ENDDRAG_RECT" val="398*58*258*297"/>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258*297"/>
  <p:tag name="TABLE_ENDDRAG_RECT" val="398*58*258*297"/>
</p:tagLst>
</file>

<file path=ppt/theme/theme1.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算法1模板</Template>
  <TotalTime>527</TotalTime>
  <Words>2260</Words>
  <Application>Microsoft Office PowerPoint</Application>
  <PresentationFormat>宽屏</PresentationFormat>
  <Paragraphs>388</Paragraphs>
  <Slides>21</Slides>
  <Notes>2</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33" baseType="lpstr">
      <vt:lpstr>等线</vt:lpstr>
      <vt:lpstr>黑体</vt:lpstr>
      <vt:lpstr>华文隶书</vt:lpstr>
      <vt:lpstr>微软雅黑</vt:lpstr>
      <vt:lpstr>新宋体</vt:lpstr>
      <vt:lpstr>Arial</vt:lpstr>
      <vt:lpstr>Arial Bold</vt:lpstr>
      <vt:lpstr>Times New Roman</vt:lpstr>
      <vt:lpstr>Times New Roman Bold</vt:lpstr>
      <vt:lpstr>Wingdings</vt:lpstr>
      <vt:lpstr>自定义设计方案</vt:lpstr>
      <vt:lpstr>公式</vt:lpstr>
      <vt:lpstr>Dynamic programming</vt:lpstr>
      <vt:lpstr>PowerPoint 演示文稿</vt:lpstr>
      <vt:lpstr>Basic elements</vt:lpstr>
      <vt:lpstr>Basic elements</vt:lpstr>
      <vt:lpstr>Basic elements</vt:lpstr>
      <vt:lpstr>基本要素</vt:lpstr>
      <vt:lpstr>Longest common subsequence </vt:lpstr>
      <vt:lpstr>Problem description</vt:lpstr>
      <vt:lpstr>Problem description</vt:lpstr>
      <vt:lpstr>Problem description</vt:lpstr>
      <vt:lpstr>Structure of the longest common subsequence</vt:lpstr>
      <vt:lpstr>Structure of the longest common subsequence</vt:lpstr>
      <vt:lpstr>Structure of the longest common subsequence</vt:lpstr>
      <vt:lpstr>Structure of the longest common subsequence</vt:lpstr>
      <vt:lpstr>Structure of the longest common subsequence</vt:lpstr>
      <vt:lpstr>Structure of the longest common subsequence</vt:lpstr>
      <vt:lpstr>Structure of the longest common subsequence</vt:lpstr>
      <vt:lpstr>Structure of the longest common subsequence</vt:lpstr>
      <vt:lpstr>Structure of the longest common subsequence</vt:lpstr>
      <vt:lpstr>Structure of the longest common subsequence</vt:lpstr>
      <vt:lpstr>Structure of the longest common subsequence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算法设计与分析</dc:title>
  <dc:creator>huxufei</dc:creator>
  <cp:lastModifiedBy>XiaoChen Pan</cp:lastModifiedBy>
  <cp:revision>649</cp:revision>
  <dcterms:created xsi:type="dcterms:W3CDTF">2025-04-25T07:35:26Z</dcterms:created>
  <dcterms:modified xsi:type="dcterms:W3CDTF">2026-03-25T06:53:07Z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13260F1FEB4F2C4AEB53FB62E6214EDD</vt:lpwstr>
  </property>
  <property fmtid="{D5CDD505-2E9C-101B-9397-08002B2CF9AE}" pid="3" name="KSOProductBuildVer">
    <vt:lpwstr>1033-7.2.2.8955</vt:lpwstr>
  </property>
</Properties>
</file>