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313" r:id="rId3"/>
    <p:sldId id="348" r:id="rId4"/>
    <p:sldId id="320" r:id="rId5"/>
    <p:sldId id="349" r:id="rId6"/>
    <p:sldId id="376" r:id="rId7"/>
    <p:sldId id="398" r:id="rId8"/>
    <p:sldId id="350" r:id="rId9"/>
    <p:sldId id="375" r:id="rId10"/>
    <p:sldId id="351" r:id="rId11"/>
    <p:sldId id="352" r:id="rId12"/>
    <p:sldId id="373" r:id="rId13"/>
    <p:sldId id="353" r:id="rId14"/>
    <p:sldId id="354" r:id="rId15"/>
    <p:sldId id="355" r:id="rId16"/>
    <p:sldId id="356" r:id="rId17"/>
    <p:sldId id="357" r:id="rId18"/>
    <p:sldId id="358" r:id="rId19"/>
    <p:sldId id="360" r:id="rId20"/>
    <p:sldId id="361" r:id="rId21"/>
    <p:sldId id="362" r:id="rId22"/>
    <p:sldId id="364" r:id="rId23"/>
    <p:sldId id="399" r:id="rId24"/>
    <p:sldId id="400" r:id="rId25"/>
    <p:sldId id="363" r:id="rId26"/>
    <p:sldId id="397" r:id="rId27"/>
    <p:sldId id="366" r:id="rId28"/>
    <p:sldId id="368" r:id="rId29"/>
    <p:sldId id="378" r:id="rId30"/>
    <p:sldId id="401"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47" autoAdjust="0"/>
  </p:normalViewPr>
  <p:slideViewPr>
    <p:cSldViewPr snapToGrid="0">
      <p:cViewPr varScale="1">
        <p:scale>
          <a:sx n="140" d="100"/>
          <a:sy n="140" d="100"/>
        </p:scale>
        <p:origin x="105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F8068-2B0A-4E89-BDBC-A53076134B44}" type="datetimeFigureOut">
              <a:rPr lang="zh-CN" altLang="en-US" smtClean="0"/>
              <a:t>2026/3/23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989500-7B95-4046-BB03-4F180CD4BD8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8989500-7B95-4046-BB03-4F180CD4BD80}"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8989500-7B95-4046-BB03-4F180CD4BD80}" type="slidenum">
              <a:rPr lang="zh-CN" altLang="en-US" smtClean="0"/>
              <a:t>7</a:t>
            </a:fld>
            <a:endParaRPr lang="zh-CN" altLang="en-US"/>
          </a:p>
        </p:txBody>
      </p:sp>
    </p:spTree>
    <p:extLst>
      <p:ext uri="{BB962C8B-B14F-4D97-AF65-F5344CB8AC3E}">
        <p14:creationId xmlns:p14="http://schemas.microsoft.com/office/powerpoint/2010/main" val="22134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8989500-7B95-4046-BB03-4F180CD4BD80}" type="slidenum">
              <a:rPr lang="zh-CN" altLang="en-US" smtClean="0"/>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8989500-7B95-4046-BB03-4F180CD4BD80}" type="slidenum">
              <a:rPr lang="zh-CN" altLang="en-US" smtClean="0"/>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特征：计算</a:t>
            </a:r>
            <a:r>
              <a:rPr lang="en-US" altLang="zh-CN" dirty="0"/>
              <a:t>A[</a:t>
            </a:r>
            <a:r>
              <a:rPr lang="en-US" altLang="zh-CN" dirty="0" err="1"/>
              <a:t>i:j</a:t>
            </a:r>
            <a:r>
              <a:rPr lang="en-US" altLang="zh-CN" dirty="0"/>
              <a:t>]</a:t>
            </a:r>
            <a:r>
              <a:rPr lang="zh-CN" altLang="en-US" dirty="0"/>
              <a:t>的最优次序所包含的计算矩阵子链 </a:t>
            </a:r>
            <a:r>
              <a:rPr lang="en-US" altLang="zh-CN" dirty="0"/>
              <a:t>A[</a:t>
            </a:r>
            <a:r>
              <a:rPr lang="en-US" altLang="zh-CN" dirty="0" err="1"/>
              <a:t>i:k</a:t>
            </a:r>
            <a:r>
              <a:rPr lang="en-US" altLang="zh-CN" dirty="0"/>
              <a:t>]</a:t>
            </a:r>
            <a:r>
              <a:rPr lang="zh-CN" altLang="en-US" dirty="0"/>
              <a:t>和</a:t>
            </a:r>
            <a:r>
              <a:rPr lang="en-US" altLang="zh-CN" dirty="0"/>
              <a:t>A[k+1:j]</a:t>
            </a:r>
            <a:r>
              <a:rPr lang="zh-CN" altLang="en-US" dirty="0"/>
              <a:t>的次序也是最优的。</a:t>
            </a:r>
          </a:p>
          <a:p>
            <a:r>
              <a:rPr lang="zh-CN" altLang="en-US" dirty="0"/>
              <a:t>矩阵连乘计算次序问题的最优解包含着其子问题的最优解。这种性质称为最优子结构性质。问题的最优子结构性质是该问题可用动态规划算法求解的显著特征。</a:t>
            </a:r>
          </a:p>
          <a:p>
            <a:endParaRPr lang="zh-CN" altLang="en-US" dirty="0"/>
          </a:p>
        </p:txBody>
      </p:sp>
      <p:sp>
        <p:nvSpPr>
          <p:cNvPr id="4" name="灯片编号占位符 3"/>
          <p:cNvSpPr>
            <a:spLocks noGrp="1"/>
          </p:cNvSpPr>
          <p:nvPr>
            <p:ph type="sldNum" sz="quarter" idx="5"/>
          </p:nvPr>
        </p:nvSpPr>
        <p:spPr/>
        <p:txBody>
          <a:bodyPr/>
          <a:lstStyle/>
          <a:p>
            <a:fld id="{D8989500-7B95-4046-BB03-4F180CD4BD80}" type="slidenum">
              <a:rPr lang="zh-CN" altLang="en-US" smtClean="0"/>
              <a:t>16</a:t>
            </a:fld>
            <a:endParaRPr lang="zh-CN" altLang="en-US"/>
          </a:p>
        </p:txBody>
      </p:sp>
    </p:spTree>
    <p:extLst>
      <p:ext uri="{BB962C8B-B14F-4D97-AF65-F5344CB8AC3E}">
        <p14:creationId xmlns:p14="http://schemas.microsoft.com/office/powerpoint/2010/main" val="31492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989500-7B95-4046-BB03-4F180CD4BD80}" type="slidenum">
              <a:rPr lang="zh-CN" altLang="en-US" smtClean="0"/>
              <a:t>22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kern="1200" dirty="0">
                <a:solidFill>
                  <a:schemeClr val="tx1"/>
                </a:solidFill>
                <a:effectLst/>
                <a:latin typeface="+mn-lt"/>
                <a:ea typeface="+mn-ea"/>
                <a:cs typeface="+mn-cs"/>
              </a:rPr>
              <a:t>备忘录方法是动态规划算法的变形。</a:t>
            </a:r>
            <a:endParaRPr lang="en-US" altLang="zh-CN" sz="1200" b="0" kern="1200" dirty="0">
              <a:solidFill>
                <a:schemeClr val="tx1"/>
              </a:solidFill>
              <a:effectLst/>
              <a:latin typeface="+mn-lt"/>
              <a:ea typeface="+mn-ea"/>
              <a:cs typeface="+mn-cs"/>
            </a:endParaRPr>
          </a:p>
          <a:p>
            <a:r>
              <a:rPr lang="zh-CN" altLang="en-US" sz="1200" b="0" kern="1200" dirty="0">
                <a:solidFill>
                  <a:schemeClr val="tx1"/>
                </a:solidFill>
                <a:effectLst/>
                <a:latin typeface="+mn-lt"/>
                <a:ea typeface="+mn-ea"/>
                <a:cs typeface="+mn-cs"/>
              </a:rPr>
              <a:t>与动态规划算法一样，备忘录方法用表格保存已解决的子问题的答案，在下次需要解此子问题时，只要简单地查看该子问题的解答，而不必重新计算。</a:t>
            </a:r>
            <a:endParaRPr lang="en-US" altLang="zh-CN" sz="1200" b="0" kern="1200" dirty="0">
              <a:solidFill>
                <a:schemeClr val="tx1"/>
              </a:solidFill>
              <a:effectLst/>
              <a:latin typeface="+mn-lt"/>
              <a:ea typeface="+mn-ea"/>
              <a:cs typeface="+mn-cs"/>
            </a:endParaRPr>
          </a:p>
          <a:p>
            <a:r>
              <a:rPr lang="zh-CN" altLang="en-US" sz="1200" b="0" kern="1200" dirty="0">
                <a:solidFill>
                  <a:schemeClr val="tx1"/>
                </a:solidFill>
                <a:effectLst/>
                <a:latin typeface="+mn-lt"/>
                <a:ea typeface="+mn-ea"/>
                <a:cs typeface="+mn-cs"/>
              </a:rPr>
              <a:t>与动态规划算法不同的是，备忘录方法的递归方式是自顶向下的，而动态规划算法则是自底向上递归的。</a:t>
            </a:r>
            <a:endParaRPr lang="en-US" altLang="zh-CN" sz="1200" b="0" kern="1200" dirty="0">
              <a:solidFill>
                <a:schemeClr val="tx1"/>
              </a:solidFill>
              <a:effectLst/>
              <a:latin typeface="+mn-lt"/>
              <a:ea typeface="+mn-ea"/>
              <a:cs typeface="+mn-cs"/>
            </a:endParaRPr>
          </a:p>
          <a:p>
            <a:r>
              <a:rPr lang="zh-CN" altLang="en-US" sz="1200" b="0" kern="1200" dirty="0">
                <a:solidFill>
                  <a:schemeClr val="tx1"/>
                </a:solidFill>
                <a:effectLst/>
                <a:latin typeface="+mn-lt"/>
                <a:ea typeface="+mn-ea"/>
                <a:cs typeface="+mn-cs"/>
              </a:rPr>
              <a:t>因此，备忘录方法的控制结构与直接递归方法的控制结构相同，区别在于备忘录方法为每个解过的子问题建立了备忘录以备需要时查看，避免了相同子问题的重复求解。</a:t>
            </a:r>
          </a:p>
          <a:p>
            <a:endParaRPr lang="zh-CN" altLang="en-US" dirty="0"/>
          </a:p>
        </p:txBody>
      </p:sp>
      <p:sp>
        <p:nvSpPr>
          <p:cNvPr id="4" name="灯片编号占位符 3"/>
          <p:cNvSpPr>
            <a:spLocks noGrp="1"/>
          </p:cNvSpPr>
          <p:nvPr>
            <p:ph type="sldNum" sz="quarter" idx="5"/>
          </p:nvPr>
        </p:nvSpPr>
        <p:spPr/>
        <p:txBody>
          <a:bodyPr/>
          <a:lstStyle/>
          <a:p>
            <a:fld id="{D8989500-7B95-4046-BB03-4F180CD4BD80}" type="slidenum">
              <a:rPr lang="zh-CN" altLang="en-US" smtClean="0"/>
              <a:t>28</a:t>
            </a:fld>
            <a:endParaRPr lang="zh-CN" altLang="en-US"/>
          </a:p>
        </p:txBody>
      </p:sp>
    </p:spTree>
    <p:extLst>
      <p:ext uri="{BB962C8B-B14F-4D97-AF65-F5344CB8AC3E}">
        <p14:creationId xmlns:p14="http://schemas.microsoft.com/office/powerpoint/2010/main" val="3232056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kern="1200" dirty="0">
                <a:solidFill>
                  <a:schemeClr val="tx1"/>
                </a:solidFill>
                <a:effectLst/>
                <a:latin typeface="+mn-lt"/>
                <a:ea typeface="+mn-ea"/>
                <a:cs typeface="+mn-cs"/>
              </a:rPr>
              <a:t>备忘录方法为每个子问题建立一个记录项，初始化时，该记录项存入一个特殊的值，表示该子问题尚未求解。</a:t>
            </a:r>
            <a:endParaRPr lang="en-US" altLang="zh-CN" sz="1200" b="0" kern="1200" dirty="0">
              <a:solidFill>
                <a:schemeClr val="tx1"/>
              </a:solidFill>
              <a:effectLst/>
              <a:latin typeface="+mn-lt"/>
              <a:ea typeface="+mn-ea"/>
              <a:cs typeface="+mn-cs"/>
            </a:endParaRPr>
          </a:p>
          <a:p>
            <a:r>
              <a:rPr lang="zh-CN" altLang="en-US" sz="1200" b="0" kern="1200" dirty="0">
                <a:solidFill>
                  <a:schemeClr val="tx1"/>
                </a:solidFill>
                <a:effectLst/>
                <a:latin typeface="+mn-lt"/>
                <a:ea typeface="+mn-ea"/>
                <a:cs typeface="+mn-cs"/>
              </a:rPr>
              <a:t>在求解过程中，对每个待求的子问题，首先查看其相应的记录项。</a:t>
            </a:r>
            <a:endParaRPr lang="en-US" altLang="zh-CN" sz="1200" b="0" kern="1200" dirty="0">
              <a:solidFill>
                <a:schemeClr val="tx1"/>
              </a:solidFill>
              <a:effectLst/>
              <a:latin typeface="+mn-lt"/>
              <a:ea typeface="+mn-ea"/>
              <a:cs typeface="+mn-cs"/>
            </a:endParaRPr>
          </a:p>
          <a:p>
            <a:r>
              <a:rPr lang="zh-CN" altLang="en-US" sz="1200" b="0" kern="1200" dirty="0">
                <a:solidFill>
                  <a:schemeClr val="tx1"/>
                </a:solidFill>
                <a:effectLst/>
                <a:latin typeface="+mn-lt"/>
                <a:ea typeface="+mn-ea"/>
                <a:cs typeface="+mn-cs"/>
              </a:rPr>
              <a:t>若记录项中存储的是初始化时存入的特殊值，则表示该子问题是第一次遇到，此时计算出该子问题的解，并保存在其相应的记录项中，以备以后查看。</a:t>
            </a:r>
            <a:endParaRPr lang="en-US" altLang="zh-CN" sz="1200" b="0" kern="1200" dirty="0">
              <a:solidFill>
                <a:schemeClr val="tx1"/>
              </a:solidFill>
              <a:effectLst/>
              <a:latin typeface="+mn-lt"/>
              <a:ea typeface="+mn-ea"/>
              <a:cs typeface="+mn-cs"/>
            </a:endParaRPr>
          </a:p>
          <a:p>
            <a:r>
              <a:rPr lang="zh-CN" altLang="en-US" sz="1200" b="0" kern="1200" dirty="0">
                <a:solidFill>
                  <a:schemeClr val="tx1"/>
                </a:solidFill>
                <a:effectLst/>
                <a:latin typeface="+mn-lt"/>
                <a:ea typeface="+mn-ea"/>
                <a:cs typeface="+mn-cs"/>
              </a:rPr>
              <a:t>若记录项中存储的已不是初始化时存入的特殊值，则表示该子问题已被计算过，其相应的记录项中存储的是该子问题的解答。此时，只要从记录项中取出该子问题的解答即可，而不必重新计算。</a:t>
            </a:r>
          </a:p>
          <a:p>
            <a:endParaRPr lang="zh-CN" altLang="en-US" dirty="0"/>
          </a:p>
        </p:txBody>
      </p:sp>
      <p:sp>
        <p:nvSpPr>
          <p:cNvPr id="4" name="灯片编号占位符 3"/>
          <p:cNvSpPr>
            <a:spLocks noGrp="1"/>
          </p:cNvSpPr>
          <p:nvPr>
            <p:ph type="sldNum" sz="quarter" idx="5"/>
          </p:nvPr>
        </p:nvSpPr>
        <p:spPr/>
        <p:txBody>
          <a:bodyPr/>
          <a:lstStyle/>
          <a:p>
            <a:fld id="{D8989500-7B95-4046-BB03-4F180CD4BD80}" type="slidenum">
              <a:rPr lang="zh-CN" altLang="en-US" smtClean="0"/>
              <a:t>29</a:t>
            </a:fld>
            <a:endParaRPr lang="zh-CN" altLang="en-US"/>
          </a:p>
        </p:txBody>
      </p:sp>
    </p:spTree>
    <p:extLst>
      <p:ext uri="{BB962C8B-B14F-4D97-AF65-F5344CB8AC3E}">
        <p14:creationId xmlns:p14="http://schemas.microsoft.com/office/powerpoint/2010/main" val="1173005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8" y="1122363"/>
            <a:ext cx="9144224" cy="2387600"/>
          </a:xfrm>
          <a:prstGeom prst="rect">
            <a:avLst/>
          </a:prstGeo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38" y="3602038"/>
            <a:ext cx="9144224"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430042" y="1524000"/>
            <a:ext cx="7740763" cy="4310743"/>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113" y="365125"/>
            <a:ext cx="2628964"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21" y="365125"/>
            <a:ext cx="7734490"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7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3_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4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5_标题和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6_标题和内容">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98469" y="68626"/>
            <a:ext cx="7740763" cy="470410"/>
          </a:xfrm>
          <a:prstGeom prst="rect">
            <a:avLst/>
          </a:prstGeom>
        </p:spPr>
        <p:txBody>
          <a:bodyPr/>
          <a:lstStyle>
            <a:lvl1pPr>
              <a:defRPr sz="3050">
                <a:solidFill>
                  <a:schemeClr val="bg1"/>
                </a:solidFill>
                <a:latin typeface="华文隶书" panose="02010800040101010101" pitchFamily="2" charset="-122"/>
                <a:ea typeface="华文隶书" panose="02010800040101010101" pitchFamily="2" charset="-122"/>
              </a:defRPr>
            </a:lvl1pPr>
          </a:lstStyle>
          <a:p>
            <a:r>
              <a:rPr lang="zh-CN" altLang="en-US" noProof="1"/>
              <a:t>单击此处编辑母版标题样式</a:t>
            </a:r>
          </a:p>
        </p:txBody>
      </p:sp>
      <p:sp>
        <p:nvSpPr>
          <p:cNvPr id="3" name="内容占位符 2"/>
          <p:cNvSpPr>
            <a:spLocks noGrp="1"/>
          </p:cNvSpPr>
          <p:nvPr>
            <p:ph idx="1"/>
          </p:nvPr>
        </p:nvSpPr>
        <p:spPr>
          <a:xfrm>
            <a:off x="266781" y="891575"/>
            <a:ext cx="11632335" cy="5349166"/>
          </a:xfrm>
          <a:prstGeom prst="rect">
            <a:avLst/>
          </a:prstGeom>
        </p:spPr>
        <p:txBody>
          <a:bodyPr/>
          <a:lstStyle>
            <a:lvl1pPr>
              <a:defRPr>
                <a:latin typeface="黑体" panose="02010609060101010101" pitchFamily="49" charset="-122"/>
                <a:ea typeface="黑体" panose="02010609060101010101" pitchFamily="49" charset="-122"/>
              </a:defRPr>
            </a:lvl1pPr>
            <a:lvl2pPr>
              <a:defRPr>
                <a:latin typeface="微软雅黑" panose="020B0503020204020204" pitchFamily="34" charset="-122"/>
                <a:ea typeface="微软雅黑" panose="020B0503020204020204" pitchFamily="34" charset="-122"/>
              </a:defRPr>
            </a:lvl2pPr>
            <a:lvl3pPr>
              <a:defRPr>
                <a:latin typeface="新宋体" panose="02010609030101010101" pitchFamily="49" charset="-122"/>
                <a:ea typeface="新宋体" panose="02010609030101010101" pitchFamily="49" charset="-122"/>
              </a:defRPr>
            </a:lvl3pPr>
          </a:lstStyle>
          <a:p>
            <a:pPr lvl="0"/>
            <a:r>
              <a:rPr lang="zh-CN" altLang="en-US" noProof="1"/>
              <a:t>单击此处编辑母版文本样式</a:t>
            </a:r>
          </a:p>
          <a:p>
            <a:pPr lvl="1"/>
            <a:r>
              <a:rPr lang="zh-CN" altLang="en-US" noProof="1"/>
              <a:t>第二级</a:t>
            </a:r>
          </a:p>
          <a:p>
            <a:pPr lvl="2"/>
            <a:r>
              <a:rPr lang="zh-CN" altLang="en-US" noProof="1"/>
              <a:t>第三级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72" y="1709738"/>
            <a:ext cx="10515857" cy="2852737"/>
          </a:xfrm>
          <a:prstGeom prst="rect">
            <a:avLst/>
          </a:prstGeom>
        </p:spPr>
        <p:txBody>
          <a:bodyPr anchor="b"/>
          <a:lstStyle>
            <a:lvl1pPr algn="l">
              <a:defRPr sz="6000"/>
            </a:lvl1pPr>
          </a:lstStyle>
          <a:p>
            <a:r>
              <a:rPr lang="zh-CN" altLang="en-US" noProof="1"/>
              <a:t>单击此处编辑母版标题样式</a:t>
            </a:r>
          </a:p>
        </p:txBody>
      </p:sp>
      <p:sp>
        <p:nvSpPr>
          <p:cNvPr id="3" name="文本占位符 2"/>
          <p:cNvSpPr>
            <a:spLocks noGrp="1"/>
          </p:cNvSpPr>
          <p:nvPr>
            <p:ph type="body" idx="1"/>
          </p:nvPr>
        </p:nvSpPr>
        <p:spPr>
          <a:xfrm>
            <a:off x="831872" y="4589463"/>
            <a:ext cx="10515857" cy="1500187"/>
          </a:xfrm>
          <a:prstGeom prst="rect">
            <a:avLst/>
          </a:prstGeo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20" y="1825626"/>
            <a:ext cx="5181727"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352" y="1825626"/>
            <a:ext cx="5181727"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9" y="365127"/>
            <a:ext cx="10515857" cy="970222"/>
          </a:xfrm>
          <a:prstGeom prst="rect">
            <a:avLst/>
          </a:prstGeom>
        </p:spPr>
        <p:txBody>
          <a:bodyPr/>
          <a:lstStyle>
            <a:lvl1pPr algn="ctr">
              <a:defRPr/>
            </a:lvl1pPr>
          </a:lstStyle>
          <a:p>
            <a:r>
              <a:rPr lang="zh-CN" altLang="en-US" noProof="1"/>
              <a:t>单击此处编辑母版标题样式</a:t>
            </a:r>
          </a:p>
        </p:txBody>
      </p:sp>
      <p:sp>
        <p:nvSpPr>
          <p:cNvPr id="3" name="文本占位符 2"/>
          <p:cNvSpPr>
            <a:spLocks noGrp="1"/>
          </p:cNvSpPr>
          <p:nvPr>
            <p:ph type="body" idx="1"/>
          </p:nvPr>
        </p:nvSpPr>
        <p:spPr>
          <a:xfrm>
            <a:off x="1259756" y="1567346"/>
            <a:ext cx="4701955" cy="710095"/>
          </a:xfrm>
          <a:prstGeom prst="rect">
            <a:avLst/>
          </a:prstGeom>
        </p:spPr>
        <p:txBody>
          <a:bodyPr anchor="ctr"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1259756" y="2338388"/>
            <a:ext cx="4701955" cy="3785964"/>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289771" y="1567346"/>
            <a:ext cx="4701956" cy="710095"/>
          </a:xfrm>
          <a:prstGeom prst="rect">
            <a:avLst/>
          </a:prstGeom>
        </p:spPr>
        <p:txBody>
          <a:bodyPr vert="horz" lIns="91440" tIns="45720" rIns="91440" bIns="45720" rtlCol="0" anchor="ctr" anchorCtr="0">
            <a:normAutofit/>
          </a:bodyPr>
          <a:lstStyle>
            <a:lvl1pPr marL="228600" indent="-228600">
              <a:buNone/>
              <a:defRPr lang="zh-CN" altLang="en-US" b="0" smtClean="0"/>
            </a:lvl1pPr>
          </a:lstStyle>
          <a:p>
            <a:pPr lvl="0"/>
            <a:r>
              <a:rPr lang="zh-CN" altLang="en-US" noProof="1"/>
              <a:t>单击此处编辑母版文本样式</a:t>
            </a:r>
          </a:p>
        </p:txBody>
      </p:sp>
      <p:sp>
        <p:nvSpPr>
          <p:cNvPr id="6" name="内容占位符 5"/>
          <p:cNvSpPr>
            <a:spLocks noGrp="1"/>
          </p:cNvSpPr>
          <p:nvPr>
            <p:ph sz="quarter" idx="4"/>
          </p:nvPr>
        </p:nvSpPr>
        <p:spPr>
          <a:xfrm>
            <a:off x="6289771" y="2357462"/>
            <a:ext cx="4701956" cy="3766892"/>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8" y="457200"/>
            <a:ext cx="3932333" cy="1600200"/>
          </a:xfrm>
          <a:prstGeom prst="rect">
            <a:avLst/>
          </a:prstGeo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316" y="987425"/>
            <a:ext cx="6172351"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808" y="2057400"/>
            <a:ext cx="393233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9" y="457200"/>
            <a:ext cx="4260954" cy="1600200"/>
          </a:xfrm>
          <a:prstGeom prst="rect">
            <a:avLst/>
          </a:prstGeom>
        </p:spPr>
        <p:txBody>
          <a:bodyPr anchor="t" anchorCtr="0">
            <a:normAutofit/>
          </a:bodyPr>
          <a:lstStyle>
            <a:lvl1pPr>
              <a:defRPr sz="4000"/>
            </a:lvl1pPr>
          </a:lstStyle>
          <a:p>
            <a:r>
              <a:rPr lang="zh-CN" altLang="en-US" noProof="1"/>
              <a:t>单击此处编辑母版标题样式</a:t>
            </a:r>
          </a:p>
        </p:txBody>
      </p:sp>
      <p:sp>
        <p:nvSpPr>
          <p:cNvPr id="3" name="图片占位符 2"/>
          <p:cNvSpPr>
            <a:spLocks noGrp="1"/>
          </p:cNvSpPr>
          <p:nvPr>
            <p:ph type="pic" idx="1"/>
          </p:nvPr>
        </p:nvSpPr>
        <p:spPr>
          <a:xfrm>
            <a:off x="5384933" y="457203"/>
            <a:ext cx="5970733"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1"/>
              <a:t>单击图标添加图片</a:t>
            </a:r>
          </a:p>
        </p:txBody>
      </p:sp>
      <p:sp>
        <p:nvSpPr>
          <p:cNvPr id="4" name="文本占位符 3"/>
          <p:cNvSpPr>
            <a:spLocks noGrp="1"/>
          </p:cNvSpPr>
          <p:nvPr>
            <p:ph type="body" sz="half" idx="2"/>
          </p:nvPr>
        </p:nvSpPr>
        <p:spPr>
          <a:xfrm>
            <a:off x="839809" y="2057400"/>
            <a:ext cx="4260954" cy="3811588"/>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图片 2" descr="0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 y="0"/>
            <a:ext cx="12202452" cy="68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1"/>
          <p:cNvSpPr txBox="1"/>
          <p:nvPr/>
        </p:nvSpPr>
        <p:spPr>
          <a:xfrm>
            <a:off x="2804206" y="68627"/>
            <a:ext cx="7740763" cy="492555"/>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2pPr>
            <a:lvl3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3pPr>
            <a:lvl4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4pPr>
            <a:lvl5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9pPr>
          </a:lstStyle>
          <a:p>
            <a:endParaRPr lang="zh-CN" altLang="en-US" sz="3050" noProof="1">
              <a:solidFill>
                <a:schemeClr val="bg1"/>
              </a:solidFill>
              <a:latin typeface="华文隶书" panose="02010800040101010101" pitchFamily="2" charset="-122"/>
              <a:ea typeface="华文隶书" panose="02010800040101010101" pitchFamily="2" charset="-122"/>
            </a:endParaRPr>
          </a:p>
        </p:txBody>
      </p:sp>
      <p:sp>
        <p:nvSpPr>
          <p:cNvPr id="5" name="内容占位符 2"/>
          <p:cNvSpPr txBox="1"/>
          <p:nvPr/>
        </p:nvSpPr>
        <p:spPr>
          <a:xfrm>
            <a:off x="430042" y="960154"/>
            <a:ext cx="11495177" cy="5143429"/>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lvl="1"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lvl="2"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lvl="3"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lvl="4"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a:lstStyle>
          <a:p>
            <a:pPr marL="326390" indent="-326390">
              <a:buFont typeface="Wingdings" panose="05000000000000000000" pitchFamily="2" charset="2"/>
              <a:buChar char="u"/>
            </a:pPr>
            <a:endParaRPr lang="zh-CN" altLang="en-US" sz="3050" noProof="1">
              <a:latin typeface="新宋体" panose="02010609030101010101" pitchFamily="49" charset="-122"/>
              <a:ea typeface="新宋体" panose="0201060903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eaLnBrk="1" fontAlgn="base" hangingPunct="1">
        <a:spcBef>
          <a:spcPct val="0"/>
        </a:spcBef>
        <a:spcAft>
          <a:spcPct val="0"/>
        </a:spcAft>
        <a:defRPr sz="4190" kern="1200">
          <a:solidFill>
            <a:schemeClr val="tx2"/>
          </a:solidFill>
          <a:latin typeface="+mj-lt"/>
          <a:ea typeface="+mj-ea"/>
          <a:cs typeface="+mj-cs"/>
        </a:defRPr>
      </a:lvl1pPr>
      <a:lvl2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2pPr>
      <a:lvl3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3pPr>
      <a:lvl4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4pPr>
      <a:lvl5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5pPr>
      <a:lvl6pPr marL="435610"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6pPr>
      <a:lvl7pPr marL="870585"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7pPr>
      <a:lvl8pPr marL="1306195"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8pPr>
      <a:lvl9pPr marL="1741805"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9pPr>
    </p:titleStyle>
    <p:bodyStyle>
      <a:lvl1pPr marL="326390" indent="-326390" algn="l" rtl="0" eaLnBrk="1" fontAlgn="base" hangingPunct="1">
        <a:spcBef>
          <a:spcPct val="20000"/>
        </a:spcBef>
        <a:spcAft>
          <a:spcPct val="0"/>
        </a:spcAft>
        <a:buChar char="•"/>
        <a:defRPr sz="3050" kern="1200">
          <a:solidFill>
            <a:schemeClr val="tx1"/>
          </a:solidFill>
          <a:latin typeface="+mn-lt"/>
          <a:ea typeface="+mn-ea"/>
          <a:cs typeface="+mn-cs"/>
        </a:defRPr>
      </a:lvl1pPr>
      <a:lvl2pPr marL="707390" lvl="1" indent="-272415" algn="l" rtl="0" eaLnBrk="1" fontAlgn="base" hangingPunct="1">
        <a:spcBef>
          <a:spcPct val="20000"/>
        </a:spcBef>
        <a:spcAft>
          <a:spcPct val="0"/>
        </a:spcAft>
        <a:buChar char="–"/>
        <a:defRPr sz="2665" kern="1200">
          <a:solidFill>
            <a:schemeClr val="tx1"/>
          </a:solidFill>
          <a:latin typeface="+mn-lt"/>
          <a:ea typeface="+mn-ea"/>
          <a:cs typeface="+mn-cs"/>
        </a:defRPr>
      </a:lvl2pPr>
      <a:lvl3pPr marL="1088390" lvl="2" indent="-217805" algn="l" rtl="0" eaLnBrk="1" fontAlgn="base" hangingPunct="1">
        <a:spcBef>
          <a:spcPct val="20000"/>
        </a:spcBef>
        <a:spcAft>
          <a:spcPct val="0"/>
        </a:spcAft>
        <a:buChar char="•"/>
        <a:defRPr sz="2285" kern="1200">
          <a:solidFill>
            <a:schemeClr val="tx1"/>
          </a:solidFill>
          <a:latin typeface="+mn-lt"/>
          <a:ea typeface="+mn-ea"/>
          <a:cs typeface="+mn-cs"/>
        </a:defRPr>
      </a:lvl3pPr>
      <a:lvl4pPr marL="1524000" lvl="3" indent="-217805" algn="l" rtl="0" eaLnBrk="1" fontAlgn="base" hangingPunct="1">
        <a:spcBef>
          <a:spcPct val="20000"/>
        </a:spcBef>
        <a:spcAft>
          <a:spcPct val="0"/>
        </a:spcAft>
        <a:buChar char="–"/>
        <a:defRPr sz="1905" kern="1200">
          <a:solidFill>
            <a:schemeClr val="tx1"/>
          </a:solidFill>
          <a:latin typeface="+mn-lt"/>
          <a:ea typeface="+mn-ea"/>
          <a:cs typeface="+mn-cs"/>
        </a:defRPr>
      </a:lvl4pPr>
      <a:lvl5pPr marL="1959610" lvl="4" indent="-217805" algn="l" rtl="0" eaLnBrk="1" fontAlgn="base" hangingPunct="1">
        <a:spcBef>
          <a:spcPct val="20000"/>
        </a:spcBef>
        <a:spcAft>
          <a:spcPct val="0"/>
        </a:spcAft>
        <a:buChar char="»"/>
        <a:defRPr sz="1905" kern="1200">
          <a:solidFill>
            <a:schemeClr val="tx1"/>
          </a:solidFill>
          <a:latin typeface="+mn-lt"/>
          <a:ea typeface="+mn-ea"/>
          <a:cs typeface="+mn-cs"/>
        </a:defRPr>
      </a:lvl5pPr>
      <a:lvl6pPr marL="2395220" lvl="5"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6pPr>
      <a:lvl7pPr marL="2830195" lvl="6"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7pPr>
      <a:lvl8pPr marL="3265805" lvl="7"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8pPr>
      <a:lvl9pPr marL="3701415" lvl="8"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9pPr>
    </p:bodyStyle>
    <p:otherStyle>
      <a:lvl1pPr marL="0" lvl="0" indent="0" algn="l" defTabSz="870585" eaLnBrk="1" fontAlgn="base" latinLnBrk="0" hangingPunct="1">
        <a:spcBef>
          <a:spcPct val="0"/>
        </a:spcBef>
        <a:spcAft>
          <a:spcPct val="0"/>
        </a:spcAft>
        <a:buFont typeface="Arial" panose="020B0604020202090204" pitchFamily="34" charset="0"/>
        <a:buNone/>
        <a:defRPr sz="1715" b="0" i="0" u="none" kern="1200" baseline="0">
          <a:solidFill>
            <a:schemeClr val="tx1"/>
          </a:solidFill>
          <a:latin typeface="+mn-lt"/>
          <a:ea typeface="+mn-ea"/>
          <a:cs typeface="+mn-cs"/>
        </a:defRPr>
      </a:lvl1pPr>
      <a:lvl2pPr marL="435610" lvl="1"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2pPr>
      <a:lvl3pPr marL="870585" lvl="2"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3pPr>
      <a:lvl4pPr marL="1306195" lvl="3"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4pPr>
      <a:lvl5pPr marL="1741805" lvl="4"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5pPr>
      <a:lvl6pPr marL="2177415" lvl="5"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6pPr>
      <a:lvl7pPr marL="2612390" lvl="6"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7pPr>
      <a:lvl8pPr marL="3048000" lvl="7"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8pPr>
      <a:lvl9pPr marL="3483610" lvl="8"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chor="ctr">
            <a:normAutofit fontScale="90000"/>
          </a:bodyPr>
          <a:lstStyle/>
          <a:p>
            <a:r>
              <a:rPr lang="zh-CN" altLang="en-US" sz="8000" b="1">
                <a:latin typeface="黑体" panose="02010609060101010101" pitchFamily="49" charset="-122"/>
                <a:ea typeface="黑体" panose="02010609060101010101" pitchFamily="49" charset="-122"/>
              </a:rPr>
              <a:t>Dynamic </a:t>
            </a:r>
            <a:r>
              <a:rPr lang="zh-CN" altLang="en-US" sz="8000" b="1" dirty="0">
                <a:latin typeface="黑体" panose="02010609060101010101" pitchFamily="49" charset="-122"/>
                <a:ea typeface="黑体" panose="02010609060101010101" pitchFamily="49" charset="-122"/>
              </a:rPr>
              <a:t>programming</a:t>
            </a:r>
          </a:p>
        </p:txBody>
      </p:sp>
    </p:spTree>
  </p:cSld>
  <p:clrMapOvr>
    <a:masterClrMapping/>
  </p:clrMapOvr>
  <mc:AlternateContent xmlns:mc="http://schemas.openxmlformats.org/markup-compatibility/2006" xmlns:p14="http://schemas.microsoft.com/office/powerpoint/2010/main">
    <mc:Choice Requires="p14">
      <p:transition spd="slow" p14:dur="2000" advTm="3335"/>
    </mc:Choice>
    <mc:Fallback xmlns="">
      <p:transition spd="slow" advTm="333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400" i="1" dirty="0">
                <a:latin typeface="Times New Roman Italic" panose="02020503050405090304" charset="0"/>
                <a:ea typeface="黑体" panose="02010609060101010101" pitchFamily="49" charset="-122"/>
                <a:cs typeface="Times New Roman Italic" panose="02020503050405090304" charset="0"/>
                <a:sym typeface="+mn-ea"/>
              </a:rPr>
              <a:t>Matrix-chain multiplication</a:t>
            </a:r>
            <a:endParaRPr lang="zh-CN" altLang="en-US" sz="2400" i="1" dirty="0">
              <a:latin typeface="Times New Roman Italic" panose="02020503050405090304" charset="0"/>
              <a:cs typeface="Times New Roman Italic" panose="02020503050405090304" charset="0"/>
            </a:endParaRPr>
          </a:p>
        </p:txBody>
      </p:sp>
      <p:sp>
        <p:nvSpPr>
          <p:cNvPr id="3" name="内容占位符 2"/>
          <p:cNvSpPr>
            <a:spLocks noGrp="1"/>
          </p:cNvSpPr>
          <p:nvPr>
            <p:ph idx="1"/>
          </p:nvPr>
        </p:nvSpPr>
        <p:spPr>
          <a:xfrm>
            <a:off x="279481" y="754415"/>
            <a:ext cx="11632335" cy="5349166"/>
          </a:xfrm>
        </p:spPr>
        <p:txBody>
          <a:bodyPr/>
          <a:lstStyle/>
          <a:p>
            <a:pPr marL="0" indent="0" algn="just">
              <a:lnSpc>
                <a:spcPct val="100000"/>
              </a:lnSpc>
              <a:buNone/>
            </a:pPr>
            <a:r>
              <a:rPr lang="zh-CN" altLang="en-US" sz="2800" b="1" dirty="0">
                <a:solidFill>
                  <a:srgbClr val="FF0000"/>
                </a:solidFill>
                <a:latin typeface="Times New Roman" panose="02020503050405090304" pitchFamily="18" charset="0"/>
                <a:cs typeface="Times New Roman" panose="02020503050405090304" pitchFamily="18" charset="0"/>
              </a:rPr>
              <a:t>Given n matrices </a:t>
            </a:r>
            <a:r>
              <a:rPr lang="en-US" altLang="zh-CN" sz="2800" b="1" dirty="0">
                <a:solidFill>
                  <a:srgbClr val="FF0000"/>
                </a:solidFill>
                <a:latin typeface="Times New Roman" panose="02020503050405090304" pitchFamily="18" charset="0"/>
                <a:cs typeface="Times New Roman" panose="02020503050405090304" pitchFamily="18" charset="0"/>
                <a:sym typeface="+mn-ea"/>
              </a:rPr>
              <a:t>{A</a:t>
            </a:r>
            <a:r>
              <a:rPr lang="en-US" altLang="zh-CN" sz="2800" b="1" baseline="-25000" dirty="0">
                <a:solidFill>
                  <a:srgbClr val="FF0000"/>
                </a:solidFill>
                <a:latin typeface="Times New Roman" panose="02020503050405090304" pitchFamily="18" charset="0"/>
                <a:cs typeface="Times New Roman" panose="02020503050405090304" pitchFamily="18" charset="0"/>
                <a:sym typeface="+mn-ea"/>
              </a:rPr>
              <a:t>1</a:t>
            </a:r>
            <a:r>
              <a:rPr lang="en-US" altLang="zh-CN" sz="2800" b="1" dirty="0">
                <a:solidFill>
                  <a:srgbClr val="FF0000"/>
                </a:solidFill>
                <a:latin typeface="Times New Roman" panose="02020503050405090304" pitchFamily="18" charset="0"/>
                <a:cs typeface="Times New Roman" panose="02020503050405090304" pitchFamily="18" charset="0"/>
                <a:sym typeface="+mn-ea"/>
              </a:rPr>
              <a:t>,A</a:t>
            </a:r>
            <a:r>
              <a:rPr lang="en-US" altLang="zh-CN" sz="2800" b="1" baseline="-25000" dirty="0">
                <a:solidFill>
                  <a:srgbClr val="FF0000"/>
                </a:solidFill>
                <a:latin typeface="Times New Roman" panose="02020503050405090304" pitchFamily="18" charset="0"/>
                <a:cs typeface="Times New Roman" panose="02020503050405090304" pitchFamily="18" charset="0"/>
                <a:sym typeface="+mn-ea"/>
              </a:rPr>
              <a:t>2</a:t>
            </a:r>
            <a:r>
              <a:rPr lang="en-US" altLang="zh-CN" sz="2800" b="1" dirty="0">
                <a:solidFill>
                  <a:srgbClr val="FF0000"/>
                </a:solidFill>
                <a:latin typeface="Times New Roman" panose="02020503050405090304" pitchFamily="18" charset="0"/>
                <a:cs typeface="Times New Roman" panose="02020503050405090304" pitchFamily="18" charset="0"/>
                <a:sym typeface="+mn-ea"/>
              </a:rPr>
              <a:t>,…,A</a:t>
            </a:r>
            <a:r>
              <a:rPr lang="en-US" altLang="zh-CN" sz="2800" b="1" baseline="-25000" dirty="0">
                <a:solidFill>
                  <a:srgbClr val="FF0000"/>
                </a:solidFill>
                <a:latin typeface="Times New Roman" panose="02020503050405090304" pitchFamily="18" charset="0"/>
                <a:cs typeface="Times New Roman" panose="02020503050405090304" pitchFamily="18" charset="0"/>
                <a:sym typeface="+mn-ea"/>
              </a:rPr>
              <a:t>n</a:t>
            </a:r>
            <a:r>
              <a:rPr lang="en-US" altLang="zh-CN" sz="2800" b="1" dirty="0">
                <a:solidFill>
                  <a:srgbClr val="FF0000"/>
                </a:solidFill>
                <a:latin typeface="Times New Roman" panose="02020503050405090304" pitchFamily="18" charset="0"/>
                <a:cs typeface="Times New Roman" panose="02020503050405090304" pitchFamily="18" charset="0"/>
                <a:sym typeface="+mn-ea"/>
              </a:rPr>
              <a:t>}</a:t>
            </a:r>
            <a:r>
              <a:rPr lang="zh-CN" altLang="en-US" sz="2800" b="1" dirty="0">
                <a:solidFill>
                  <a:srgbClr val="FF0000"/>
                </a:solidFill>
                <a:latin typeface="Times New Roman" panose="02020503050405090304" pitchFamily="18" charset="0"/>
                <a:cs typeface="Times New Roman" panose="02020503050405090304" pitchFamily="18" charset="0"/>
              </a:rPr>
              <a:t>, where </a:t>
            </a:r>
            <a:r>
              <a:rPr lang="en-US" altLang="zh-CN" sz="2800" b="1" dirty="0">
                <a:solidFill>
                  <a:srgbClr val="FF0000"/>
                </a:solidFill>
                <a:latin typeface="Times New Roman" panose="02020503050405090304" pitchFamily="18" charset="0"/>
                <a:cs typeface="Times New Roman" panose="02020503050405090304" pitchFamily="18" charset="0"/>
                <a:sym typeface="+mn-ea"/>
              </a:rPr>
              <a:t>A</a:t>
            </a:r>
            <a:r>
              <a:rPr lang="en-US" altLang="zh-CN" sz="2800" b="1" baseline="-25000" dirty="0">
                <a:solidFill>
                  <a:srgbClr val="FF0000"/>
                </a:solidFill>
                <a:latin typeface="Times New Roman" panose="02020503050405090304" pitchFamily="18" charset="0"/>
                <a:cs typeface="Times New Roman" panose="02020503050405090304" pitchFamily="18" charset="0"/>
                <a:sym typeface="+mn-ea"/>
              </a:rPr>
              <a:t>i</a:t>
            </a:r>
            <a:r>
              <a:rPr lang="zh-CN" altLang="en-US" sz="2800" b="1" dirty="0">
                <a:solidFill>
                  <a:srgbClr val="FF0000"/>
                </a:solidFill>
                <a:latin typeface="Times New Roman" panose="02020503050405090304" pitchFamily="18" charset="0"/>
                <a:cs typeface="Times New Roman" panose="02020503050405090304" pitchFamily="18" charset="0"/>
              </a:rPr>
              <a:t> and </a:t>
            </a:r>
            <a:r>
              <a:rPr lang="en-US" altLang="zh-CN" sz="2800" b="1" dirty="0">
                <a:solidFill>
                  <a:srgbClr val="FF0000"/>
                </a:solidFill>
                <a:latin typeface="Times New Roman" panose="02020503050405090304" pitchFamily="18" charset="0"/>
                <a:cs typeface="Times New Roman" panose="02020503050405090304" pitchFamily="18" charset="0"/>
                <a:sym typeface="+mn-ea"/>
              </a:rPr>
              <a:t>A</a:t>
            </a:r>
            <a:r>
              <a:rPr lang="en-US" altLang="zh-CN" sz="2800" b="1" baseline="-25000" dirty="0">
                <a:solidFill>
                  <a:srgbClr val="FF0000"/>
                </a:solidFill>
                <a:latin typeface="Times New Roman" panose="02020503050405090304" pitchFamily="18" charset="0"/>
                <a:cs typeface="Times New Roman" panose="02020503050405090304" pitchFamily="18" charset="0"/>
                <a:sym typeface="+mn-ea"/>
              </a:rPr>
              <a:t>i+1</a:t>
            </a:r>
            <a:r>
              <a:rPr lang="zh-CN" altLang="en-US" sz="2800" b="1" dirty="0">
                <a:solidFill>
                  <a:srgbClr val="FF0000"/>
                </a:solidFill>
                <a:latin typeface="Times New Roman" panose="02020503050405090304" pitchFamily="18" charset="0"/>
                <a:cs typeface="Times New Roman" panose="02020503050405090304" pitchFamily="18" charset="0"/>
              </a:rPr>
              <a:t> are multiplicative (i =1, 2... , n-1). Consider the continuous product of these n matrices </a:t>
            </a:r>
            <a:r>
              <a:rPr lang="en-US" altLang="zh-CN" sz="2800" b="1" dirty="0">
                <a:solidFill>
                  <a:srgbClr val="FF0000"/>
                </a:solidFill>
                <a:latin typeface="Times New Roman" panose="02020503050405090304" pitchFamily="18" charset="0"/>
                <a:cs typeface="Times New Roman" panose="02020503050405090304" pitchFamily="18" charset="0"/>
                <a:sym typeface="+mn-ea"/>
              </a:rPr>
              <a:t>A</a:t>
            </a:r>
            <a:r>
              <a:rPr lang="en-US" altLang="zh-CN" sz="2800" b="1" baseline="-25000" dirty="0">
                <a:solidFill>
                  <a:srgbClr val="FF0000"/>
                </a:solidFill>
                <a:latin typeface="Times New Roman" panose="02020503050405090304" pitchFamily="18" charset="0"/>
                <a:cs typeface="Times New Roman" panose="02020503050405090304" pitchFamily="18" charset="0"/>
                <a:sym typeface="+mn-ea"/>
              </a:rPr>
              <a:t>1</a:t>
            </a:r>
            <a:r>
              <a:rPr lang="zh-CN" altLang="en-US" sz="2800" b="1" dirty="0">
                <a:solidFill>
                  <a:srgbClr val="FF0000"/>
                </a:solidFill>
                <a:latin typeface="Times New Roman" panose="02020503050405090304" pitchFamily="18" charset="0"/>
                <a:cs typeface="Times New Roman" panose="02020503050405090304" pitchFamily="18" charset="0"/>
                <a:sym typeface="+mn-ea"/>
              </a:rPr>
              <a:t>*</a:t>
            </a:r>
            <a:r>
              <a:rPr lang="en-US" altLang="zh-CN" sz="2800" b="1" dirty="0">
                <a:solidFill>
                  <a:srgbClr val="FF0000"/>
                </a:solidFill>
                <a:latin typeface="Times New Roman" panose="02020503050405090304" pitchFamily="18" charset="0"/>
                <a:cs typeface="Times New Roman" panose="02020503050405090304" pitchFamily="18" charset="0"/>
                <a:sym typeface="+mn-ea"/>
              </a:rPr>
              <a:t>A</a:t>
            </a:r>
            <a:r>
              <a:rPr lang="en-US" altLang="zh-CN" sz="2800" b="1" baseline="-25000" dirty="0">
                <a:solidFill>
                  <a:srgbClr val="FF0000"/>
                </a:solidFill>
                <a:latin typeface="Times New Roman" panose="02020503050405090304" pitchFamily="18" charset="0"/>
                <a:cs typeface="Times New Roman" panose="02020503050405090304" pitchFamily="18" charset="0"/>
                <a:sym typeface="+mn-ea"/>
              </a:rPr>
              <a:t>2</a:t>
            </a:r>
            <a:r>
              <a:rPr lang="zh-CN" altLang="en-US" sz="2800" b="1" dirty="0">
                <a:solidFill>
                  <a:srgbClr val="FF0000"/>
                </a:solidFill>
                <a:latin typeface="Times New Roman" panose="02020503050405090304" pitchFamily="18" charset="0"/>
                <a:cs typeface="Times New Roman" panose="02020503050405090304" pitchFamily="18" charset="0"/>
                <a:sym typeface="+mn-ea"/>
              </a:rPr>
              <a:t>*</a:t>
            </a:r>
            <a:r>
              <a:rPr lang="en-US" altLang="zh-CN" sz="2800" b="1" dirty="0">
                <a:solidFill>
                  <a:srgbClr val="FF0000"/>
                </a:solidFill>
                <a:latin typeface="Times New Roman" panose="02020503050405090304" pitchFamily="18" charset="0"/>
                <a:cs typeface="Times New Roman" panose="02020503050405090304" pitchFamily="18" charset="0"/>
                <a:sym typeface="+mn-ea"/>
              </a:rPr>
              <a:t>…</a:t>
            </a:r>
            <a:r>
              <a:rPr lang="zh-CN" altLang="en-US" sz="2800" b="1" dirty="0">
                <a:solidFill>
                  <a:srgbClr val="FF0000"/>
                </a:solidFill>
                <a:latin typeface="Times New Roman" panose="02020503050405090304" pitchFamily="18" charset="0"/>
                <a:cs typeface="Times New Roman" panose="02020503050405090304" pitchFamily="18" charset="0"/>
                <a:sym typeface="+mn-ea"/>
              </a:rPr>
              <a:t>*</a:t>
            </a:r>
            <a:r>
              <a:rPr lang="en-US" altLang="zh-CN" sz="2800" b="1" dirty="0">
                <a:solidFill>
                  <a:srgbClr val="FF0000"/>
                </a:solidFill>
                <a:latin typeface="Times New Roman" panose="02020503050405090304" pitchFamily="18" charset="0"/>
                <a:cs typeface="Times New Roman" panose="02020503050405090304" pitchFamily="18" charset="0"/>
                <a:sym typeface="+mn-ea"/>
              </a:rPr>
              <a:t>A</a:t>
            </a:r>
            <a:r>
              <a:rPr lang="en-US" altLang="zh-CN" sz="2800" b="1" baseline="-25000" dirty="0">
                <a:solidFill>
                  <a:srgbClr val="FF0000"/>
                </a:solidFill>
                <a:latin typeface="Times New Roman" panose="02020503050405090304" pitchFamily="18" charset="0"/>
                <a:cs typeface="Times New Roman" panose="02020503050405090304" pitchFamily="18" charset="0"/>
                <a:sym typeface="+mn-ea"/>
              </a:rPr>
              <a:t>n</a:t>
            </a:r>
            <a:r>
              <a:rPr lang="zh-CN" altLang="en-US" sz="2800" b="1" dirty="0">
                <a:solidFill>
                  <a:srgbClr val="FF0000"/>
                </a:solidFill>
                <a:latin typeface="Times New Roman" panose="02020503050405090304" pitchFamily="18" charset="0"/>
                <a:cs typeface="Times New Roman" panose="02020503050405090304" pitchFamily="18" charset="0"/>
                <a:sym typeface="+mn-ea"/>
              </a:rPr>
              <a:t>.</a:t>
            </a:r>
            <a:endParaRPr lang="zh-CN" altLang="en-US" sz="2800" b="1" baseline="-25000" dirty="0">
              <a:solidFill>
                <a:srgbClr val="FF0000"/>
              </a:solidFill>
              <a:latin typeface="Times New Roman" panose="02020503050405090304" pitchFamily="18" charset="0"/>
              <a:cs typeface="Times New Roman" panose="02020503050405090304" pitchFamily="18" charset="0"/>
            </a:endParaRPr>
          </a:p>
          <a:p>
            <a:pPr marL="0" indent="0" algn="just">
              <a:lnSpc>
                <a:spcPct val="150000"/>
              </a:lnSpc>
              <a:buNone/>
            </a:pPr>
            <a:r>
              <a:rPr lang="zh-CN" altLang="en-US" sz="2800" b="1" dirty="0">
                <a:solidFill>
                  <a:srgbClr val="0000FF"/>
                </a:solidFill>
                <a:latin typeface="Times New Roman Bold" panose="02020503050405090304" charset="0"/>
                <a:cs typeface="Times New Roman Bold" panose="02020503050405090304" charset="0"/>
              </a:rPr>
              <a:t>Problem analysis:</a:t>
            </a:r>
            <a:r>
              <a:rPr lang="zh-CN" altLang="en-US" sz="2800" b="1" dirty="0">
                <a:latin typeface="Times New Roman Bold" panose="02020503050405090304" charset="0"/>
                <a:cs typeface="Times New Roman Bold" panose="02020503050405090304" charset="0"/>
              </a:rPr>
              <a:t> Since matrix multiplication satisfies associative law, there can be many </a:t>
            </a:r>
            <a:r>
              <a:rPr lang="zh-CN" altLang="en-US" sz="2800" b="1" dirty="0">
                <a:solidFill>
                  <a:srgbClr val="0000FF"/>
                </a:solidFill>
                <a:latin typeface="Times New Roman Bold" panose="02020503050405090304" charset="0"/>
                <a:cs typeface="Times New Roman Bold" panose="02020503050405090304" charset="0"/>
              </a:rPr>
              <a:t>different order of calculation</a:t>
            </a:r>
            <a:r>
              <a:rPr lang="zh-CN" altLang="en-US" sz="2800" b="1" dirty="0">
                <a:latin typeface="Times New Roman Bold" panose="02020503050405090304" charset="0"/>
                <a:cs typeface="Times New Roman Bold" panose="02020503050405090304" charset="0"/>
              </a:rPr>
              <a:t> for the continuous multiplication of matrices. This order of calculation can be determined by </a:t>
            </a:r>
            <a:r>
              <a:rPr lang="zh-CN" altLang="en-US" sz="2800" b="1" dirty="0">
                <a:solidFill>
                  <a:srgbClr val="0000FF"/>
                </a:solidFill>
                <a:latin typeface="Times New Roman Bold" panose="02020503050405090304" charset="0"/>
                <a:cs typeface="Times New Roman Bold" panose="02020503050405090304" charset="0"/>
              </a:rPr>
              <a:t>parentheses</a:t>
            </a:r>
            <a:r>
              <a:rPr lang="zh-CN" altLang="en-US" sz="2800" b="1" dirty="0">
                <a:latin typeface="Times New Roman Bold" panose="02020503050405090304" charset="0"/>
                <a:cs typeface="Times New Roman Bold" panose="02020503050405090304" charset="0"/>
              </a:rPr>
              <a:t>.</a:t>
            </a:r>
            <a:r>
              <a:rPr lang="en-US" altLang="zh-CN" sz="2800" b="1" dirty="0">
                <a:latin typeface="Times New Roman Bold" panose="02020503050405090304" charset="0"/>
                <a:cs typeface="Times New Roman Bold" panose="02020503050405090304" charset="0"/>
              </a:rPr>
              <a:t> </a:t>
            </a:r>
            <a:r>
              <a:rPr lang="en-US" altLang="zh-CN" sz="2800" b="1" dirty="0">
                <a:solidFill>
                  <a:srgbClr val="0000FF"/>
                </a:solidFill>
                <a:latin typeface="Times New Roman Bold" panose="02020503050405090304" charset="0"/>
                <a:cs typeface="Times New Roman Bold" panose="02020503050405090304" charset="0"/>
              </a:rPr>
              <a:t>If the computation order of a matrix continued product is completely determined, that is, the continued product is fully parenthesized, </a:t>
            </a:r>
            <a:r>
              <a:rPr lang="en-US" altLang="zh-CN" sz="2800" b="1" dirty="0">
                <a:latin typeface="Times New Roman Bold" panose="02020503050405090304" charset="0"/>
                <a:cs typeface="Times New Roman Bold" panose="02020503050405090304" charset="0"/>
              </a:rPr>
              <a:t>then the standard algorithm of multiplying two matrices can be repeatedly invoked to calculate the matrix continued product according to the order.</a:t>
            </a:r>
          </a:p>
        </p:txBody>
      </p:sp>
      <p:sp>
        <p:nvSpPr>
          <p:cNvPr id="4" name="文本框 3">
            <a:extLst>
              <a:ext uri="{FF2B5EF4-FFF2-40B4-BE49-F238E27FC236}">
                <a16:creationId xmlns:a16="http://schemas.microsoft.com/office/drawing/2014/main" id="{9B28361F-42DA-9BDD-3248-764DFA53B26F}"/>
              </a:ext>
            </a:extLst>
          </p:cNvPr>
          <p:cNvSpPr txBox="1"/>
          <p:nvPr/>
        </p:nvSpPr>
        <p:spPr>
          <a:xfrm>
            <a:off x="9521859" y="1084575"/>
            <a:ext cx="914400" cy="369332"/>
          </a:xfrm>
          <a:prstGeom prst="rect">
            <a:avLst/>
          </a:prstGeom>
          <a:noFill/>
        </p:spPr>
        <p:txBody>
          <a:bodyPr wrap="square" rtlCol="0">
            <a:spAutoFit/>
          </a:bodyPr>
          <a:lstStyle/>
          <a:p>
            <a:r>
              <a:rPr lang="zh-CN" altLang="en-US" b="1" dirty="0">
                <a:solidFill>
                  <a:srgbClr val="FF0000"/>
                </a:solidFill>
                <a:latin typeface="等线" panose="02010600030101010101" pitchFamily="2" charset="-122"/>
                <a:ea typeface="等线" panose="02010600030101010101" pitchFamily="2" charset="-122"/>
              </a:rPr>
              <a:t>可乘的</a:t>
            </a:r>
          </a:p>
        </p:txBody>
      </p:sp>
      <p:sp>
        <p:nvSpPr>
          <p:cNvPr id="5" name="文本框 4">
            <a:extLst>
              <a:ext uri="{FF2B5EF4-FFF2-40B4-BE49-F238E27FC236}">
                <a16:creationId xmlns:a16="http://schemas.microsoft.com/office/drawing/2014/main" id="{0B1C6F06-76CC-1BED-7669-8DF0E39AF7AA}"/>
              </a:ext>
            </a:extLst>
          </p:cNvPr>
          <p:cNvSpPr txBox="1"/>
          <p:nvPr/>
        </p:nvSpPr>
        <p:spPr>
          <a:xfrm>
            <a:off x="7149423" y="1503106"/>
            <a:ext cx="914400" cy="369332"/>
          </a:xfrm>
          <a:prstGeom prst="rect">
            <a:avLst/>
          </a:prstGeom>
          <a:noFill/>
        </p:spPr>
        <p:txBody>
          <a:bodyPr wrap="square" rtlCol="0">
            <a:spAutoFit/>
          </a:bodyPr>
          <a:lstStyle/>
          <a:p>
            <a:r>
              <a:rPr lang="zh-CN" altLang="en-US" b="1" dirty="0">
                <a:solidFill>
                  <a:srgbClr val="FF0000"/>
                </a:solidFill>
                <a:latin typeface="等线" panose="02010600030101010101" pitchFamily="2" charset="-122"/>
                <a:ea typeface="等线" panose="02010600030101010101" pitchFamily="2" charset="-122"/>
              </a:rPr>
              <a:t>乘积</a:t>
            </a:r>
          </a:p>
        </p:txBody>
      </p:sp>
      <p:sp>
        <p:nvSpPr>
          <p:cNvPr id="6" name="文本框 5">
            <a:extLst>
              <a:ext uri="{FF2B5EF4-FFF2-40B4-BE49-F238E27FC236}">
                <a16:creationId xmlns:a16="http://schemas.microsoft.com/office/drawing/2014/main" id="{F931DE43-757E-72F3-6BCC-04ACF5890DC9}"/>
              </a:ext>
            </a:extLst>
          </p:cNvPr>
          <p:cNvSpPr txBox="1"/>
          <p:nvPr/>
        </p:nvSpPr>
        <p:spPr>
          <a:xfrm>
            <a:off x="10611405" y="2610849"/>
            <a:ext cx="914400" cy="369332"/>
          </a:xfrm>
          <a:prstGeom prst="rect">
            <a:avLst/>
          </a:prstGeom>
          <a:noFill/>
        </p:spPr>
        <p:txBody>
          <a:bodyPr wrap="square" rtlCol="0">
            <a:spAutoFit/>
          </a:bodyPr>
          <a:lstStyle/>
          <a:p>
            <a:r>
              <a:rPr lang="zh-CN" altLang="en-US" b="1" dirty="0">
                <a:solidFill>
                  <a:srgbClr val="FF0000"/>
                </a:solidFill>
                <a:latin typeface="等线" panose="02010600030101010101" pitchFamily="2" charset="-122"/>
                <a:ea typeface="等线" panose="02010600030101010101" pitchFamily="2" charset="-122"/>
              </a:rPr>
              <a:t>结合律</a:t>
            </a:r>
            <a:endParaRPr lang="en-US" altLang="zh-CN" b="1" dirty="0">
              <a:solidFill>
                <a:srgbClr val="FF0000"/>
              </a:solidFill>
              <a:latin typeface="等线" panose="02010600030101010101" pitchFamily="2" charset="-122"/>
              <a:ea typeface="等线" panose="02010600030101010101" pitchFamily="2" charset="-122"/>
            </a:endParaRPr>
          </a:p>
        </p:txBody>
      </p:sp>
      <p:sp>
        <p:nvSpPr>
          <p:cNvPr id="7" name="文本框 6">
            <a:extLst>
              <a:ext uri="{FF2B5EF4-FFF2-40B4-BE49-F238E27FC236}">
                <a16:creationId xmlns:a16="http://schemas.microsoft.com/office/drawing/2014/main" id="{65E36F5E-CE7F-6220-6E8A-E14913BCE556}"/>
              </a:ext>
            </a:extLst>
          </p:cNvPr>
          <p:cNvSpPr txBox="1"/>
          <p:nvPr/>
        </p:nvSpPr>
        <p:spPr>
          <a:xfrm>
            <a:off x="746348" y="4523810"/>
            <a:ext cx="914400" cy="369332"/>
          </a:xfrm>
          <a:prstGeom prst="rect">
            <a:avLst/>
          </a:prstGeom>
          <a:noFill/>
        </p:spPr>
        <p:txBody>
          <a:bodyPr wrap="square" rtlCol="0">
            <a:spAutoFit/>
          </a:bodyPr>
          <a:lstStyle/>
          <a:p>
            <a:r>
              <a:rPr lang="zh-CN" altLang="en-US" b="1" dirty="0">
                <a:solidFill>
                  <a:srgbClr val="FF0000"/>
                </a:solidFill>
                <a:latin typeface="等线" panose="02010600030101010101" pitchFamily="2" charset="-122"/>
                <a:ea typeface="等线" panose="02010600030101010101" pitchFamily="2" charset="-122"/>
              </a:rPr>
              <a:t>括号</a:t>
            </a:r>
            <a:endParaRPr lang="en-US" altLang="zh-CN" b="1" dirty="0">
              <a:solidFill>
                <a:srgbClr val="FF0000"/>
              </a:solidFill>
              <a:latin typeface="等线" panose="02010600030101010101" pitchFamily="2" charset="-122"/>
              <a:ea typeface="等线" panose="02010600030101010101" pitchFamily="2" charset="-122"/>
            </a:endParaRPr>
          </a:p>
        </p:txBody>
      </p:sp>
      <p:sp>
        <p:nvSpPr>
          <p:cNvPr id="8" name="文本框 7">
            <a:extLst>
              <a:ext uri="{FF2B5EF4-FFF2-40B4-BE49-F238E27FC236}">
                <a16:creationId xmlns:a16="http://schemas.microsoft.com/office/drawing/2014/main" id="{5BD134CB-018F-755E-202D-BC14911D53EA}"/>
              </a:ext>
            </a:extLst>
          </p:cNvPr>
          <p:cNvSpPr txBox="1"/>
          <p:nvPr/>
        </p:nvSpPr>
        <p:spPr>
          <a:xfrm>
            <a:off x="568928" y="6400378"/>
            <a:ext cx="914400" cy="369332"/>
          </a:xfrm>
          <a:prstGeom prst="rect">
            <a:avLst/>
          </a:prstGeom>
          <a:noFill/>
        </p:spPr>
        <p:txBody>
          <a:bodyPr wrap="square" rtlCol="0">
            <a:spAutoFit/>
          </a:bodyPr>
          <a:lstStyle/>
          <a:p>
            <a:r>
              <a:rPr lang="zh-CN" altLang="en-US" b="1" dirty="0">
                <a:solidFill>
                  <a:srgbClr val="FF0000"/>
                </a:solidFill>
                <a:latin typeface="等线" panose="02010600030101010101" pitchFamily="2" charset="-122"/>
                <a:ea typeface="等线" panose="02010600030101010101" pitchFamily="2" charset="-122"/>
              </a:rPr>
              <a:t>调用</a:t>
            </a:r>
            <a:endParaRPr lang="en-US" altLang="zh-CN" b="1" dirty="0">
              <a:solidFill>
                <a:srgbClr val="FF0000"/>
              </a:solidFill>
              <a:latin typeface="等线" panose="02010600030101010101" pitchFamily="2" charset="-122"/>
              <a:ea typeface="等线"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nSpc>
                <a:spcPct val="150000"/>
              </a:lnSpc>
              <a:spcBef>
                <a:spcPts val="0"/>
              </a:spcBef>
              <a:buNone/>
            </a:pPr>
            <a:r>
              <a:rPr kumimoji="1" lang="en-US" altLang="zh-CN" sz="2800" b="1" dirty="0">
                <a:solidFill>
                  <a:srgbClr val="0000FF"/>
                </a:solidFill>
                <a:latin typeface="Times New Roman" panose="02020503050405090304" pitchFamily="18" charset="0"/>
                <a:cs typeface="Times New Roman" panose="02020503050405090304" pitchFamily="18" charset="0"/>
              </a:rPr>
              <a:t>Complete parentheses:</a:t>
            </a:r>
          </a:p>
          <a:p>
            <a:pPr marL="0" indent="0">
              <a:lnSpc>
                <a:spcPct val="150000"/>
              </a:lnSpc>
              <a:spcBef>
                <a:spcPts val="0"/>
              </a:spcBef>
              <a:buNone/>
            </a:pPr>
            <a:r>
              <a:rPr kumimoji="1" lang="en-US" altLang="zh-CN" sz="2800" b="1" dirty="0">
                <a:latin typeface="Times New Roman" panose="02020503050405090304" pitchFamily="18" charset="0"/>
                <a:cs typeface="Times New Roman" panose="02020503050405090304" pitchFamily="18" charset="0"/>
              </a:rPr>
              <a:t>(1) The single matrix is completely parentheses;</a:t>
            </a:r>
          </a:p>
          <a:p>
            <a:pPr marL="0" indent="0">
              <a:lnSpc>
                <a:spcPct val="150000"/>
              </a:lnSpc>
              <a:spcBef>
                <a:spcPts val="0"/>
              </a:spcBef>
              <a:buNone/>
            </a:pPr>
            <a:r>
              <a:rPr kumimoji="1" lang="en-US" altLang="zh-CN" sz="2800" b="1" dirty="0">
                <a:latin typeface="Times New Roman" panose="02020503050405090304" pitchFamily="18" charset="0"/>
                <a:cs typeface="Times New Roman" panose="02020503050405090304" pitchFamily="18" charset="0"/>
              </a:rPr>
              <a:t>(2) Matrix continuous product A is fully parentheses, then A can be expressed as the product of two fully parentheses matrix continuous product B and C with parentheses, that is, A=(BC)</a:t>
            </a:r>
          </a:p>
          <a:p>
            <a:pPr marL="0" indent="0" algn="ctr">
              <a:lnSpc>
                <a:spcPct val="150000"/>
              </a:lnSpc>
              <a:spcBef>
                <a:spcPts val="1200"/>
              </a:spcBef>
              <a:buNone/>
            </a:pPr>
            <a:endParaRPr lang="zh-CN" altLang="en-US" sz="2800" dirty="0"/>
          </a:p>
        </p:txBody>
      </p:sp>
      <p:sp>
        <p:nvSpPr>
          <p:cNvPr id="5" name="标题 1"/>
          <p:cNvSpPr>
            <a:spLocks noGrp="1"/>
          </p:cNvSpPr>
          <p:nvPr>
            <p:ph type="title"/>
          </p:nvPr>
        </p:nvSpPr>
        <p:spPr/>
        <p:txBody>
          <a:bodyPr/>
          <a:lstStyle/>
          <a:p>
            <a:r>
              <a:rPr lang="en-US" altLang="zh-CN" sz="2400" i="1" dirty="0">
                <a:latin typeface="Times New Roman Italic" panose="02020503050405090304" charset="0"/>
                <a:ea typeface="黑体" panose="02010609060101010101" pitchFamily="49" charset="-122"/>
                <a:cs typeface="Times New Roman Italic" panose="02020503050405090304" charset="0"/>
                <a:sym typeface="+mn-ea"/>
              </a:rPr>
              <a:t>Matrix-chain multiplication</a:t>
            </a:r>
            <a:endParaRPr lang="zh-CN" altLang="en-US" sz="2400" i="1" dirty="0">
              <a:latin typeface="Times New Roman Italic" panose="02020503050405090304" charset="0"/>
              <a:cs typeface="Times New Roman Italic" panose="020205030504050903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0116" y="754415"/>
            <a:ext cx="11632335" cy="5349166"/>
          </a:xfrm>
        </p:spPr>
        <p:txBody>
          <a:bodyPr/>
          <a:lstStyle/>
          <a:p>
            <a:pPr marL="0" indent="0">
              <a:lnSpc>
                <a:spcPct val="150000"/>
              </a:lnSpc>
              <a:spcBef>
                <a:spcPts val="0"/>
              </a:spcBef>
              <a:buNone/>
            </a:pPr>
            <a:r>
              <a:rPr lang="zh-CN" altLang="en-US" sz="2800" b="1" dirty="0">
                <a:latin typeface="Times New Roman" panose="02020503050405090304" pitchFamily="18" charset="0"/>
                <a:cs typeface="Times New Roman" panose="02020503050405090304" pitchFamily="18" charset="0"/>
              </a:rPr>
              <a:t>Example: There are 5 different ways to fully parentheses the matrix continuous product A1A2A3A4:</a:t>
            </a:r>
          </a:p>
          <a:p>
            <a:pPr marL="0" indent="0">
              <a:lnSpc>
                <a:spcPct val="150000"/>
              </a:lnSpc>
              <a:spcBef>
                <a:spcPts val="0"/>
              </a:spcBef>
              <a:buNone/>
            </a:pPr>
            <a:r>
              <a:rPr lang="en-US" altLang="zh-CN" sz="2800" b="1" dirty="0">
                <a:latin typeface="Times New Roman" panose="02020503050405090304" pitchFamily="18" charset="0"/>
                <a:cs typeface="Times New Roman" panose="02020503050405090304" pitchFamily="18" charset="0"/>
              </a:rPr>
              <a:t>(A1(A2(A3A4)))</a:t>
            </a:r>
            <a:r>
              <a:rPr lang="zh-CN" altLang="en-US" sz="2800" b="1" dirty="0">
                <a:latin typeface="Times New Roman" panose="02020503050405090304" pitchFamily="18" charset="0"/>
                <a:cs typeface="Times New Roman" panose="02020503050405090304" pitchFamily="18" charset="0"/>
              </a:rPr>
              <a:t>，</a:t>
            </a:r>
            <a:r>
              <a:rPr lang="en-US" altLang="zh-CN" sz="2800" b="1" dirty="0">
                <a:latin typeface="Times New Roman" panose="02020503050405090304" pitchFamily="18" charset="0"/>
                <a:cs typeface="Times New Roman" panose="02020503050405090304" pitchFamily="18" charset="0"/>
              </a:rPr>
              <a:t>(A1((A2A3)A4))</a:t>
            </a:r>
            <a:r>
              <a:rPr lang="zh-CN" altLang="en-US" sz="2800" b="1" dirty="0">
                <a:latin typeface="Times New Roman" panose="02020503050405090304" pitchFamily="18" charset="0"/>
                <a:cs typeface="Times New Roman" panose="02020503050405090304" pitchFamily="18" charset="0"/>
              </a:rPr>
              <a:t>，</a:t>
            </a:r>
            <a:r>
              <a:rPr lang="en-US" altLang="zh-CN" sz="2800" b="1" dirty="0">
                <a:latin typeface="Times New Roman" panose="02020503050405090304" pitchFamily="18" charset="0"/>
                <a:cs typeface="Times New Roman" panose="02020503050405090304" pitchFamily="18" charset="0"/>
              </a:rPr>
              <a:t>((A1A2)(A3A4))</a:t>
            </a:r>
            <a:r>
              <a:rPr lang="zh-CN" altLang="en-US" sz="2800" b="1" dirty="0">
                <a:latin typeface="Times New Roman" panose="02020503050405090304" pitchFamily="18" charset="0"/>
                <a:cs typeface="Times New Roman" panose="02020503050405090304" pitchFamily="18" charset="0"/>
              </a:rPr>
              <a:t>，</a:t>
            </a:r>
            <a:r>
              <a:rPr lang="en-US" altLang="zh-CN" sz="2800" b="1" dirty="0">
                <a:latin typeface="Times New Roman" panose="02020503050405090304" pitchFamily="18" charset="0"/>
                <a:cs typeface="Times New Roman" panose="02020503050405090304" pitchFamily="18" charset="0"/>
              </a:rPr>
              <a:t>((A1(A2A3))A4)</a:t>
            </a:r>
            <a:r>
              <a:rPr lang="zh-CN" altLang="en-US" sz="2800" b="1" dirty="0">
                <a:latin typeface="Times New Roman" panose="02020503050405090304" pitchFamily="18" charset="0"/>
                <a:cs typeface="Times New Roman" panose="02020503050405090304" pitchFamily="18" charset="0"/>
              </a:rPr>
              <a:t>，</a:t>
            </a:r>
            <a:r>
              <a:rPr lang="en-US" altLang="zh-CN" sz="2800" b="1" dirty="0">
                <a:latin typeface="Times New Roman" panose="02020503050405090304" pitchFamily="18" charset="0"/>
                <a:cs typeface="Times New Roman" panose="02020503050405090304" pitchFamily="18" charset="0"/>
              </a:rPr>
              <a:t>(((A1A2)A3)A4)</a:t>
            </a:r>
            <a:r>
              <a:rPr lang="zh-CN" altLang="en-US" sz="2800" b="1" dirty="0">
                <a:latin typeface="Times New Roman" panose="02020503050405090304" pitchFamily="18" charset="0"/>
                <a:cs typeface="Times New Roman" panose="02020503050405090304" pitchFamily="18" charset="0"/>
              </a:rPr>
              <a:t>。</a:t>
            </a:r>
          </a:p>
          <a:p>
            <a:pPr marL="0" indent="0">
              <a:lnSpc>
                <a:spcPct val="150000"/>
              </a:lnSpc>
              <a:spcBef>
                <a:spcPts val="0"/>
              </a:spcBef>
              <a:buNone/>
            </a:pPr>
            <a:r>
              <a:rPr lang="zh-CN" altLang="en-US" sz="2800" b="1" dirty="0">
                <a:latin typeface="Times New Roman" panose="02020503050405090304" pitchFamily="18" charset="0"/>
                <a:cs typeface="Times New Roman" panose="02020503050405090304" pitchFamily="18" charset="0"/>
              </a:rPr>
              <a:t>Each complete parenthesis corresponds to the order in which a continuous product of matrices is computed, which determines the amount of computation required to perform the product.</a:t>
            </a:r>
          </a:p>
          <a:p>
            <a:pPr marL="0" indent="0" algn="ctr">
              <a:lnSpc>
                <a:spcPct val="100000"/>
              </a:lnSpc>
              <a:spcBef>
                <a:spcPts val="1200"/>
              </a:spcBef>
              <a:buNone/>
            </a:pPr>
            <a:r>
              <a:rPr lang="zh-CN" altLang="en-US" sz="2400" b="1" dirty="0">
                <a:solidFill>
                  <a:srgbClr val="0000FF"/>
                </a:solidFill>
                <a:cs typeface="Times New Roman" panose="02020503050405090304" pitchFamily="18" charset="0"/>
              </a:rPr>
              <a:t>How to determine the order of calculation of the matrix continued product, so that the number of multiplication required to calculate the matrix continued product in this order is the least?</a:t>
            </a:r>
          </a:p>
        </p:txBody>
      </p:sp>
      <p:sp>
        <p:nvSpPr>
          <p:cNvPr id="5" name="标题 1"/>
          <p:cNvSpPr>
            <a:spLocks noGrp="1"/>
          </p:cNvSpPr>
          <p:nvPr>
            <p:ph type="title"/>
          </p:nvPr>
        </p:nvSpPr>
        <p:spPr/>
        <p:txBody>
          <a:bodyPr/>
          <a:lstStyle/>
          <a:p>
            <a:r>
              <a:rPr lang="en-US" altLang="zh-CN" sz="2400" i="1" dirty="0">
                <a:latin typeface="Times New Roman Italic" panose="02020503050405090304" charset="0"/>
                <a:ea typeface="黑体" panose="02010609060101010101" pitchFamily="49" charset="-122"/>
                <a:cs typeface="Times New Roman Italic" panose="02020503050405090304" charset="0"/>
                <a:sym typeface="+mn-ea"/>
              </a:rPr>
              <a:t>Matrix-chain multiplication</a:t>
            </a:r>
            <a:endParaRPr lang="zh-CN" altLang="en-US" sz="2400" i="1" dirty="0">
              <a:latin typeface="Times New Roman Italic" panose="02020503050405090304" charset="0"/>
              <a:cs typeface="Times New Roman Italic" panose="02020503050405090304" charset="0"/>
            </a:endParaRPr>
          </a:p>
        </p:txBody>
      </p:sp>
      <p:sp>
        <p:nvSpPr>
          <p:cNvPr id="2" name="文本框 1">
            <a:extLst>
              <a:ext uri="{FF2B5EF4-FFF2-40B4-BE49-F238E27FC236}">
                <a16:creationId xmlns:a16="http://schemas.microsoft.com/office/drawing/2014/main" id="{4E57E931-95E7-F95B-9AE3-930B24577589}"/>
              </a:ext>
            </a:extLst>
          </p:cNvPr>
          <p:cNvSpPr txBox="1"/>
          <p:nvPr/>
        </p:nvSpPr>
        <p:spPr>
          <a:xfrm>
            <a:off x="5411608" y="3811852"/>
            <a:ext cx="914400" cy="369332"/>
          </a:xfrm>
          <a:prstGeom prst="rect">
            <a:avLst/>
          </a:prstGeom>
          <a:noFill/>
        </p:spPr>
        <p:txBody>
          <a:bodyPr wrap="square" rtlCol="0">
            <a:spAutoFit/>
          </a:bodyPr>
          <a:lstStyle/>
          <a:p>
            <a:r>
              <a:rPr lang="zh-CN" altLang="en-US" b="1" dirty="0">
                <a:solidFill>
                  <a:srgbClr val="FF0000"/>
                </a:solidFill>
                <a:latin typeface="等线" panose="02010600030101010101" pitchFamily="2" charset="-122"/>
                <a:ea typeface="等线" panose="02010600030101010101" pitchFamily="2" charset="-122"/>
              </a:rPr>
              <a:t>代表了</a:t>
            </a:r>
            <a:endParaRPr lang="en-US" altLang="zh-CN" b="1" dirty="0">
              <a:solidFill>
                <a:srgbClr val="FF0000"/>
              </a:solidFill>
              <a:latin typeface="等线" panose="02010600030101010101" pitchFamily="2" charset="-122"/>
              <a:ea typeface="等线"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3092237" y="905494"/>
            <a:ext cx="6753225" cy="3800475"/>
          </a:xfrm>
          <a:prstGeom prst="rect">
            <a:avLst/>
          </a:prstGeom>
        </p:spPr>
      </p:pic>
      <p:sp>
        <p:nvSpPr>
          <p:cNvPr id="5" name="文本框 4"/>
          <p:cNvSpPr txBox="1"/>
          <p:nvPr/>
        </p:nvSpPr>
        <p:spPr>
          <a:xfrm>
            <a:off x="3681416" y="5295312"/>
            <a:ext cx="5054600" cy="645160"/>
          </a:xfrm>
          <a:prstGeom prst="rect">
            <a:avLst/>
          </a:prstGeom>
          <a:noFill/>
        </p:spPr>
        <p:txBody>
          <a:bodyPr wrap="none" rtlCol="0">
            <a:spAutoFit/>
          </a:bodyPr>
          <a:lstStyle/>
          <a:p>
            <a:pPr algn="l"/>
            <a:r>
              <a:rPr lang="zh-CN" altLang="en-US" sz="3600" b="1" dirty="0">
                <a:latin typeface="黑体" panose="02010609060101010101" pitchFamily="49" charset="-122"/>
                <a:ea typeface="黑体" panose="02010609060101010101" pitchFamily="49" charset="-122"/>
              </a:rPr>
              <a:t>Standard Calculations</a:t>
            </a:r>
          </a:p>
        </p:txBody>
      </p:sp>
      <p:sp>
        <p:nvSpPr>
          <p:cNvPr id="6" name="标题 1"/>
          <p:cNvSpPr>
            <a:spLocks noGrp="1"/>
          </p:cNvSpPr>
          <p:nvPr>
            <p:ph type="title"/>
          </p:nvPr>
        </p:nvSpPr>
        <p:spPr/>
        <p:txBody>
          <a:bodyPr/>
          <a:lstStyle/>
          <a:p>
            <a:r>
              <a:rPr lang="en-US" altLang="zh-CN" sz="2400" i="1" dirty="0">
                <a:latin typeface="Times New Roman Italic" panose="02020503050405090304" charset="0"/>
                <a:ea typeface="黑体" panose="02010609060101010101" pitchFamily="49" charset="-122"/>
                <a:cs typeface="Times New Roman Italic" panose="02020503050405090304" charset="0"/>
                <a:sym typeface="+mn-ea"/>
              </a:rPr>
              <a:t>Matrix-chain multiplication</a:t>
            </a:r>
            <a:endParaRPr lang="zh-CN" altLang="en-US" sz="2400" i="1" dirty="0">
              <a:latin typeface="Times New Roman Italic" panose="02020503050405090304" charset="0"/>
              <a:cs typeface="Times New Roman Italic" panose="020205030504050903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nSpc>
                <a:spcPct val="150000"/>
              </a:lnSpc>
              <a:buFont typeface="Wingdings" panose="05000000000000000000" pitchFamily="2" charset="2"/>
              <a:buChar char="Ø"/>
            </a:pPr>
            <a:r>
              <a:rPr lang="zh-CN" altLang="en-US" b="1" dirty="0"/>
              <a:t>Solution 1: The exhaustive method</a:t>
            </a:r>
          </a:p>
          <a:p>
            <a:pPr marL="0" indent="0">
              <a:lnSpc>
                <a:spcPct val="150000"/>
              </a:lnSpc>
              <a:buNone/>
            </a:pPr>
            <a:r>
              <a:rPr lang="zh-CN" altLang="en-US" sz="2800" dirty="0"/>
              <a:t>Enumerate all possible calculation orders, calculate the number of multiplications required by each calculation order, and find out a calculation order with the least number of multiplications.</a:t>
            </a:r>
          </a:p>
          <a:p>
            <a:pPr marL="0" indent="0">
              <a:lnSpc>
                <a:spcPct val="150000"/>
              </a:lnSpc>
              <a:buNone/>
            </a:pPr>
            <a:endParaRPr lang="zh-CN" altLang="en-US" dirty="0"/>
          </a:p>
        </p:txBody>
      </p:sp>
      <p:sp>
        <p:nvSpPr>
          <p:cNvPr id="6" name="标题 1"/>
          <p:cNvSpPr>
            <a:spLocks noGrp="1"/>
          </p:cNvSpPr>
          <p:nvPr>
            <p:ph type="title"/>
          </p:nvPr>
        </p:nvSpPr>
        <p:spPr/>
        <p:txBody>
          <a:bodyPr/>
          <a:lstStyle/>
          <a:p>
            <a:r>
              <a:rPr lang="en-US" altLang="zh-CN" sz="2400" i="1" dirty="0">
                <a:latin typeface="Times New Roman Italic" panose="02020503050405090304" charset="0"/>
                <a:ea typeface="黑体" panose="02010609060101010101" pitchFamily="49" charset="-122"/>
                <a:cs typeface="Times New Roman Italic" panose="02020503050405090304" charset="0"/>
                <a:sym typeface="+mn-ea"/>
              </a:rPr>
              <a:t>Matrix-chain multiplication</a:t>
            </a:r>
            <a:endParaRPr lang="zh-CN" altLang="en-US" sz="2400" i="1" dirty="0">
              <a:latin typeface="Times New Roman Italic" panose="02020503050405090304" charset="0"/>
              <a:cs typeface="Times New Roman Italic" panose="02020503050405090304" charset="0"/>
            </a:endParaRPr>
          </a:p>
        </p:txBody>
      </p:sp>
      <p:sp>
        <p:nvSpPr>
          <p:cNvPr id="2" name="文本框 5">
            <a:extLst>
              <a:ext uri="{FF2B5EF4-FFF2-40B4-BE49-F238E27FC236}">
                <a16:creationId xmlns:a16="http://schemas.microsoft.com/office/drawing/2014/main" id="{F931DE43-757E-72F3-6BCC-04ACF5890DC9}"/>
              </a:ext>
            </a:extLst>
          </p:cNvPr>
          <p:cNvSpPr txBox="1"/>
          <p:nvPr/>
        </p:nvSpPr>
        <p:spPr>
          <a:xfrm>
            <a:off x="759725" y="2145689"/>
            <a:ext cx="9144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等线" panose="02010600030101010101" pitchFamily="2" charset="-122"/>
                <a:ea typeface="等线" panose="02010600030101010101" pitchFamily="2" charset="-122"/>
              </a:rPr>
              <a:t>枚举</a:t>
            </a:r>
            <a:endParaRPr lang="en-US" altLang="zh-CN" b="1" dirty="0">
              <a:solidFill>
                <a:srgbClr val="FF0000"/>
              </a:solidFill>
              <a:latin typeface="等线" panose="02010600030101010101" pitchFamily="2" charset="-122"/>
              <a:ea typeface="等线"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just">
              <a:lnSpc>
                <a:spcPct val="150000"/>
              </a:lnSpc>
              <a:spcBef>
                <a:spcPts val="0"/>
              </a:spcBef>
              <a:buFont typeface="Wingdings" panose="05000000000000000000" pitchFamily="2" charset="2"/>
              <a:buChar char="Ø"/>
            </a:pPr>
            <a:r>
              <a:rPr lang="zh-CN" altLang="en-US" sz="3200" b="1" dirty="0"/>
              <a:t>Solution </a:t>
            </a:r>
            <a:r>
              <a:rPr lang="en-US" altLang="zh-CN" sz="3200" b="1" dirty="0"/>
              <a:t>2</a:t>
            </a:r>
            <a:r>
              <a:rPr lang="zh-CN" altLang="en-US" sz="3200" b="1" dirty="0"/>
              <a:t>: </a:t>
            </a:r>
            <a:r>
              <a:rPr lang="zh-CN" altLang="en-US" sz="3200" b="1" dirty="0">
                <a:sym typeface="+mn-ea"/>
              </a:rPr>
              <a:t>Dynamic programming</a:t>
            </a:r>
            <a:endParaRPr lang="zh-CN" altLang="en-US" sz="3200" b="1" dirty="0"/>
          </a:p>
          <a:p>
            <a:pPr marL="0" indent="0" algn="just">
              <a:lnSpc>
                <a:spcPct val="150000"/>
              </a:lnSpc>
              <a:spcBef>
                <a:spcPts val="0"/>
              </a:spcBef>
              <a:buNone/>
            </a:pPr>
            <a:r>
              <a:rPr lang="zh-CN" altLang="en-US" sz="3200" dirty="0">
                <a:latin typeface="Times New Roman" panose="02020503050405090304" pitchFamily="18" charset="0"/>
                <a:cs typeface="Times New Roman" panose="02020503050405090304" pitchFamily="18" charset="0"/>
              </a:rPr>
              <a:t>Investigate the optimal order of computing </a:t>
            </a:r>
            <a:r>
              <a:rPr lang="en-US" altLang="zh-CN" sz="3200" dirty="0">
                <a:latin typeface="Times New Roman" panose="02020503050405090304" pitchFamily="18" charset="0"/>
                <a:cs typeface="Times New Roman" panose="02020503050405090304" pitchFamily="18" charset="0"/>
                <a:sym typeface="+mn-ea"/>
              </a:rPr>
              <a:t>A[</a:t>
            </a:r>
            <a:r>
              <a:rPr lang="en-US" altLang="zh-CN" sz="3200" dirty="0" err="1">
                <a:latin typeface="Times New Roman" panose="02020503050405090304" pitchFamily="18" charset="0"/>
                <a:cs typeface="Times New Roman" panose="02020503050405090304" pitchFamily="18" charset="0"/>
                <a:sym typeface="+mn-ea"/>
              </a:rPr>
              <a:t>i:j</a:t>
            </a:r>
            <a:r>
              <a:rPr lang="en-US" altLang="zh-CN" sz="3200" dirty="0">
                <a:latin typeface="Times New Roman" panose="02020503050405090304" pitchFamily="18" charset="0"/>
                <a:cs typeface="Times New Roman" panose="02020503050405090304" pitchFamily="18" charset="0"/>
                <a:sym typeface="+mn-ea"/>
              </a:rPr>
              <a:t>]</a:t>
            </a:r>
            <a:r>
              <a:rPr lang="zh-CN" altLang="en-US" sz="3200" dirty="0">
                <a:latin typeface="Times New Roman" panose="02020503050405090304" pitchFamily="18" charset="0"/>
                <a:cs typeface="Times New Roman" panose="02020503050405090304" pitchFamily="18" charset="0"/>
              </a:rPr>
              <a:t>.</a:t>
            </a:r>
            <a:r>
              <a:rPr lang="en-US" altLang="zh-CN" sz="3200" dirty="0">
                <a:latin typeface="Times New Roman" panose="02020503050405090304" pitchFamily="18" charset="0"/>
                <a:cs typeface="Times New Roman" panose="02020503050405090304" pitchFamily="18" charset="0"/>
              </a:rPr>
              <a:t> Set this order of computation break the chain of matrices between Ak and Ak+1, </a:t>
            </a:r>
            <a:r>
              <a:rPr lang="en-US" altLang="zh-CN" sz="3200" dirty="0" err="1">
                <a:latin typeface="Times New Roman" panose="02020503050405090304" pitchFamily="18" charset="0"/>
                <a:cs typeface="Times New Roman" panose="02020503050405090304" pitchFamily="18" charset="0"/>
              </a:rPr>
              <a:t>i≤k</a:t>
            </a:r>
            <a:r>
              <a:rPr lang="en-US" altLang="zh-CN" sz="3200" dirty="0">
                <a:latin typeface="Times New Roman" panose="02020503050405090304" pitchFamily="18" charset="0"/>
                <a:cs typeface="Times New Roman" panose="02020503050405090304" pitchFamily="18" charset="0"/>
              </a:rPr>
              <a:t>&lt;j, t</a:t>
            </a:r>
            <a:r>
              <a:rPr lang="zh-CN" altLang="en-US" sz="3200" dirty="0">
                <a:latin typeface="Times New Roman" panose="02020503050405090304" pitchFamily="18" charset="0"/>
                <a:cs typeface="Times New Roman" panose="02020503050405090304" pitchFamily="18" charset="0"/>
              </a:rPr>
              <a:t>hen its corresponding complete parenthesis is</a:t>
            </a:r>
          </a:p>
          <a:p>
            <a:pPr marL="0" indent="0" algn="just">
              <a:lnSpc>
                <a:spcPct val="150000"/>
              </a:lnSpc>
              <a:spcBef>
                <a:spcPts val="0"/>
              </a:spcBef>
              <a:buNone/>
            </a:pPr>
            <a:endParaRPr lang="en-US" altLang="zh-CN" sz="3200" b="1" dirty="0">
              <a:latin typeface="Times New Roman" panose="02020503050405090304" pitchFamily="18" charset="0"/>
              <a:cs typeface="Times New Roman" panose="02020503050405090304" pitchFamily="18" charset="0"/>
            </a:endParaRPr>
          </a:p>
          <a:p>
            <a:pPr marL="0" indent="0" algn="just">
              <a:lnSpc>
                <a:spcPct val="150000"/>
              </a:lnSpc>
              <a:spcBef>
                <a:spcPts val="0"/>
              </a:spcBef>
              <a:buNone/>
            </a:pPr>
            <a:r>
              <a:rPr lang="zh-CN" altLang="en-US" sz="3200" b="1" dirty="0">
                <a:latin typeface="Times New Roman" panose="02020503050405090304" pitchFamily="18" charset="0"/>
                <a:cs typeface="Times New Roman" panose="02020503050405090304" pitchFamily="18" charset="0"/>
              </a:rPr>
              <a:t>Computation: </a:t>
            </a:r>
            <a:r>
              <a:rPr lang="zh-CN" altLang="en-US" sz="3200" dirty="0">
                <a:latin typeface="Times New Roman" panose="02020503050405090304" pitchFamily="18" charset="0"/>
                <a:cs typeface="Times New Roman" panose="02020503050405090304" pitchFamily="18" charset="0"/>
              </a:rPr>
              <a:t>The computation of </a:t>
            </a:r>
            <a:r>
              <a:rPr lang="en-US" altLang="zh-CN" sz="3200" dirty="0">
                <a:latin typeface="Times New Roman" panose="02020503050405090304" pitchFamily="18" charset="0"/>
                <a:cs typeface="Times New Roman" panose="02020503050405090304" pitchFamily="18" charset="0"/>
                <a:sym typeface="+mn-ea"/>
              </a:rPr>
              <a:t>A[</a:t>
            </a:r>
            <a:r>
              <a:rPr lang="en-US" altLang="zh-CN" sz="3200" dirty="0" err="1">
                <a:latin typeface="Times New Roman" panose="02020503050405090304" pitchFamily="18" charset="0"/>
                <a:cs typeface="Times New Roman" panose="02020503050405090304" pitchFamily="18" charset="0"/>
                <a:sym typeface="+mn-ea"/>
              </a:rPr>
              <a:t>i:k</a:t>
            </a:r>
            <a:r>
              <a:rPr lang="en-US" altLang="zh-CN" sz="3200" dirty="0">
                <a:latin typeface="Times New Roman" panose="02020503050405090304" pitchFamily="18" charset="0"/>
                <a:cs typeface="Times New Roman" panose="02020503050405090304" pitchFamily="18" charset="0"/>
                <a:sym typeface="+mn-ea"/>
              </a:rPr>
              <a:t>]</a:t>
            </a:r>
            <a:r>
              <a:rPr lang="zh-CN" altLang="en-US" sz="3200" dirty="0">
                <a:latin typeface="Times New Roman" panose="02020503050405090304" pitchFamily="18" charset="0"/>
                <a:cs typeface="Times New Roman" panose="02020503050405090304" pitchFamily="18" charset="0"/>
              </a:rPr>
              <a:t> plus the computation of </a:t>
            </a:r>
            <a:r>
              <a:rPr lang="en-US" altLang="zh-CN" sz="3200" dirty="0">
                <a:latin typeface="Times New Roman" panose="02020503050405090304" pitchFamily="18" charset="0"/>
                <a:cs typeface="Times New Roman" panose="02020503050405090304" pitchFamily="18" charset="0"/>
                <a:sym typeface="+mn-ea"/>
              </a:rPr>
              <a:t>A[k+1:j]</a:t>
            </a:r>
            <a:r>
              <a:rPr lang="zh-CN" altLang="en-US" sz="3200" dirty="0">
                <a:latin typeface="Times New Roman" panose="02020503050405090304" pitchFamily="18" charset="0"/>
                <a:cs typeface="Times New Roman" panose="02020503050405090304" pitchFamily="18" charset="0"/>
              </a:rPr>
              <a:t>, plus the computation of multiplying </a:t>
            </a:r>
            <a:r>
              <a:rPr lang="en-US" altLang="zh-CN" sz="3200" dirty="0">
                <a:latin typeface="Times New Roman" panose="02020503050405090304" pitchFamily="18" charset="0"/>
                <a:cs typeface="Times New Roman" panose="02020503050405090304" pitchFamily="18" charset="0"/>
                <a:sym typeface="+mn-ea"/>
              </a:rPr>
              <a:t>A[</a:t>
            </a:r>
            <a:r>
              <a:rPr lang="en-US" altLang="zh-CN" sz="3200" dirty="0" err="1">
                <a:latin typeface="Times New Roman" panose="02020503050405090304" pitchFamily="18" charset="0"/>
                <a:cs typeface="Times New Roman" panose="02020503050405090304" pitchFamily="18" charset="0"/>
                <a:sym typeface="+mn-ea"/>
              </a:rPr>
              <a:t>i:k</a:t>
            </a:r>
            <a:r>
              <a:rPr lang="en-US" altLang="zh-CN" sz="3200" dirty="0">
                <a:latin typeface="Times New Roman" panose="02020503050405090304" pitchFamily="18" charset="0"/>
                <a:cs typeface="Times New Roman" panose="02020503050405090304" pitchFamily="18" charset="0"/>
                <a:sym typeface="+mn-ea"/>
              </a:rPr>
              <a:t>] </a:t>
            </a:r>
            <a:r>
              <a:rPr lang="zh-CN" altLang="en-US" sz="3200" dirty="0">
                <a:latin typeface="Times New Roman" panose="02020503050405090304" pitchFamily="18" charset="0"/>
                <a:cs typeface="Times New Roman" panose="02020503050405090304" pitchFamily="18" charset="0"/>
                <a:sym typeface="+mn-ea"/>
              </a:rPr>
              <a:t>and</a:t>
            </a:r>
            <a:r>
              <a:rPr lang="en-US" altLang="zh-CN" sz="3200" dirty="0">
                <a:latin typeface="Times New Roman" panose="02020503050405090304" pitchFamily="18" charset="0"/>
                <a:cs typeface="Times New Roman" panose="02020503050405090304" pitchFamily="18" charset="0"/>
                <a:sym typeface="+mn-ea"/>
              </a:rPr>
              <a:t> A[k+1:j].</a:t>
            </a:r>
            <a:endParaRPr lang="zh-CN" altLang="en-US" sz="3200" b="1" dirty="0">
              <a:latin typeface="Times New Roman" panose="02020503050405090304" pitchFamily="18" charset="0"/>
              <a:cs typeface="Times New Roman" panose="02020503050405090304" pitchFamily="18" charset="0"/>
            </a:endParaRPr>
          </a:p>
        </p:txBody>
      </p:sp>
      <p:graphicFrame>
        <p:nvGraphicFramePr>
          <p:cNvPr id="4" name="Object 7"/>
          <p:cNvGraphicFramePr>
            <a:graphicFrameLocks noChangeAspect="1"/>
          </p:cNvGraphicFramePr>
          <p:nvPr/>
        </p:nvGraphicFramePr>
        <p:xfrm>
          <a:off x="3428217" y="3947158"/>
          <a:ext cx="5308600" cy="723900"/>
        </p:xfrm>
        <a:graphic>
          <a:graphicData uri="http://schemas.openxmlformats.org/presentationml/2006/ole">
            <mc:AlternateContent xmlns:mc="http://schemas.openxmlformats.org/markup-compatibility/2006">
              <mc:Choice xmlns:v="urn:schemas-microsoft-com:vml" Requires="v">
                <p:oleObj name="Equation" r:id="rId2" imgW="53644800" imgH="7315200" progId="Equation.DSMT4">
                  <p:embed/>
                </p:oleObj>
              </mc:Choice>
              <mc:Fallback>
                <p:oleObj name="Equation" r:id="rId2" imgW="53644800" imgH="7315200" progId="Equation.DSMT4">
                  <p:embed/>
                  <p:pic>
                    <p:nvPicPr>
                      <p:cNvPr id="0" name="Picture 7233"/>
                      <p:cNvPicPr>
                        <a:picLocks noChangeAspect="1" noChangeArrowheads="1"/>
                      </p:cNvPicPr>
                      <p:nvPr/>
                    </p:nvPicPr>
                    <p:blipFill>
                      <a:blip r:embed="rId3"/>
                      <a:srcRect/>
                      <a:stretch>
                        <a:fillRect/>
                      </a:stretch>
                    </p:blipFill>
                    <p:spPr bwMode="auto">
                      <a:xfrm>
                        <a:off x="3428217" y="3947158"/>
                        <a:ext cx="53086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标题 1"/>
          <p:cNvSpPr>
            <a:spLocks noGrp="1"/>
          </p:cNvSpPr>
          <p:nvPr>
            <p:ph type="title"/>
          </p:nvPr>
        </p:nvSpPr>
        <p:spPr/>
        <p:txBody>
          <a:bodyPr/>
          <a:lstStyle/>
          <a:p>
            <a:r>
              <a:rPr lang="en-US" altLang="zh-CN" sz="2400" i="1" dirty="0">
                <a:latin typeface="Times New Roman Italic" panose="02020503050405090304" charset="0"/>
                <a:ea typeface="黑体" panose="02010609060101010101" pitchFamily="49" charset="-122"/>
                <a:cs typeface="Times New Roman Italic" panose="02020503050405090304" charset="0"/>
                <a:sym typeface="+mn-ea"/>
              </a:rPr>
              <a:t>Matrix-chain multiplication</a:t>
            </a:r>
            <a:endParaRPr lang="zh-CN" altLang="en-US" sz="2400" i="1" dirty="0">
              <a:latin typeface="Times New Roman Italic" panose="02020503050405090304" charset="0"/>
              <a:cs typeface="Times New Roman Italic" panose="020205030504050903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481" y="754415"/>
            <a:ext cx="11632335" cy="5349166"/>
          </a:xfrm>
        </p:spPr>
        <p:txBody>
          <a:bodyPr/>
          <a:lstStyle/>
          <a:p>
            <a:pPr marL="0" indent="0">
              <a:lnSpc>
                <a:spcPct val="150000"/>
              </a:lnSpc>
              <a:spcBef>
                <a:spcPts val="0"/>
              </a:spcBef>
              <a:buNone/>
            </a:pPr>
            <a:r>
              <a:rPr lang="en-US" altLang="zh-CN" sz="3200" b="1" dirty="0">
                <a:latin typeface="Times New Roman" panose="02020503050405090304" pitchFamily="18" charset="0"/>
                <a:cs typeface="Times New Roman" panose="02020503050405090304" pitchFamily="18" charset="0"/>
              </a:rPr>
              <a:t>1. </a:t>
            </a:r>
            <a:r>
              <a:rPr lang="zh-CN" altLang="en-US" sz="3200" b="1" dirty="0">
                <a:latin typeface="Times New Roman" panose="02020503050405090304" pitchFamily="18" charset="0"/>
                <a:cs typeface="Times New Roman" panose="02020503050405090304" pitchFamily="18" charset="0"/>
              </a:rPr>
              <a:t>Analyze the optimal solution structure</a:t>
            </a:r>
          </a:p>
          <a:p>
            <a:pPr marL="0" indent="0">
              <a:lnSpc>
                <a:spcPct val="150000"/>
              </a:lnSpc>
              <a:spcBef>
                <a:spcPts val="0"/>
              </a:spcBef>
              <a:buNone/>
            </a:pPr>
            <a:r>
              <a:rPr lang="zh-CN" altLang="en-US" sz="2800" b="1" dirty="0">
                <a:solidFill>
                  <a:srgbClr val="3333FF"/>
                </a:solidFill>
                <a:latin typeface="Times New Roman Bold" panose="02020503050405090304" charset="0"/>
                <a:cs typeface="Times New Roman Bold" panose="02020503050405090304" charset="0"/>
              </a:rPr>
              <a:t>Feature: The optimal order of computing </a:t>
            </a:r>
            <a:r>
              <a:rPr lang="zh-CN" altLang="en-US" sz="2800" b="1" dirty="0">
                <a:solidFill>
                  <a:srgbClr val="3333FF"/>
                </a:solidFill>
                <a:latin typeface="Times New Roman Bold" panose="02020503050405090304" charset="0"/>
                <a:cs typeface="Times New Roman Bold" panose="02020503050405090304" charset="0"/>
                <a:sym typeface="+mn-ea"/>
              </a:rPr>
              <a:t> </a:t>
            </a:r>
            <a:r>
              <a:rPr lang="en-US" altLang="zh-CN" sz="2800" b="1" dirty="0">
                <a:solidFill>
                  <a:srgbClr val="3333FF"/>
                </a:solidFill>
                <a:latin typeface="Times New Roman Bold" panose="02020503050405090304" charset="0"/>
                <a:cs typeface="Times New Roman Bold" panose="02020503050405090304" charset="0"/>
                <a:sym typeface="+mn-ea"/>
              </a:rPr>
              <a:t>A[</a:t>
            </a:r>
            <a:r>
              <a:rPr lang="en-US" altLang="zh-CN" sz="2800" b="1" dirty="0" err="1">
                <a:solidFill>
                  <a:srgbClr val="3333FF"/>
                </a:solidFill>
                <a:latin typeface="Times New Roman Bold" panose="02020503050405090304" charset="0"/>
                <a:cs typeface="Times New Roman Bold" panose="02020503050405090304" charset="0"/>
                <a:sym typeface="+mn-ea"/>
              </a:rPr>
              <a:t>i:j</a:t>
            </a:r>
            <a:r>
              <a:rPr lang="en-US" altLang="zh-CN" sz="2800" b="1" dirty="0">
                <a:solidFill>
                  <a:srgbClr val="3333FF"/>
                </a:solidFill>
                <a:latin typeface="Times New Roman Bold" panose="02020503050405090304" charset="0"/>
                <a:cs typeface="Times New Roman Bold" panose="02020503050405090304" charset="0"/>
                <a:sym typeface="+mn-ea"/>
              </a:rPr>
              <a:t>]</a:t>
            </a:r>
            <a:r>
              <a:rPr lang="zh-CN" altLang="en-US" sz="2800" b="1" dirty="0">
                <a:solidFill>
                  <a:srgbClr val="3333FF"/>
                </a:solidFill>
                <a:latin typeface="Times New Roman Bold" panose="02020503050405090304" charset="0"/>
                <a:cs typeface="Times New Roman Bold" panose="02020503050405090304" charset="0"/>
              </a:rPr>
              <a:t> is also optimal for the subchains</a:t>
            </a:r>
            <a:r>
              <a:rPr lang="zh-CN" altLang="en-US" sz="2800" b="1" dirty="0">
                <a:solidFill>
                  <a:srgbClr val="3333FF"/>
                </a:solidFill>
                <a:latin typeface="Times New Roman Bold" panose="02020503050405090304" charset="0"/>
                <a:cs typeface="Times New Roman Bold" panose="02020503050405090304" charset="0"/>
                <a:sym typeface="+mn-ea"/>
              </a:rPr>
              <a:t> </a:t>
            </a:r>
            <a:r>
              <a:rPr lang="en-US" altLang="zh-CN" sz="2800" b="1" dirty="0">
                <a:solidFill>
                  <a:srgbClr val="3333FF"/>
                </a:solidFill>
                <a:latin typeface="Times New Roman Bold" panose="02020503050405090304" charset="0"/>
                <a:cs typeface="Times New Roman Bold" panose="02020503050405090304" charset="0"/>
                <a:sym typeface="+mn-ea"/>
              </a:rPr>
              <a:t>A[</a:t>
            </a:r>
            <a:r>
              <a:rPr lang="en-US" altLang="zh-CN" sz="2800" b="1" dirty="0" err="1">
                <a:solidFill>
                  <a:srgbClr val="3333FF"/>
                </a:solidFill>
                <a:latin typeface="Times New Roman Bold" panose="02020503050405090304" charset="0"/>
                <a:cs typeface="Times New Roman Bold" panose="02020503050405090304" charset="0"/>
                <a:sym typeface="+mn-ea"/>
              </a:rPr>
              <a:t>i:k</a:t>
            </a:r>
            <a:r>
              <a:rPr lang="en-US" altLang="zh-CN" sz="2800" b="1" dirty="0">
                <a:solidFill>
                  <a:srgbClr val="3333FF"/>
                </a:solidFill>
                <a:latin typeface="Times New Roman Bold" panose="02020503050405090304" charset="0"/>
                <a:cs typeface="Times New Roman Bold" panose="02020503050405090304" charset="0"/>
                <a:sym typeface="+mn-ea"/>
              </a:rPr>
              <a:t>]</a:t>
            </a:r>
            <a:r>
              <a:rPr lang="zh-CN" altLang="en-US" sz="2800" b="1" dirty="0">
                <a:solidFill>
                  <a:srgbClr val="3333FF"/>
                </a:solidFill>
                <a:latin typeface="Times New Roman Bold" panose="02020503050405090304" charset="0"/>
                <a:cs typeface="Times New Roman Bold" panose="02020503050405090304" charset="0"/>
              </a:rPr>
              <a:t> and </a:t>
            </a:r>
            <a:r>
              <a:rPr lang="en-US" altLang="zh-CN" sz="2800" b="1" dirty="0">
                <a:solidFill>
                  <a:srgbClr val="3333FF"/>
                </a:solidFill>
                <a:latin typeface="Times New Roman Bold" panose="02020503050405090304" charset="0"/>
                <a:cs typeface="Times New Roman Bold" panose="02020503050405090304" charset="0"/>
                <a:sym typeface="+mn-ea"/>
              </a:rPr>
              <a:t>A[k+1:j]</a:t>
            </a:r>
            <a:r>
              <a:rPr lang="zh-CN" altLang="en-US" sz="2800" b="1" dirty="0">
                <a:solidFill>
                  <a:srgbClr val="3333FF"/>
                </a:solidFill>
                <a:latin typeface="Times New Roman Bold" panose="02020503050405090304" charset="0"/>
                <a:cs typeface="Times New Roman Bold" panose="02020503050405090304" charset="0"/>
              </a:rPr>
              <a:t> of the computation matrix.</a:t>
            </a:r>
          </a:p>
          <a:p>
            <a:pPr marL="0" indent="0">
              <a:lnSpc>
                <a:spcPct val="150000"/>
              </a:lnSpc>
              <a:spcBef>
                <a:spcPts val="0"/>
              </a:spcBef>
              <a:buNone/>
            </a:pPr>
            <a:r>
              <a:rPr lang="zh-CN" altLang="en-US" sz="2800" dirty="0"/>
              <a:t>The optimal solution of the matrix-chain multiplication computation order problem </a:t>
            </a:r>
            <a:r>
              <a:rPr lang="zh-CN" altLang="en-US" sz="2800" b="1" dirty="0"/>
              <a:t>contains</a:t>
            </a:r>
            <a:r>
              <a:rPr lang="zh-CN" altLang="en-US" sz="2800" dirty="0"/>
              <a:t> the optimal solution of its subproblems. </a:t>
            </a:r>
            <a:endParaRPr lang="en-US" altLang="zh-CN" sz="2800" dirty="0"/>
          </a:p>
          <a:p>
            <a:pPr marL="0" indent="0">
              <a:lnSpc>
                <a:spcPct val="150000"/>
              </a:lnSpc>
              <a:spcBef>
                <a:spcPts val="0"/>
              </a:spcBef>
              <a:buNone/>
            </a:pPr>
            <a:r>
              <a:rPr lang="zh-CN" altLang="en-US" sz="2800" dirty="0"/>
              <a:t>This property is called </a:t>
            </a:r>
            <a:r>
              <a:rPr lang="zh-CN" altLang="en-US" sz="2800" b="1" dirty="0">
                <a:solidFill>
                  <a:srgbClr val="0000FF"/>
                </a:solidFill>
              </a:rPr>
              <a:t>the optimal substructure property</a:t>
            </a:r>
            <a:r>
              <a:rPr lang="zh-CN" altLang="en-US" sz="2800" dirty="0"/>
              <a:t>. </a:t>
            </a:r>
            <a:endParaRPr lang="en-US" altLang="zh-CN" sz="2800" dirty="0"/>
          </a:p>
          <a:p>
            <a:pPr marL="0" indent="0">
              <a:lnSpc>
                <a:spcPct val="150000"/>
              </a:lnSpc>
              <a:spcBef>
                <a:spcPts val="0"/>
              </a:spcBef>
              <a:buNone/>
            </a:pPr>
            <a:r>
              <a:rPr lang="zh-CN" altLang="en-US" sz="2800" dirty="0"/>
              <a:t>The optimal substructure property of the problem is a prominent feature that can be solved by dynamic programming algorithm.</a:t>
            </a:r>
          </a:p>
        </p:txBody>
      </p:sp>
      <p:sp>
        <p:nvSpPr>
          <p:cNvPr id="5" name="标题 1"/>
          <p:cNvSpPr>
            <a:spLocks noGrp="1"/>
          </p:cNvSpPr>
          <p:nvPr>
            <p:ph type="title"/>
          </p:nvPr>
        </p:nvSpPr>
        <p:spPr/>
        <p:txBody>
          <a:bodyPr/>
          <a:lstStyle/>
          <a:p>
            <a:r>
              <a:rPr lang="en-US" altLang="zh-CN" sz="2400" i="1" dirty="0">
                <a:latin typeface="Times New Roman Italic" panose="02020503050405090304" charset="0"/>
                <a:ea typeface="黑体" panose="02010609060101010101" pitchFamily="49" charset="-122"/>
                <a:cs typeface="Times New Roman Italic" panose="02020503050405090304" charset="0"/>
                <a:sym typeface="+mn-ea"/>
              </a:rPr>
              <a:t>Matrix-chain multiplication</a:t>
            </a:r>
            <a:endParaRPr lang="zh-CN" altLang="en-US" sz="2400" i="1" dirty="0">
              <a:latin typeface="Times New Roman Italic" panose="02020503050405090304" charset="0"/>
              <a:cs typeface="Times New Roman Italic" panose="02020503050405090304" charset="0"/>
            </a:endParaRPr>
          </a:p>
        </p:txBody>
      </p:sp>
      <p:sp>
        <p:nvSpPr>
          <p:cNvPr id="2" name="文本框 5">
            <a:extLst>
              <a:ext uri="{FF2B5EF4-FFF2-40B4-BE49-F238E27FC236}">
                <a16:creationId xmlns:a16="http://schemas.microsoft.com/office/drawing/2014/main" id="{793F3000-68E9-0C71-AC46-AB131840352C}"/>
              </a:ext>
            </a:extLst>
          </p:cNvPr>
          <p:cNvSpPr txBox="1"/>
          <p:nvPr/>
        </p:nvSpPr>
        <p:spPr>
          <a:xfrm>
            <a:off x="10463283" y="5816937"/>
            <a:ext cx="9144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等线" panose="02010600030101010101" pitchFamily="2" charset="-122"/>
                <a:ea typeface="等线" panose="02010600030101010101" pitchFamily="2" charset="-122"/>
              </a:rPr>
              <a:t>显著的</a:t>
            </a:r>
            <a:endParaRPr lang="en-US" altLang="zh-CN" b="1" dirty="0">
              <a:solidFill>
                <a:srgbClr val="FF0000"/>
              </a:solidFill>
              <a:latin typeface="等线" panose="02010600030101010101" pitchFamily="2" charset="-122"/>
              <a:ea typeface="等线"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481" y="655355"/>
            <a:ext cx="11632335" cy="5349166"/>
          </a:xfrm>
        </p:spPr>
        <p:txBody>
          <a:bodyPr/>
          <a:lstStyle/>
          <a:p>
            <a:pPr marL="0" indent="0" algn="just">
              <a:lnSpc>
                <a:spcPct val="150000"/>
              </a:lnSpc>
              <a:spcBef>
                <a:spcPts val="0"/>
              </a:spcBef>
              <a:buNone/>
            </a:pPr>
            <a:r>
              <a:rPr lang="en-US" altLang="zh-CN" sz="3200" b="1" dirty="0">
                <a:latin typeface="Times New Roman" panose="02020503050405090304" pitchFamily="18" charset="0"/>
                <a:cs typeface="Times New Roman" panose="02020503050405090304" pitchFamily="18" charset="0"/>
              </a:rPr>
              <a:t>2. </a:t>
            </a:r>
            <a:r>
              <a:rPr lang="zh-CN" altLang="en-US" sz="3200" b="1" dirty="0">
                <a:latin typeface="Times New Roman" panose="02020503050405090304" pitchFamily="18" charset="0"/>
                <a:cs typeface="Times New Roman" panose="02020503050405090304" pitchFamily="18" charset="0"/>
              </a:rPr>
              <a:t>Set up a recursive solution</a:t>
            </a:r>
          </a:p>
          <a:p>
            <a:pPr marL="0" indent="0" algn="just">
              <a:lnSpc>
                <a:spcPct val="150000"/>
              </a:lnSpc>
              <a:spcBef>
                <a:spcPts val="0"/>
              </a:spcBef>
              <a:buNone/>
            </a:pPr>
            <a:r>
              <a:rPr lang="en-US" altLang="zh-CN" sz="3200" b="1" dirty="0">
                <a:latin typeface="Times New Roman" panose="02020503050405090304" pitchFamily="18" charset="0"/>
                <a:cs typeface="Times New Roman" panose="02020503050405090304" pitchFamily="18" charset="0"/>
              </a:rPr>
              <a:t>Set calculating A[</a:t>
            </a:r>
            <a:r>
              <a:rPr lang="en-US" altLang="zh-CN" sz="3200" b="1" dirty="0" err="1">
                <a:latin typeface="Times New Roman" panose="02020503050405090304" pitchFamily="18" charset="0"/>
                <a:cs typeface="Times New Roman" panose="02020503050405090304" pitchFamily="18" charset="0"/>
              </a:rPr>
              <a:t>i:j</a:t>
            </a:r>
            <a:r>
              <a:rPr lang="en-US" altLang="zh-CN" sz="3200" b="1" dirty="0">
                <a:latin typeface="Times New Roman" panose="02020503050405090304" pitchFamily="18" charset="0"/>
                <a:cs typeface="Times New Roman" panose="02020503050405090304" pitchFamily="18" charset="0"/>
              </a:rPr>
              <a:t>]</a:t>
            </a:r>
            <a:r>
              <a:rPr lang="zh-CN" altLang="en-US" sz="3200" b="1" dirty="0">
                <a:latin typeface="Times New Roman" panose="02020503050405090304" pitchFamily="18" charset="0"/>
                <a:cs typeface="Times New Roman" panose="02020503050405090304" pitchFamily="18" charset="0"/>
              </a:rPr>
              <a:t>，</a:t>
            </a:r>
            <a:r>
              <a:rPr lang="en-US" altLang="zh-CN" sz="3200" b="1" dirty="0">
                <a:latin typeface="Times New Roman" panose="02020503050405090304" pitchFamily="18" charset="0"/>
                <a:cs typeface="Times New Roman" panose="02020503050405090304" pitchFamily="18" charset="0"/>
              </a:rPr>
              <a:t>1≤i≤j≤n</a:t>
            </a:r>
            <a:r>
              <a:rPr lang="zh-CN" altLang="en-US" sz="3200" b="1" dirty="0">
                <a:latin typeface="Times New Roman" panose="02020503050405090304" pitchFamily="18" charset="0"/>
                <a:cs typeface="Times New Roman" panose="02020503050405090304" pitchFamily="18" charset="0"/>
              </a:rPr>
              <a:t>，</a:t>
            </a:r>
            <a:r>
              <a:rPr lang="en-US" altLang="zh-CN" sz="3200" b="1" dirty="0">
                <a:latin typeface="Times New Roman" panose="02020503050405090304" pitchFamily="18" charset="0"/>
                <a:cs typeface="Times New Roman" panose="02020503050405090304" pitchFamily="18" charset="0"/>
              </a:rPr>
              <a:t>t</a:t>
            </a:r>
            <a:r>
              <a:rPr lang="zh-CN" altLang="en-US" sz="3200" b="1" dirty="0">
                <a:latin typeface="Times New Roman" panose="02020503050405090304" pitchFamily="18" charset="0"/>
                <a:cs typeface="Times New Roman" panose="02020503050405090304" pitchFamily="18" charset="0"/>
              </a:rPr>
              <a:t>he minimum number of multiplications required</a:t>
            </a:r>
            <a:r>
              <a:rPr lang="en-US" altLang="zh-CN" sz="3200" b="1" dirty="0">
                <a:latin typeface="Times New Roman" panose="02020503050405090304" pitchFamily="18" charset="0"/>
                <a:cs typeface="Times New Roman" panose="02020503050405090304" pitchFamily="18" charset="0"/>
              </a:rPr>
              <a:t> m[</a:t>
            </a:r>
            <a:r>
              <a:rPr lang="en-US" altLang="zh-CN" sz="3200" b="1" dirty="0" err="1">
                <a:latin typeface="Times New Roman" panose="02020503050405090304" pitchFamily="18" charset="0"/>
                <a:cs typeface="Times New Roman" panose="02020503050405090304" pitchFamily="18" charset="0"/>
              </a:rPr>
              <a:t>i</a:t>
            </a:r>
            <a:r>
              <a:rPr lang="en-US" altLang="zh-CN" sz="3200" b="1" dirty="0">
                <a:latin typeface="Times New Roman" panose="02020503050405090304" pitchFamily="18" charset="0"/>
                <a:cs typeface="Times New Roman" panose="02020503050405090304" pitchFamily="18" charset="0"/>
              </a:rPr>
              <a:t>, j]</a:t>
            </a:r>
            <a:r>
              <a:rPr lang="zh-CN" altLang="en-US" sz="3200" b="1" dirty="0">
                <a:latin typeface="Times New Roman" panose="02020503050405090304" pitchFamily="18" charset="0"/>
                <a:cs typeface="Times New Roman" panose="02020503050405090304" pitchFamily="18" charset="0"/>
              </a:rPr>
              <a:t>，</a:t>
            </a:r>
            <a:r>
              <a:rPr lang="en-US" altLang="zh-CN" sz="3200" b="1" dirty="0">
                <a:latin typeface="Times New Roman" panose="02020503050405090304" pitchFamily="18" charset="0"/>
                <a:cs typeface="Times New Roman" panose="02020503050405090304" pitchFamily="18" charset="0"/>
              </a:rPr>
              <a:t>so the optimal value of original i</a:t>
            </a:r>
            <a:r>
              <a:rPr lang="en-US" altLang="zh-CN" sz="3200" b="1" dirty="0">
                <a:solidFill>
                  <a:schemeClr val="tx1"/>
                </a:solidFill>
                <a:latin typeface="Times New Roman" panose="02020503050405090304" pitchFamily="18" charset="0"/>
                <a:cs typeface="Times New Roman" panose="02020503050405090304" pitchFamily="18" charset="0"/>
              </a:rPr>
              <a:t>s m[1,n].</a:t>
            </a:r>
            <a:r>
              <a:rPr lang="en-US" altLang="zh-CN" sz="3200" b="1" dirty="0">
                <a:solidFill>
                  <a:srgbClr val="FF0000"/>
                </a:solidFill>
                <a:latin typeface="Times New Roman" panose="02020503050405090304" pitchFamily="18" charset="0"/>
                <a:cs typeface="Times New Roman" panose="02020503050405090304" pitchFamily="18" charset="0"/>
              </a:rPr>
              <a:t> </a:t>
            </a:r>
            <a:r>
              <a:rPr lang="en-US" altLang="zh-CN" sz="3200" b="1" dirty="0">
                <a:latin typeface="Times New Roman" panose="02020503050405090304" pitchFamily="18" charset="0"/>
                <a:cs typeface="Times New Roman" panose="02020503050405090304" pitchFamily="18" charset="0"/>
              </a:rPr>
              <a:t>        </a:t>
            </a:r>
          </a:p>
          <a:p>
            <a:pPr marL="0" indent="0" algn="just">
              <a:lnSpc>
                <a:spcPct val="150000"/>
              </a:lnSpc>
              <a:spcBef>
                <a:spcPts val="0"/>
              </a:spcBef>
              <a:buNone/>
            </a:pPr>
            <a:r>
              <a:rPr lang="en-US" altLang="zh-CN" sz="3200" b="1" dirty="0" err="1">
                <a:latin typeface="Times New Roman" panose="02020503050405090304" pitchFamily="18" charset="0"/>
                <a:cs typeface="Times New Roman" panose="02020503050405090304" pitchFamily="18" charset="0"/>
              </a:rPr>
              <a:t>When i</a:t>
            </a:r>
            <a:r>
              <a:rPr lang="en-US" altLang="zh-CN" sz="3200" b="1" dirty="0">
                <a:latin typeface="Times New Roman" panose="02020503050405090304" pitchFamily="18" charset="0"/>
                <a:cs typeface="Times New Roman" panose="02020503050405090304" pitchFamily="18" charset="0"/>
              </a:rPr>
              <a:t>=j</a:t>
            </a:r>
            <a:r>
              <a:rPr lang="zh-CN" altLang="en-US" sz="3200" b="1" dirty="0">
                <a:latin typeface="Times New Roman" panose="02020503050405090304" pitchFamily="18" charset="0"/>
                <a:cs typeface="Times New Roman" panose="02020503050405090304" pitchFamily="18" charset="0"/>
              </a:rPr>
              <a:t>，</a:t>
            </a:r>
            <a:r>
              <a:rPr lang="en-US" altLang="zh-CN" sz="3200" b="1" dirty="0">
                <a:latin typeface="Times New Roman" panose="02020503050405090304" pitchFamily="18" charset="0"/>
                <a:cs typeface="Times New Roman" panose="02020503050405090304" pitchFamily="18" charset="0"/>
              </a:rPr>
              <a:t>A[</a:t>
            </a:r>
            <a:r>
              <a:rPr lang="en-US" altLang="zh-CN" sz="3200" b="1" dirty="0" err="1">
                <a:latin typeface="Times New Roman" panose="02020503050405090304" pitchFamily="18" charset="0"/>
                <a:cs typeface="Times New Roman" panose="02020503050405090304" pitchFamily="18" charset="0"/>
              </a:rPr>
              <a:t>i:j</a:t>
            </a:r>
            <a:r>
              <a:rPr lang="en-US" altLang="zh-CN" sz="3200" b="1" dirty="0">
                <a:latin typeface="Times New Roman" panose="02020503050405090304" pitchFamily="18" charset="0"/>
                <a:cs typeface="Times New Roman" panose="02020503050405090304" pitchFamily="18" charset="0"/>
              </a:rPr>
              <a:t>]=Ai</a:t>
            </a:r>
            <a:r>
              <a:rPr lang="zh-CN" altLang="en-US" sz="3200" b="1" dirty="0">
                <a:latin typeface="Times New Roman" panose="02020503050405090304" pitchFamily="18" charset="0"/>
                <a:cs typeface="Times New Roman" panose="02020503050405090304" pitchFamily="18" charset="0"/>
              </a:rPr>
              <a:t>，</a:t>
            </a:r>
            <a:r>
              <a:rPr lang="en-US" altLang="zh-CN" sz="3200" b="1" dirty="0">
                <a:latin typeface="Times New Roman" panose="02020503050405090304" pitchFamily="18" charset="0"/>
                <a:cs typeface="Times New Roman" panose="02020503050405090304" pitchFamily="18" charset="0"/>
              </a:rPr>
              <a:t>thus</a:t>
            </a:r>
            <a:r>
              <a:rPr lang="zh-CN" altLang="en-US" sz="3200" b="1" dirty="0">
                <a:latin typeface="Times New Roman" panose="02020503050405090304" pitchFamily="18" charset="0"/>
                <a:cs typeface="Times New Roman" panose="02020503050405090304" pitchFamily="18" charset="0"/>
              </a:rPr>
              <a:t>，</a:t>
            </a:r>
            <a:r>
              <a:rPr lang="en-US" altLang="zh-CN" sz="3200" b="1" dirty="0">
                <a:latin typeface="Times New Roman" panose="02020503050405090304" pitchFamily="18" charset="0"/>
                <a:cs typeface="Times New Roman" panose="02020503050405090304" pitchFamily="18" charset="0"/>
              </a:rPr>
              <a:t>m[</a:t>
            </a:r>
            <a:r>
              <a:rPr lang="en-US" altLang="zh-CN" sz="3200" b="1" dirty="0" err="1">
                <a:latin typeface="Times New Roman" panose="02020503050405090304" pitchFamily="18" charset="0"/>
                <a:cs typeface="Times New Roman" panose="02020503050405090304" pitchFamily="18" charset="0"/>
              </a:rPr>
              <a:t>i,i</a:t>
            </a:r>
            <a:r>
              <a:rPr lang="en-US" altLang="zh-CN" sz="3200" b="1" dirty="0">
                <a:latin typeface="Times New Roman" panose="02020503050405090304" pitchFamily="18" charset="0"/>
                <a:cs typeface="Times New Roman" panose="02020503050405090304" pitchFamily="18" charset="0"/>
              </a:rPr>
              <a:t>]=0</a:t>
            </a:r>
            <a:r>
              <a:rPr lang="zh-CN" altLang="en-US" sz="3200" b="1" dirty="0">
                <a:latin typeface="Times New Roman" panose="02020503050405090304" pitchFamily="18" charset="0"/>
                <a:cs typeface="Times New Roman" panose="02020503050405090304" pitchFamily="18" charset="0"/>
              </a:rPr>
              <a:t>，</a:t>
            </a:r>
            <a:r>
              <a:rPr lang="en-US" altLang="zh-CN" sz="3200" b="1" dirty="0" err="1">
                <a:latin typeface="Times New Roman" panose="02020503050405090304" pitchFamily="18" charset="0"/>
                <a:cs typeface="Times New Roman" panose="02020503050405090304" pitchFamily="18" charset="0"/>
              </a:rPr>
              <a:t>i</a:t>
            </a:r>
            <a:r>
              <a:rPr lang="en-US" altLang="zh-CN" sz="3200" b="1" dirty="0">
                <a:latin typeface="Times New Roman" panose="02020503050405090304" pitchFamily="18" charset="0"/>
                <a:cs typeface="Times New Roman" panose="02020503050405090304" pitchFamily="18" charset="0"/>
              </a:rPr>
              <a:t>=1,2,…,n</a:t>
            </a:r>
          </a:p>
          <a:p>
            <a:pPr marL="0" indent="0" algn="just">
              <a:lnSpc>
                <a:spcPct val="150000"/>
              </a:lnSpc>
              <a:spcBef>
                <a:spcPts val="0"/>
              </a:spcBef>
              <a:buNone/>
            </a:pPr>
            <a:r>
              <a:rPr lang="en-US" altLang="zh-CN" sz="3200" b="1" dirty="0" err="1">
                <a:latin typeface="Times New Roman" panose="02020503050405090304" pitchFamily="18" charset="0"/>
                <a:cs typeface="Times New Roman" panose="02020503050405090304" pitchFamily="18" charset="0"/>
              </a:rPr>
              <a:t>When i</a:t>
            </a:r>
            <a:r>
              <a:rPr lang="en-US" altLang="zh-CN" sz="3200" b="1" dirty="0">
                <a:latin typeface="Times New Roman" panose="02020503050405090304" pitchFamily="18" charset="0"/>
                <a:cs typeface="Times New Roman" panose="02020503050405090304" pitchFamily="18" charset="0"/>
              </a:rPr>
              <a:t>&lt;j</a:t>
            </a:r>
            <a:r>
              <a:rPr lang="zh-CN" altLang="en-US" sz="3200" b="1" dirty="0">
                <a:latin typeface="Times New Roman" panose="02020503050405090304" pitchFamily="18" charset="0"/>
                <a:cs typeface="Times New Roman" panose="02020503050405090304" pitchFamily="18" charset="0"/>
              </a:rPr>
              <a:t>，</a:t>
            </a:r>
            <a:r>
              <a:rPr lang="en-US" altLang="zh-CN" sz="3200" b="1" dirty="0">
                <a:latin typeface="Times New Roman" panose="02020503050405090304" pitchFamily="18" charset="0"/>
                <a:cs typeface="Times New Roman" panose="02020503050405090304" pitchFamily="18" charset="0"/>
              </a:rPr>
              <a:t>i</a:t>
            </a:r>
            <a:r>
              <a:rPr lang="zh-CN" altLang="en-US" sz="3200" b="1" dirty="0">
                <a:latin typeface="Times New Roman" panose="02020503050405090304" pitchFamily="18" charset="0"/>
                <a:cs typeface="Times New Roman" panose="02020503050405090304" pitchFamily="18" charset="0"/>
              </a:rPr>
              <a:t>f the optimal sequence is interrupted from</a:t>
            </a:r>
            <a:r>
              <a:rPr lang="en-US" altLang="zh-CN" sz="3200" b="1" dirty="0">
                <a:latin typeface="Times New Roman" panose="02020503050405090304" pitchFamily="18" charset="0"/>
                <a:cs typeface="Times New Roman" panose="02020503050405090304" pitchFamily="18" charset="0"/>
                <a:sym typeface="+mn-ea"/>
              </a:rPr>
              <a:t>A[k] to A[k+1]</a:t>
            </a:r>
            <a:r>
              <a:rPr lang="zh-CN" altLang="en-US" sz="3200" b="1" dirty="0">
                <a:latin typeface="Times New Roman" panose="02020503050405090304" pitchFamily="18" charset="0"/>
                <a:cs typeface="Times New Roman" panose="02020503050405090304" pitchFamily="18" charset="0"/>
              </a:rPr>
              <a:t>，</a:t>
            </a:r>
            <a:r>
              <a:rPr lang="en-US" altLang="zh-CN" sz="3200" b="1" dirty="0">
                <a:latin typeface="Times New Roman" panose="02020503050405090304" pitchFamily="18" charset="0"/>
                <a:cs typeface="Times New Roman" panose="02020503050405090304" pitchFamily="18" charset="0"/>
              </a:rPr>
              <a:t>then</a:t>
            </a:r>
            <a:endParaRPr lang="zh-CN" altLang="en-US" sz="3200" b="1" dirty="0">
              <a:latin typeface="Times New Roman" panose="02020503050405090304" pitchFamily="18" charset="0"/>
              <a:cs typeface="Times New Roman" panose="02020503050405090304" pitchFamily="18" charset="0"/>
            </a:endParaRPr>
          </a:p>
          <a:p>
            <a:pPr marL="0" indent="0" algn="ctr">
              <a:lnSpc>
                <a:spcPct val="150000"/>
              </a:lnSpc>
              <a:spcBef>
                <a:spcPts val="0"/>
              </a:spcBef>
              <a:buNone/>
            </a:pPr>
            <a:r>
              <a:rPr lang="en-US" altLang="zh-CN" sz="3200" b="1" dirty="0">
                <a:latin typeface="Times New Roman" panose="02020503050405090304" pitchFamily="18" charset="0"/>
                <a:cs typeface="Times New Roman" panose="02020503050405090304" pitchFamily="18" charset="0"/>
              </a:rPr>
              <a:t>m[</a:t>
            </a:r>
            <a:r>
              <a:rPr lang="en-US" altLang="zh-CN" sz="3200" b="1" dirty="0" err="1">
                <a:latin typeface="Times New Roman" panose="02020503050405090304" pitchFamily="18" charset="0"/>
                <a:cs typeface="Times New Roman" panose="02020503050405090304" pitchFamily="18" charset="0"/>
              </a:rPr>
              <a:t>i</a:t>
            </a:r>
            <a:r>
              <a:rPr lang="en-US" altLang="zh-CN" sz="3200" b="1" dirty="0">
                <a:latin typeface="Times New Roman" panose="02020503050405090304" pitchFamily="18" charset="0"/>
                <a:cs typeface="Times New Roman" panose="02020503050405090304" pitchFamily="18" charset="0"/>
              </a:rPr>
              <a:t>, j] = m[</a:t>
            </a:r>
            <a:r>
              <a:rPr lang="en-US" altLang="zh-CN" sz="3200" b="1" dirty="0" err="1">
                <a:latin typeface="Times New Roman" panose="02020503050405090304" pitchFamily="18" charset="0"/>
                <a:cs typeface="Times New Roman" panose="02020503050405090304" pitchFamily="18" charset="0"/>
              </a:rPr>
              <a:t>i</a:t>
            </a:r>
            <a:r>
              <a:rPr lang="en-US" altLang="zh-CN" sz="3200" b="1" dirty="0">
                <a:latin typeface="Times New Roman" panose="02020503050405090304" pitchFamily="18" charset="0"/>
                <a:cs typeface="Times New Roman" panose="02020503050405090304" pitchFamily="18" charset="0"/>
              </a:rPr>
              <a:t>, k]+m[k+1, j]+ p</a:t>
            </a:r>
            <a:r>
              <a:rPr lang="en-US" altLang="zh-CN" sz="3200" b="1" baseline="-25000" dirty="0">
                <a:latin typeface="Times New Roman" panose="02020503050405090304" pitchFamily="18" charset="0"/>
                <a:cs typeface="Times New Roman" panose="02020503050405090304" pitchFamily="18" charset="0"/>
              </a:rPr>
              <a:t>i-1</a:t>
            </a:r>
            <a:r>
              <a:rPr lang="en-US" altLang="zh-CN" sz="3200" b="1" dirty="0">
                <a:latin typeface="Times New Roman" panose="02020503050405090304" pitchFamily="18" charset="0"/>
                <a:cs typeface="Times New Roman" panose="02020503050405090304" pitchFamily="18" charset="0"/>
              </a:rPr>
              <a:t>p</a:t>
            </a:r>
            <a:r>
              <a:rPr lang="en-US" altLang="zh-CN" sz="3200" b="1" baseline="-25000" dirty="0">
                <a:latin typeface="Times New Roman" panose="02020503050405090304" pitchFamily="18" charset="0"/>
                <a:cs typeface="Times New Roman" panose="02020503050405090304" pitchFamily="18" charset="0"/>
              </a:rPr>
              <a:t>k</a:t>
            </a:r>
            <a:r>
              <a:rPr lang="en-US" altLang="zh-CN" sz="3200" b="1" dirty="0">
                <a:latin typeface="Times New Roman" panose="02020503050405090304" pitchFamily="18" charset="0"/>
                <a:cs typeface="Times New Roman" panose="02020503050405090304" pitchFamily="18" charset="0"/>
              </a:rPr>
              <a:t>p</a:t>
            </a:r>
            <a:r>
              <a:rPr lang="en-US" altLang="zh-CN" sz="3200" b="1" baseline="-25000" dirty="0">
                <a:latin typeface="Times New Roman" panose="02020503050405090304" pitchFamily="18" charset="0"/>
                <a:cs typeface="Times New Roman" panose="02020503050405090304" pitchFamily="18" charset="0"/>
              </a:rPr>
              <a:t>j</a:t>
            </a:r>
          </a:p>
        </p:txBody>
      </p:sp>
      <p:sp>
        <p:nvSpPr>
          <p:cNvPr id="5" name="标题 1"/>
          <p:cNvSpPr>
            <a:spLocks noGrp="1"/>
          </p:cNvSpPr>
          <p:nvPr>
            <p:ph type="title"/>
          </p:nvPr>
        </p:nvSpPr>
        <p:spPr/>
        <p:txBody>
          <a:bodyPr/>
          <a:lstStyle/>
          <a:p>
            <a:r>
              <a:rPr lang="en-US" altLang="zh-CN" sz="2400" i="1" dirty="0">
                <a:latin typeface="Times New Roman Italic" panose="02020503050405090304" charset="0"/>
                <a:ea typeface="黑体" panose="02010609060101010101" pitchFamily="49" charset="-122"/>
                <a:cs typeface="Times New Roman Italic" panose="02020503050405090304" charset="0"/>
                <a:sym typeface="+mn-ea"/>
              </a:rPr>
              <a:t>Matrix-chain multiplication</a:t>
            </a:r>
            <a:endParaRPr lang="zh-CN" altLang="en-US" sz="2400" i="1" dirty="0">
              <a:latin typeface="Times New Roman Italic" panose="02020503050405090304" charset="0"/>
              <a:cs typeface="Times New Roman Italic" panose="020205030504050903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481" y="754415"/>
            <a:ext cx="11632335" cy="5349166"/>
          </a:xfrm>
        </p:spPr>
        <p:txBody>
          <a:bodyPr/>
          <a:lstStyle/>
          <a:p>
            <a:pPr marL="0" indent="0">
              <a:lnSpc>
                <a:spcPct val="150000"/>
              </a:lnSpc>
              <a:spcBef>
                <a:spcPts val="0"/>
              </a:spcBef>
              <a:buNone/>
            </a:pPr>
            <a:r>
              <a:rPr lang="en-US" altLang="zh-CN" sz="3200" b="1" dirty="0">
                <a:latin typeface="Times New Roman" panose="02020503050405090304" pitchFamily="18" charset="0"/>
                <a:cs typeface="Times New Roman" panose="02020503050405090304" pitchFamily="18" charset="0"/>
              </a:rPr>
              <a:t>2. </a:t>
            </a:r>
            <a:r>
              <a:rPr lang="zh-CN" altLang="en-US" sz="3200" b="1" dirty="0">
                <a:latin typeface="Times New Roman" panose="02020503050405090304" pitchFamily="18" charset="0"/>
                <a:cs typeface="Times New Roman" panose="02020503050405090304" pitchFamily="18" charset="0"/>
              </a:rPr>
              <a:t>Set up a recursive solution</a:t>
            </a:r>
          </a:p>
          <a:p>
            <a:pPr marL="0" indent="0">
              <a:lnSpc>
                <a:spcPct val="150000"/>
              </a:lnSpc>
              <a:spcBef>
                <a:spcPts val="0"/>
              </a:spcBef>
              <a:buSzPct val="50000"/>
              <a:buNone/>
            </a:pPr>
            <a:r>
              <a:rPr lang="en-US" altLang="zh-CN" sz="3200" b="1" dirty="0" err="1">
                <a:latin typeface="Times New Roman" panose="02020503050405090304" pitchFamily="18" charset="0"/>
                <a:cs typeface="Times New Roman" panose="02020503050405090304" pitchFamily="18" charset="0"/>
              </a:rPr>
              <a:t>When i</a:t>
            </a:r>
            <a:r>
              <a:rPr lang="en-US" altLang="zh-CN" sz="3200" b="1" dirty="0">
                <a:latin typeface="Times New Roman" panose="02020503050405090304" pitchFamily="18" charset="0"/>
                <a:cs typeface="Times New Roman" panose="02020503050405090304" pitchFamily="18" charset="0"/>
              </a:rPr>
              <a:t>&lt;j</a:t>
            </a:r>
            <a:r>
              <a:rPr lang="zh-CN" altLang="en-US" sz="3200" b="1" dirty="0">
                <a:latin typeface="Times New Roman" panose="02020503050405090304" pitchFamily="18" charset="0"/>
                <a:cs typeface="Times New Roman" panose="02020503050405090304" pitchFamily="18" charset="0"/>
              </a:rPr>
              <a:t>，</a:t>
            </a:r>
            <a:r>
              <a:rPr lang="en-US" altLang="zh-CN" sz="3200" b="1" dirty="0">
                <a:latin typeface="Times New Roman" panose="02020503050405090304" pitchFamily="18" charset="0"/>
                <a:cs typeface="Times New Roman" panose="02020503050405090304" pitchFamily="18" charset="0"/>
              </a:rPr>
              <a:t>i</a:t>
            </a:r>
            <a:r>
              <a:rPr lang="zh-CN" altLang="en-US" sz="3200" b="1" dirty="0">
                <a:latin typeface="Times New Roman" panose="02020503050405090304" pitchFamily="18" charset="0"/>
                <a:cs typeface="Times New Roman" panose="02020503050405090304" pitchFamily="18" charset="0"/>
              </a:rPr>
              <a:t>f the sequence is interrupted from Ak to Ak+1, then</a:t>
            </a:r>
          </a:p>
          <a:p>
            <a:pPr marL="0" indent="0" algn="ctr">
              <a:lnSpc>
                <a:spcPct val="150000"/>
              </a:lnSpc>
              <a:spcBef>
                <a:spcPts val="0"/>
              </a:spcBef>
              <a:buSzPct val="50000"/>
              <a:buNone/>
            </a:pPr>
            <a:r>
              <a:rPr lang="en-US" altLang="zh-CN" sz="3200" b="1" dirty="0">
                <a:latin typeface="Times New Roman" panose="02020503050405090304" pitchFamily="18" charset="0"/>
                <a:cs typeface="Times New Roman" panose="02020503050405090304" pitchFamily="18" charset="0"/>
              </a:rPr>
              <a:t>m[</a:t>
            </a:r>
            <a:r>
              <a:rPr lang="en-US" altLang="zh-CN" sz="3200" b="1" dirty="0" err="1">
                <a:latin typeface="Times New Roman" panose="02020503050405090304" pitchFamily="18" charset="0"/>
                <a:cs typeface="Times New Roman" panose="02020503050405090304" pitchFamily="18" charset="0"/>
              </a:rPr>
              <a:t>i</a:t>
            </a:r>
            <a:r>
              <a:rPr lang="en-US" altLang="zh-CN" sz="3200" b="1" dirty="0">
                <a:latin typeface="Times New Roman" panose="02020503050405090304" pitchFamily="18" charset="0"/>
                <a:cs typeface="Times New Roman" panose="02020503050405090304" pitchFamily="18" charset="0"/>
              </a:rPr>
              <a:t>, j] = m[</a:t>
            </a:r>
            <a:r>
              <a:rPr lang="en-US" altLang="zh-CN" sz="3200" b="1" dirty="0" err="1">
                <a:latin typeface="Times New Roman" panose="02020503050405090304" pitchFamily="18" charset="0"/>
                <a:cs typeface="Times New Roman" panose="02020503050405090304" pitchFamily="18" charset="0"/>
              </a:rPr>
              <a:t>i</a:t>
            </a:r>
            <a:r>
              <a:rPr lang="en-US" altLang="zh-CN" sz="3200" b="1" dirty="0">
                <a:latin typeface="Times New Roman" panose="02020503050405090304" pitchFamily="18" charset="0"/>
                <a:cs typeface="Times New Roman" panose="02020503050405090304" pitchFamily="18" charset="0"/>
              </a:rPr>
              <a:t>, k]+m[k+1, j]+ p</a:t>
            </a:r>
            <a:r>
              <a:rPr lang="en-US" altLang="zh-CN" sz="3200" b="1" baseline="-25000" dirty="0">
                <a:latin typeface="Times New Roman" panose="02020503050405090304" pitchFamily="18" charset="0"/>
                <a:cs typeface="Times New Roman" panose="02020503050405090304" pitchFamily="18" charset="0"/>
              </a:rPr>
              <a:t>i-1</a:t>
            </a:r>
            <a:r>
              <a:rPr lang="en-US" altLang="zh-CN" sz="3200" b="1" dirty="0">
                <a:latin typeface="Times New Roman" panose="02020503050405090304" pitchFamily="18" charset="0"/>
                <a:cs typeface="Times New Roman" panose="02020503050405090304" pitchFamily="18" charset="0"/>
              </a:rPr>
              <a:t>p</a:t>
            </a:r>
            <a:r>
              <a:rPr lang="en-US" altLang="zh-CN" sz="3200" b="1" baseline="-25000" dirty="0">
                <a:latin typeface="Times New Roman" panose="02020503050405090304" pitchFamily="18" charset="0"/>
                <a:cs typeface="Times New Roman" panose="02020503050405090304" pitchFamily="18" charset="0"/>
              </a:rPr>
              <a:t>k</a:t>
            </a:r>
            <a:r>
              <a:rPr lang="en-US" altLang="zh-CN" sz="3200" b="1" dirty="0">
                <a:latin typeface="Times New Roman" panose="02020503050405090304" pitchFamily="18" charset="0"/>
                <a:cs typeface="Times New Roman" panose="02020503050405090304" pitchFamily="18" charset="0"/>
              </a:rPr>
              <a:t>p</a:t>
            </a:r>
            <a:r>
              <a:rPr lang="en-US" altLang="zh-CN" sz="3200" b="1" baseline="-25000" dirty="0">
                <a:latin typeface="Times New Roman" panose="02020503050405090304" pitchFamily="18" charset="0"/>
                <a:cs typeface="Times New Roman" panose="02020503050405090304" pitchFamily="18" charset="0"/>
              </a:rPr>
              <a:t>j</a:t>
            </a:r>
          </a:p>
          <a:p>
            <a:pPr marL="0" indent="0">
              <a:lnSpc>
                <a:spcPct val="150000"/>
              </a:lnSpc>
              <a:spcBef>
                <a:spcPts val="0"/>
              </a:spcBef>
              <a:buSzPct val="50000"/>
              <a:buNone/>
            </a:pPr>
            <a:r>
              <a:rPr lang="en-US" altLang="zh-CN" sz="3200" b="1" dirty="0">
                <a:solidFill>
                  <a:srgbClr val="FF0000"/>
                </a:solidFill>
                <a:latin typeface="Times New Roman" panose="02020503050405090304" pitchFamily="18" charset="0"/>
                <a:cs typeface="Times New Roman" panose="02020503050405090304" pitchFamily="18" charset="0"/>
              </a:rPr>
              <a:t>C</a:t>
            </a:r>
            <a:r>
              <a:rPr lang="zh-CN" altLang="en-US" sz="3200" b="1" dirty="0">
                <a:solidFill>
                  <a:srgbClr val="FF0000"/>
                </a:solidFill>
                <a:latin typeface="Times New Roman" panose="02020503050405090304" pitchFamily="18" charset="0"/>
                <a:cs typeface="Times New Roman" panose="02020503050405090304" pitchFamily="18" charset="0"/>
              </a:rPr>
              <a:t>alculate</a:t>
            </a:r>
            <a:r>
              <a:rPr lang="en-US" altLang="zh-CN" sz="3200" b="1" dirty="0">
                <a:solidFill>
                  <a:srgbClr val="FF0000"/>
                </a:solidFill>
                <a:latin typeface="Times New Roman" panose="02020503050405090304" pitchFamily="18" charset="0"/>
                <a:cs typeface="Times New Roman" panose="02020503050405090304" pitchFamily="18" charset="0"/>
              </a:rPr>
              <a:t> p</a:t>
            </a:r>
            <a:r>
              <a:rPr lang="en-US" altLang="zh-CN" sz="3200" b="1" baseline="-25000" dirty="0">
                <a:solidFill>
                  <a:srgbClr val="FF0000"/>
                </a:solidFill>
                <a:latin typeface="Times New Roman" panose="02020503050405090304" pitchFamily="18" charset="0"/>
                <a:cs typeface="Times New Roman" panose="02020503050405090304" pitchFamily="18" charset="0"/>
              </a:rPr>
              <a:t>i-1</a:t>
            </a:r>
            <a:r>
              <a:rPr lang="en-US" altLang="zh-CN" sz="3200" b="1" dirty="0">
                <a:solidFill>
                  <a:srgbClr val="FF0000"/>
                </a:solidFill>
                <a:latin typeface="Times New Roman" panose="02020503050405090304" pitchFamily="18" charset="0"/>
                <a:cs typeface="Times New Roman" panose="02020503050405090304" pitchFamily="18" charset="0"/>
              </a:rPr>
              <a:t>p</a:t>
            </a:r>
            <a:r>
              <a:rPr lang="en-US" altLang="zh-CN" sz="3200" b="1" baseline="-25000" dirty="0">
                <a:solidFill>
                  <a:srgbClr val="FF0000"/>
                </a:solidFill>
                <a:latin typeface="Times New Roman" panose="02020503050405090304" pitchFamily="18" charset="0"/>
                <a:cs typeface="Times New Roman" panose="02020503050405090304" pitchFamily="18" charset="0"/>
              </a:rPr>
              <a:t>k</a:t>
            </a:r>
            <a:r>
              <a:rPr lang="en-US" altLang="zh-CN" sz="3200" b="1" dirty="0">
                <a:solidFill>
                  <a:srgbClr val="FF0000"/>
                </a:solidFill>
                <a:latin typeface="Times New Roman" panose="02020503050405090304" pitchFamily="18" charset="0"/>
                <a:cs typeface="Times New Roman" panose="02020503050405090304" pitchFamily="18" charset="0"/>
              </a:rPr>
              <a:t>p</a:t>
            </a:r>
            <a:r>
              <a:rPr lang="en-US" altLang="zh-CN" sz="3200" b="1" baseline="-25000" dirty="0">
                <a:solidFill>
                  <a:srgbClr val="FF0000"/>
                </a:solidFill>
                <a:latin typeface="Times New Roman" panose="02020503050405090304" pitchFamily="18" charset="0"/>
                <a:cs typeface="Times New Roman" panose="02020503050405090304" pitchFamily="18" charset="0"/>
              </a:rPr>
              <a:t>j</a:t>
            </a:r>
          </a:p>
          <a:p>
            <a:pPr marL="0" indent="0">
              <a:lnSpc>
                <a:spcPct val="150000"/>
              </a:lnSpc>
              <a:spcBef>
                <a:spcPts val="0"/>
              </a:spcBef>
              <a:buSzPct val="50000"/>
              <a:buNone/>
            </a:pPr>
            <a:r>
              <a:rPr lang="en-US" altLang="zh-CN" sz="2800" b="1" dirty="0">
                <a:latin typeface="Times New Roman" panose="02020503050405090304" pitchFamily="18" charset="0"/>
                <a:cs typeface="Times New Roman" panose="02020503050405090304" pitchFamily="18" charset="0"/>
              </a:rPr>
              <a:t>The dimension of Ai is P</a:t>
            </a:r>
            <a:r>
              <a:rPr lang="en-US" altLang="zh-CN" sz="2800" b="1" baseline="-25000" dirty="0">
                <a:latin typeface="Times New Roman" panose="02020503050405090304" pitchFamily="18" charset="0"/>
                <a:cs typeface="Times New Roman" panose="02020503050405090304" pitchFamily="18" charset="0"/>
              </a:rPr>
              <a:t>i-1</a:t>
            </a:r>
            <a:r>
              <a:rPr lang="en-US" altLang="zh-CN" sz="2800" b="1" dirty="0">
                <a:latin typeface="Times New Roman" panose="02020503050405090304" pitchFamily="18" charset="0"/>
                <a:cs typeface="Times New Roman" panose="02020503050405090304" pitchFamily="18" charset="0"/>
              </a:rPr>
              <a:t>P</a:t>
            </a:r>
            <a:r>
              <a:rPr lang="en-US" altLang="zh-CN" sz="2800" b="1" baseline="-25000" dirty="0">
                <a:latin typeface="Times New Roman" panose="02020503050405090304" pitchFamily="18" charset="0"/>
                <a:cs typeface="Times New Roman" panose="02020503050405090304" pitchFamily="18" charset="0"/>
              </a:rPr>
              <a:t>i</a:t>
            </a:r>
            <a:r>
              <a:rPr lang="zh-CN" altLang="en-US" sz="2800" b="1" dirty="0">
                <a:latin typeface="Times New Roman" panose="02020503050405090304" pitchFamily="18" charset="0"/>
                <a:cs typeface="Times New Roman" panose="02020503050405090304" pitchFamily="18" charset="0"/>
              </a:rPr>
              <a:t>，</a:t>
            </a:r>
            <a:r>
              <a:rPr lang="en-US" altLang="zh-CN" sz="2800" b="1" dirty="0">
                <a:latin typeface="Times New Roman" panose="02020503050405090304" pitchFamily="18" charset="0"/>
                <a:cs typeface="Times New Roman" panose="02020503050405090304" pitchFamily="18" charset="0"/>
              </a:rPr>
              <a:t>then</a:t>
            </a:r>
          </a:p>
          <a:p>
            <a:pPr marL="0" indent="0">
              <a:lnSpc>
                <a:spcPct val="150000"/>
              </a:lnSpc>
              <a:spcBef>
                <a:spcPts val="0"/>
              </a:spcBef>
              <a:buSzPct val="50000"/>
              <a:buNone/>
            </a:pPr>
            <a:r>
              <a:rPr lang="en-US" altLang="zh-CN" sz="2800" b="1" dirty="0">
                <a:latin typeface="Times New Roman" panose="02020503050405090304" pitchFamily="18" charset="0"/>
                <a:cs typeface="Times New Roman" panose="02020503050405090304" pitchFamily="18" charset="0"/>
              </a:rPr>
              <a:t>(A</a:t>
            </a:r>
            <a:r>
              <a:rPr lang="en-US" altLang="zh-CN" sz="2800" b="1" baseline="-25000" dirty="0">
                <a:latin typeface="Times New Roman" panose="02020503050405090304" pitchFamily="18" charset="0"/>
                <a:cs typeface="Times New Roman" panose="02020503050405090304" pitchFamily="18" charset="0"/>
              </a:rPr>
              <a:t>i</a:t>
            </a:r>
            <a:r>
              <a:rPr lang="en-US" altLang="zh-CN" sz="2800" b="1" dirty="0">
                <a:latin typeface="Times New Roman" panose="02020503050405090304" pitchFamily="18" charset="0"/>
                <a:cs typeface="Times New Roman" panose="02020503050405090304" pitchFamily="18" charset="0"/>
              </a:rPr>
              <a:t>*A</a:t>
            </a:r>
            <a:r>
              <a:rPr lang="en-US" altLang="zh-CN" sz="2800" b="1" baseline="-25000" dirty="0">
                <a:latin typeface="Times New Roman" panose="02020503050405090304" pitchFamily="18" charset="0"/>
                <a:cs typeface="Times New Roman" panose="02020503050405090304" pitchFamily="18" charset="0"/>
              </a:rPr>
              <a:t>i+1</a:t>
            </a:r>
            <a:r>
              <a:rPr lang="zh-CN" altLang="en-US" sz="2800" b="1" dirty="0">
                <a:latin typeface="Times New Roman" panose="02020503050405090304" pitchFamily="18" charset="0"/>
                <a:cs typeface="Times New Roman" panose="02020503050405090304" pitchFamily="18" charset="0"/>
              </a:rPr>
              <a:t>*</a:t>
            </a:r>
            <a:r>
              <a:rPr lang="en-US" altLang="zh-CN" sz="2800" b="1" dirty="0">
                <a:latin typeface="Times New Roman" panose="02020503050405090304" pitchFamily="18" charset="0"/>
                <a:cs typeface="Times New Roman" panose="02020503050405090304" pitchFamily="18" charset="0"/>
              </a:rPr>
              <a:t>…*</a:t>
            </a:r>
            <a:r>
              <a:rPr lang="en-US" altLang="zh-CN" sz="2800" b="1" dirty="0" err="1">
                <a:latin typeface="Times New Roman" panose="02020503050405090304" pitchFamily="18" charset="0"/>
                <a:cs typeface="Times New Roman" panose="02020503050405090304" pitchFamily="18" charset="0"/>
              </a:rPr>
              <a:t>A</a:t>
            </a:r>
            <a:r>
              <a:rPr lang="en-US" altLang="zh-CN" sz="2800" b="1" baseline="-25000" dirty="0" err="1">
                <a:latin typeface="Times New Roman" panose="02020503050405090304" pitchFamily="18" charset="0"/>
                <a:cs typeface="Times New Roman" panose="02020503050405090304" pitchFamily="18" charset="0"/>
              </a:rPr>
              <a:t>k</a:t>
            </a:r>
            <a:r>
              <a:rPr lang="en-US" altLang="zh-CN" sz="2800" b="1" dirty="0">
                <a:latin typeface="Times New Roman" panose="02020503050405090304" pitchFamily="18" charset="0"/>
                <a:cs typeface="Times New Roman" panose="02020503050405090304" pitchFamily="18" charset="0"/>
              </a:rPr>
              <a:t>)= P</a:t>
            </a:r>
            <a:r>
              <a:rPr lang="en-US" altLang="zh-CN" sz="2800" b="1" baseline="-25000" dirty="0">
                <a:latin typeface="Times New Roman" panose="02020503050405090304" pitchFamily="18" charset="0"/>
                <a:cs typeface="Times New Roman" panose="02020503050405090304" pitchFamily="18" charset="0"/>
              </a:rPr>
              <a:t>i-1</a:t>
            </a:r>
            <a:r>
              <a:rPr lang="en-US" altLang="zh-CN" sz="2800" b="1" dirty="0">
                <a:latin typeface="Times New Roman" panose="02020503050405090304" pitchFamily="18" charset="0"/>
                <a:cs typeface="Times New Roman" panose="02020503050405090304" pitchFamily="18" charset="0"/>
              </a:rPr>
              <a:t>P</a:t>
            </a:r>
            <a:r>
              <a:rPr lang="en-US" altLang="zh-CN" sz="2800" b="1" baseline="-25000" dirty="0">
                <a:latin typeface="Times New Roman" panose="02020503050405090304" pitchFamily="18" charset="0"/>
                <a:cs typeface="Times New Roman" panose="02020503050405090304" pitchFamily="18" charset="0"/>
              </a:rPr>
              <a:t>i</a:t>
            </a:r>
            <a:r>
              <a:rPr lang="en-US" altLang="zh-CN" sz="2800" b="1" dirty="0">
                <a:latin typeface="Times New Roman" panose="02020503050405090304" pitchFamily="18" charset="0"/>
                <a:cs typeface="Times New Roman" panose="02020503050405090304" pitchFamily="18" charset="0"/>
              </a:rPr>
              <a:t> *P</a:t>
            </a:r>
            <a:r>
              <a:rPr lang="en-US" altLang="zh-CN" sz="2800" b="1" baseline="-25000" dirty="0">
                <a:latin typeface="Times New Roman" panose="02020503050405090304" pitchFamily="18" charset="0"/>
                <a:cs typeface="Times New Roman" panose="02020503050405090304" pitchFamily="18" charset="0"/>
              </a:rPr>
              <a:t>i</a:t>
            </a:r>
            <a:r>
              <a:rPr lang="en-US" altLang="zh-CN" sz="2800" b="1" dirty="0">
                <a:latin typeface="Times New Roman" panose="02020503050405090304" pitchFamily="18" charset="0"/>
                <a:cs typeface="Times New Roman" panose="02020503050405090304" pitchFamily="18" charset="0"/>
              </a:rPr>
              <a:t>P</a:t>
            </a:r>
            <a:r>
              <a:rPr lang="en-US" altLang="zh-CN" sz="2800" b="1" baseline="-25000" dirty="0">
                <a:latin typeface="Times New Roman" panose="02020503050405090304" pitchFamily="18" charset="0"/>
                <a:cs typeface="Times New Roman" panose="02020503050405090304" pitchFamily="18" charset="0"/>
              </a:rPr>
              <a:t>i+1</a:t>
            </a:r>
            <a:r>
              <a:rPr lang="en-US" altLang="zh-CN" sz="2800" b="1" dirty="0">
                <a:latin typeface="Times New Roman" panose="02020503050405090304" pitchFamily="18" charset="0"/>
                <a:cs typeface="Times New Roman" panose="02020503050405090304" pitchFamily="18" charset="0"/>
              </a:rPr>
              <a:t>*…. P</a:t>
            </a:r>
            <a:r>
              <a:rPr lang="en-US" altLang="zh-CN" sz="2800" b="1" baseline="-25000" dirty="0">
                <a:latin typeface="Times New Roman" panose="02020503050405090304" pitchFamily="18" charset="0"/>
                <a:cs typeface="Times New Roman" panose="02020503050405090304" pitchFamily="18" charset="0"/>
              </a:rPr>
              <a:t>k-1</a:t>
            </a:r>
            <a:r>
              <a:rPr lang="en-US" altLang="zh-CN" sz="2800" b="1" dirty="0">
                <a:latin typeface="Times New Roman" panose="02020503050405090304" pitchFamily="18" charset="0"/>
                <a:cs typeface="Times New Roman" panose="02020503050405090304" pitchFamily="18" charset="0"/>
              </a:rPr>
              <a:t>P</a:t>
            </a:r>
            <a:r>
              <a:rPr lang="en-US" altLang="zh-CN" sz="2800" b="1" baseline="-25000" dirty="0">
                <a:latin typeface="Times New Roman" panose="02020503050405090304" pitchFamily="18" charset="0"/>
                <a:cs typeface="Times New Roman" panose="02020503050405090304" pitchFamily="18" charset="0"/>
              </a:rPr>
              <a:t>k</a:t>
            </a:r>
            <a:r>
              <a:rPr lang="en-US" altLang="zh-CN" sz="2800" b="1" dirty="0">
                <a:latin typeface="Times New Roman" panose="02020503050405090304" pitchFamily="18" charset="0"/>
                <a:cs typeface="Times New Roman" panose="02020503050405090304" pitchFamily="18" charset="0"/>
              </a:rPr>
              <a:t>=P</a:t>
            </a:r>
            <a:r>
              <a:rPr lang="en-US" altLang="zh-CN" sz="2800" b="1" baseline="-25000" dirty="0">
                <a:latin typeface="Times New Roman" panose="02020503050405090304" pitchFamily="18" charset="0"/>
                <a:cs typeface="Times New Roman" panose="02020503050405090304" pitchFamily="18" charset="0"/>
              </a:rPr>
              <a:t>i-1</a:t>
            </a:r>
            <a:r>
              <a:rPr lang="en-US" altLang="zh-CN" sz="2800" b="1" dirty="0">
                <a:latin typeface="Times New Roman" panose="02020503050405090304" pitchFamily="18" charset="0"/>
                <a:cs typeface="Times New Roman" panose="02020503050405090304" pitchFamily="18" charset="0"/>
              </a:rPr>
              <a:t>P</a:t>
            </a:r>
            <a:r>
              <a:rPr lang="en-US" altLang="zh-CN" sz="2800" b="1" baseline="-25000" dirty="0">
                <a:latin typeface="Times New Roman" panose="02020503050405090304" pitchFamily="18" charset="0"/>
                <a:cs typeface="Times New Roman" panose="02020503050405090304" pitchFamily="18" charset="0"/>
              </a:rPr>
              <a:t>k</a:t>
            </a:r>
          </a:p>
          <a:p>
            <a:pPr marL="0" indent="0">
              <a:lnSpc>
                <a:spcPct val="150000"/>
              </a:lnSpc>
              <a:spcBef>
                <a:spcPts val="0"/>
              </a:spcBef>
              <a:buSzPct val="50000"/>
              <a:buNone/>
            </a:pPr>
            <a:r>
              <a:rPr lang="en-US" altLang="zh-CN" sz="2800" b="1" dirty="0">
                <a:latin typeface="Times New Roman" panose="02020503050405090304" pitchFamily="18" charset="0"/>
                <a:cs typeface="Times New Roman" panose="02020503050405090304" pitchFamily="18" charset="0"/>
              </a:rPr>
              <a:t>(A</a:t>
            </a:r>
            <a:r>
              <a:rPr lang="en-US" altLang="zh-CN" sz="2800" b="1" baseline="-25000" dirty="0">
                <a:latin typeface="Times New Roman" panose="02020503050405090304" pitchFamily="18" charset="0"/>
                <a:cs typeface="Times New Roman" panose="02020503050405090304" pitchFamily="18" charset="0"/>
              </a:rPr>
              <a:t>k+1</a:t>
            </a:r>
            <a:r>
              <a:rPr lang="en-US" altLang="zh-CN" sz="2800" b="1" dirty="0">
                <a:latin typeface="Times New Roman" panose="02020503050405090304" pitchFamily="18" charset="0"/>
                <a:cs typeface="Times New Roman" panose="02020503050405090304" pitchFamily="18" charset="0"/>
              </a:rPr>
              <a:t>*A</a:t>
            </a:r>
            <a:r>
              <a:rPr lang="en-US" altLang="zh-CN" sz="2800" b="1" baseline="-25000" dirty="0">
                <a:latin typeface="Times New Roman" panose="02020503050405090304" pitchFamily="18" charset="0"/>
                <a:cs typeface="Times New Roman" panose="02020503050405090304" pitchFamily="18" charset="0"/>
              </a:rPr>
              <a:t>k+2</a:t>
            </a:r>
            <a:r>
              <a:rPr lang="zh-CN" altLang="en-US" sz="2800" b="1" dirty="0">
                <a:latin typeface="Times New Roman" panose="02020503050405090304" pitchFamily="18" charset="0"/>
                <a:cs typeface="Times New Roman" panose="02020503050405090304" pitchFamily="18" charset="0"/>
              </a:rPr>
              <a:t>*</a:t>
            </a:r>
            <a:r>
              <a:rPr lang="en-US" altLang="zh-CN" sz="2800" b="1" dirty="0">
                <a:latin typeface="Times New Roman" panose="02020503050405090304" pitchFamily="18" charset="0"/>
                <a:cs typeface="Times New Roman" panose="02020503050405090304" pitchFamily="18" charset="0"/>
              </a:rPr>
              <a:t>…*</a:t>
            </a:r>
            <a:r>
              <a:rPr lang="en-US" altLang="zh-CN" sz="2800" b="1" dirty="0" err="1">
                <a:latin typeface="Times New Roman" panose="02020503050405090304" pitchFamily="18" charset="0"/>
                <a:cs typeface="Times New Roman" panose="02020503050405090304" pitchFamily="18" charset="0"/>
              </a:rPr>
              <a:t>A</a:t>
            </a:r>
            <a:r>
              <a:rPr lang="en-US" altLang="zh-CN" sz="2800" b="1" baseline="-25000" dirty="0" err="1">
                <a:latin typeface="Times New Roman" panose="02020503050405090304" pitchFamily="18" charset="0"/>
                <a:cs typeface="Times New Roman" panose="02020503050405090304" pitchFamily="18" charset="0"/>
              </a:rPr>
              <a:t>j</a:t>
            </a:r>
            <a:r>
              <a:rPr lang="en-US" altLang="zh-CN" sz="2800" b="1" dirty="0">
                <a:latin typeface="Times New Roman" panose="02020503050405090304" pitchFamily="18" charset="0"/>
                <a:cs typeface="Times New Roman" panose="02020503050405090304" pitchFamily="18" charset="0"/>
              </a:rPr>
              <a:t>)= P</a:t>
            </a:r>
            <a:r>
              <a:rPr lang="en-US" altLang="zh-CN" sz="2800" b="1" baseline="-25000" dirty="0">
                <a:latin typeface="Times New Roman" panose="02020503050405090304" pitchFamily="18" charset="0"/>
                <a:cs typeface="Times New Roman" panose="02020503050405090304" pitchFamily="18" charset="0"/>
              </a:rPr>
              <a:t>k</a:t>
            </a:r>
            <a:r>
              <a:rPr lang="en-US" altLang="zh-CN" sz="2800" b="1" dirty="0">
                <a:latin typeface="Times New Roman" panose="02020503050405090304" pitchFamily="18" charset="0"/>
                <a:cs typeface="Times New Roman" panose="02020503050405090304" pitchFamily="18" charset="0"/>
              </a:rPr>
              <a:t>P</a:t>
            </a:r>
            <a:r>
              <a:rPr lang="en-US" altLang="zh-CN" sz="2800" b="1" baseline="-25000" dirty="0">
                <a:latin typeface="Times New Roman" panose="02020503050405090304" pitchFamily="18" charset="0"/>
                <a:cs typeface="Times New Roman" panose="02020503050405090304" pitchFamily="18" charset="0"/>
              </a:rPr>
              <a:t>k+1</a:t>
            </a:r>
            <a:r>
              <a:rPr lang="en-US" altLang="zh-CN" sz="2800" b="1" dirty="0">
                <a:latin typeface="Times New Roman" panose="02020503050405090304" pitchFamily="18" charset="0"/>
                <a:cs typeface="Times New Roman" panose="02020503050405090304" pitchFamily="18" charset="0"/>
              </a:rPr>
              <a:t> *P</a:t>
            </a:r>
            <a:r>
              <a:rPr lang="en-US" altLang="zh-CN" sz="2800" b="1" baseline="-25000" dirty="0">
                <a:latin typeface="Times New Roman" panose="02020503050405090304" pitchFamily="18" charset="0"/>
                <a:cs typeface="Times New Roman" panose="02020503050405090304" pitchFamily="18" charset="0"/>
              </a:rPr>
              <a:t>k+1</a:t>
            </a:r>
            <a:r>
              <a:rPr lang="en-US" altLang="zh-CN" sz="2800" b="1" dirty="0">
                <a:latin typeface="Times New Roman" panose="02020503050405090304" pitchFamily="18" charset="0"/>
                <a:cs typeface="Times New Roman" panose="02020503050405090304" pitchFamily="18" charset="0"/>
              </a:rPr>
              <a:t>P</a:t>
            </a:r>
            <a:r>
              <a:rPr lang="en-US" altLang="zh-CN" sz="2800" b="1" baseline="-25000" dirty="0">
                <a:latin typeface="Times New Roman" panose="02020503050405090304" pitchFamily="18" charset="0"/>
                <a:cs typeface="Times New Roman" panose="02020503050405090304" pitchFamily="18" charset="0"/>
              </a:rPr>
              <a:t>k+2</a:t>
            </a:r>
            <a:r>
              <a:rPr lang="en-US" altLang="zh-CN" sz="2800" b="1" dirty="0">
                <a:latin typeface="Times New Roman" panose="02020503050405090304" pitchFamily="18" charset="0"/>
                <a:cs typeface="Times New Roman" panose="02020503050405090304" pitchFamily="18" charset="0"/>
              </a:rPr>
              <a:t>*…. P</a:t>
            </a:r>
            <a:r>
              <a:rPr lang="en-US" altLang="zh-CN" sz="2800" b="1" baseline="-25000" dirty="0">
                <a:latin typeface="Times New Roman" panose="02020503050405090304" pitchFamily="18" charset="0"/>
                <a:cs typeface="Times New Roman" panose="02020503050405090304" pitchFamily="18" charset="0"/>
              </a:rPr>
              <a:t>j-1</a:t>
            </a:r>
            <a:r>
              <a:rPr lang="en-US" altLang="zh-CN" sz="2800" b="1" dirty="0">
                <a:latin typeface="Times New Roman" panose="02020503050405090304" pitchFamily="18" charset="0"/>
                <a:cs typeface="Times New Roman" panose="02020503050405090304" pitchFamily="18" charset="0"/>
              </a:rPr>
              <a:t>P</a:t>
            </a:r>
            <a:r>
              <a:rPr lang="en-US" altLang="zh-CN" sz="2800" b="1" baseline="-25000" dirty="0">
                <a:latin typeface="Times New Roman" panose="02020503050405090304" pitchFamily="18" charset="0"/>
                <a:cs typeface="Times New Roman" panose="02020503050405090304" pitchFamily="18" charset="0"/>
              </a:rPr>
              <a:t>j</a:t>
            </a:r>
            <a:r>
              <a:rPr lang="en-US" altLang="zh-CN" sz="2800" b="1" dirty="0">
                <a:latin typeface="Times New Roman" panose="02020503050405090304" pitchFamily="18" charset="0"/>
                <a:cs typeface="Times New Roman" panose="02020503050405090304" pitchFamily="18" charset="0"/>
              </a:rPr>
              <a:t>=</a:t>
            </a:r>
            <a:r>
              <a:rPr lang="en-US" altLang="zh-CN" sz="2800" b="1" dirty="0" err="1">
                <a:latin typeface="Times New Roman" panose="02020503050405090304" pitchFamily="18" charset="0"/>
                <a:cs typeface="Times New Roman" panose="02020503050405090304" pitchFamily="18" charset="0"/>
              </a:rPr>
              <a:t>P</a:t>
            </a:r>
            <a:r>
              <a:rPr lang="en-US" altLang="zh-CN" sz="2800" b="1" baseline="-25000" dirty="0" err="1">
                <a:latin typeface="Times New Roman" panose="02020503050405090304" pitchFamily="18" charset="0"/>
                <a:cs typeface="Times New Roman" panose="02020503050405090304" pitchFamily="18" charset="0"/>
              </a:rPr>
              <a:t>k</a:t>
            </a:r>
            <a:r>
              <a:rPr lang="en-US" altLang="zh-CN" sz="2800" b="1" dirty="0" err="1">
                <a:latin typeface="Times New Roman" panose="02020503050405090304" pitchFamily="18" charset="0"/>
                <a:cs typeface="Times New Roman" panose="02020503050405090304" pitchFamily="18" charset="0"/>
              </a:rPr>
              <a:t>P</a:t>
            </a:r>
            <a:r>
              <a:rPr lang="en-US" altLang="zh-CN" sz="2800" b="1" baseline="-25000" dirty="0" err="1">
                <a:latin typeface="Times New Roman" panose="02020503050405090304" pitchFamily="18" charset="0"/>
                <a:cs typeface="Times New Roman" panose="02020503050405090304" pitchFamily="18" charset="0"/>
              </a:rPr>
              <a:t>j</a:t>
            </a:r>
            <a:endParaRPr lang="en-US" altLang="zh-CN" sz="2800" b="1" baseline="-25000" dirty="0">
              <a:latin typeface="Times New Roman" panose="02020503050405090304" pitchFamily="18" charset="0"/>
              <a:cs typeface="Times New Roman" panose="02020503050405090304" pitchFamily="18" charset="0"/>
            </a:endParaRPr>
          </a:p>
          <a:p>
            <a:pPr marL="0" indent="0">
              <a:lnSpc>
                <a:spcPct val="150000"/>
              </a:lnSpc>
              <a:spcBef>
                <a:spcPts val="0"/>
              </a:spcBef>
              <a:buSzPct val="50000"/>
              <a:buNone/>
            </a:pPr>
            <a:r>
              <a:rPr lang="en-US" altLang="zh-CN" sz="2800" b="1" dirty="0">
                <a:latin typeface="Times New Roman" panose="02020503050405090304" pitchFamily="18" charset="0"/>
                <a:cs typeface="Times New Roman" panose="02020503050405090304" pitchFamily="18" charset="0"/>
              </a:rPr>
              <a:t>(A</a:t>
            </a:r>
            <a:r>
              <a:rPr lang="en-US" altLang="zh-CN" sz="2800" b="1" baseline="-25000" dirty="0">
                <a:latin typeface="Times New Roman" panose="02020503050405090304" pitchFamily="18" charset="0"/>
                <a:cs typeface="Times New Roman" panose="02020503050405090304" pitchFamily="18" charset="0"/>
              </a:rPr>
              <a:t>i</a:t>
            </a:r>
            <a:r>
              <a:rPr lang="en-US" altLang="zh-CN" sz="2800" b="1" dirty="0">
                <a:latin typeface="Times New Roman" panose="02020503050405090304" pitchFamily="18" charset="0"/>
                <a:cs typeface="Times New Roman" panose="02020503050405090304" pitchFamily="18" charset="0"/>
              </a:rPr>
              <a:t>*A</a:t>
            </a:r>
            <a:r>
              <a:rPr lang="en-US" altLang="zh-CN" sz="2800" b="1" baseline="-25000" dirty="0">
                <a:latin typeface="Times New Roman" panose="02020503050405090304" pitchFamily="18" charset="0"/>
                <a:cs typeface="Times New Roman" panose="02020503050405090304" pitchFamily="18" charset="0"/>
              </a:rPr>
              <a:t>i+1</a:t>
            </a:r>
            <a:r>
              <a:rPr lang="zh-CN" altLang="en-US" sz="2800" b="1" dirty="0">
                <a:latin typeface="Times New Roman" panose="02020503050405090304" pitchFamily="18" charset="0"/>
                <a:cs typeface="Times New Roman" panose="02020503050405090304" pitchFamily="18" charset="0"/>
              </a:rPr>
              <a:t>*</a:t>
            </a:r>
            <a:r>
              <a:rPr lang="en-US" altLang="zh-CN" sz="2800" b="1" dirty="0">
                <a:latin typeface="Times New Roman" panose="02020503050405090304" pitchFamily="18" charset="0"/>
                <a:cs typeface="Times New Roman" panose="02020503050405090304" pitchFamily="18" charset="0"/>
              </a:rPr>
              <a:t>…*</a:t>
            </a:r>
            <a:r>
              <a:rPr lang="en-US" altLang="zh-CN" sz="2800" b="1" dirty="0" err="1">
                <a:latin typeface="Times New Roman" panose="02020503050405090304" pitchFamily="18" charset="0"/>
                <a:cs typeface="Times New Roman" panose="02020503050405090304" pitchFamily="18" charset="0"/>
              </a:rPr>
              <a:t>A</a:t>
            </a:r>
            <a:r>
              <a:rPr lang="en-US" altLang="zh-CN" sz="2800" b="1" baseline="-25000" dirty="0" err="1">
                <a:latin typeface="Times New Roman" panose="02020503050405090304" pitchFamily="18" charset="0"/>
                <a:cs typeface="Times New Roman" panose="02020503050405090304" pitchFamily="18" charset="0"/>
              </a:rPr>
              <a:t>k</a:t>
            </a:r>
            <a:r>
              <a:rPr lang="en-US" altLang="zh-CN" sz="2800" b="1" dirty="0">
                <a:latin typeface="Times New Roman" panose="02020503050405090304" pitchFamily="18" charset="0"/>
                <a:cs typeface="Times New Roman" panose="02020503050405090304" pitchFamily="18" charset="0"/>
              </a:rPr>
              <a:t>)(A</a:t>
            </a:r>
            <a:r>
              <a:rPr lang="en-US" altLang="zh-CN" sz="2800" b="1" baseline="-25000" dirty="0">
                <a:latin typeface="Times New Roman" panose="02020503050405090304" pitchFamily="18" charset="0"/>
                <a:cs typeface="Times New Roman" panose="02020503050405090304" pitchFamily="18" charset="0"/>
              </a:rPr>
              <a:t>k+1</a:t>
            </a:r>
            <a:r>
              <a:rPr lang="en-US" altLang="zh-CN" sz="2800" b="1" dirty="0">
                <a:latin typeface="Times New Roman" panose="02020503050405090304" pitchFamily="18" charset="0"/>
                <a:cs typeface="Times New Roman" panose="02020503050405090304" pitchFamily="18" charset="0"/>
              </a:rPr>
              <a:t>*A</a:t>
            </a:r>
            <a:r>
              <a:rPr lang="en-US" altLang="zh-CN" sz="2800" b="1" baseline="-25000" dirty="0">
                <a:latin typeface="Times New Roman" panose="02020503050405090304" pitchFamily="18" charset="0"/>
                <a:cs typeface="Times New Roman" panose="02020503050405090304" pitchFamily="18" charset="0"/>
              </a:rPr>
              <a:t>k+2</a:t>
            </a:r>
            <a:r>
              <a:rPr lang="zh-CN" altLang="en-US" sz="2800" b="1" dirty="0">
                <a:latin typeface="Times New Roman" panose="02020503050405090304" pitchFamily="18" charset="0"/>
                <a:cs typeface="Times New Roman" panose="02020503050405090304" pitchFamily="18" charset="0"/>
              </a:rPr>
              <a:t>*</a:t>
            </a:r>
            <a:r>
              <a:rPr lang="en-US" altLang="zh-CN" sz="2800" b="1" dirty="0">
                <a:latin typeface="Times New Roman" panose="02020503050405090304" pitchFamily="18" charset="0"/>
                <a:cs typeface="Times New Roman" panose="02020503050405090304" pitchFamily="18" charset="0"/>
              </a:rPr>
              <a:t>…*</a:t>
            </a:r>
            <a:r>
              <a:rPr lang="en-US" altLang="zh-CN" sz="2800" b="1" dirty="0" err="1">
                <a:latin typeface="Times New Roman" panose="02020503050405090304" pitchFamily="18" charset="0"/>
                <a:cs typeface="Times New Roman" panose="02020503050405090304" pitchFamily="18" charset="0"/>
              </a:rPr>
              <a:t>A</a:t>
            </a:r>
            <a:r>
              <a:rPr lang="en-US" altLang="zh-CN" sz="2800" b="1" baseline="-25000" dirty="0" err="1">
                <a:latin typeface="Times New Roman" panose="02020503050405090304" pitchFamily="18" charset="0"/>
                <a:cs typeface="Times New Roman" panose="02020503050405090304" pitchFamily="18" charset="0"/>
              </a:rPr>
              <a:t>j</a:t>
            </a:r>
            <a:r>
              <a:rPr lang="en-US" altLang="zh-CN" sz="2800" b="1" dirty="0">
                <a:latin typeface="Times New Roman" panose="02020503050405090304" pitchFamily="18" charset="0"/>
                <a:cs typeface="Times New Roman" panose="02020503050405090304" pitchFamily="18" charset="0"/>
              </a:rPr>
              <a:t>)=P</a:t>
            </a:r>
            <a:r>
              <a:rPr lang="en-US" altLang="zh-CN" sz="2800" b="1" baseline="-25000" dirty="0">
                <a:latin typeface="Times New Roman" panose="02020503050405090304" pitchFamily="18" charset="0"/>
                <a:cs typeface="Times New Roman" panose="02020503050405090304" pitchFamily="18" charset="0"/>
              </a:rPr>
              <a:t>i-1</a:t>
            </a:r>
            <a:r>
              <a:rPr lang="en-US" altLang="zh-CN" sz="2800" b="1" dirty="0">
                <a:latin typeface="Times New Roman" panose="02020503050405090304" pitchFamily="18" charset="0"/>
                <a:cs typeface="Times New Roman" panose="02020503050405090304" pitchFamily="18" charset="0"/>
              </a:rPr>
              <a:t>P</a:t>
            </a:r>
            <a:r>
              <a:rPr lang="en-US" altLang="zh-CN" sz="2800" b="1" baseline="-25000" dirty="0">
                <a:latin typeface="Times New Roman" panose="02020503050405090304" pitchFamily="18" charset="0"/>
                <a:cs typeface="Times New Roman" panose="02020503050405090304" pitchFamily="18" charset="0"/>
              </a:rPr>
              <a:t>k</a:t>
            </a:r>
            <a:r>
              <a:rPr lang="en-US" altLang="zh-CN" sz="2800" b="1" dirty="0">
                <a:latin typeface="Times New Roman" panose="02020503050405090304" pitchFamily="18" charset="0"/>
                <a:cs typeface="Times New Roman" panose="02020503050405090304" pitchFamily="18" charset="0"/>
              </a:rPr>
              <a:t>P</a:t>
            </a:r>
            <a:r>
              <a:rPr lang="en-US" altLang="zh-CN" sz="2800" b="1" baseline="-25000" dirty="0">
                <a:latin typeface="Times New Roman" panose="02020503050405090304" pitchFamily="18" charset="0"/>
                <a:cs typeface="Times New Roman" panose="02020503050405090304" pitchFamily="18" charset="0"/>
              </a:rPr>
              <a:t>j</a:t>
            </a:r>
          </a:p>
          <a:p>
            <a:pPr marL="0" indent="0">
              <a:lnSpc>
                <a:spcPct val="150000"/>
              </a:lnSpc>
              <a:spcBef>
                <a:spcPts val="0"/>
              </a:spcBef>
              <a:buSzPct val="50000"/>
              <a:buNone/>
            </a:pPr>
            <a:endParaRPr lang="zh-CN" altLang="en-US" dirty="0"/>
          </a:p>
        </p:txBody>
      </p:sp>
      <p:sp>
        <p:nvSpPr>
          <p:cNvPr id="5" name="标题 1"/>
          <p:cNvSpPr>
            <a:spLocks noGrp="1"/>
          </p:cNvSpPr>
          <p:nvPr>
            <p:ph type="title"/>
          </p:nvPr>
        </p:nvSpPr>
        <p:spPr/>
        <p:txBody>
          <a:bodyPr/>
          <a:lstStyle/>
          <a:p>
            <a:r>
              <a:rPr lang="en-US" altLang="zh-CN" sz="2400" i="1" dirty="0">
                <a:latin typeface="Times New Roman Italic" panose="02020503050405090304" charset="0"/>
                <a:ea typeface="黑体" panose="02010609060101010101" pitchFamily="49" charset="-122"/>
                <a:cs typeface="Times New Roman Italic" panose="02020503050405090304" charset="0"/>
                <a:sym typeface="+mn-ea"/>
              </a:rPr>
              <a:t>Matrix-chain multiplication</a:t>
            </a:r>
            <a:endParaRPr lang="zh-CN" altLang="en-US" sz="2400" i="1" dirty="0">
              <a:latin typeface="Times New Roman Italic" panose="02020503050405090304" charset="0"/>
              <a:cs typeface="Times New Roman Italic" panose="0202050305040509030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481" y="754415"/>
            <a:ext cx="11632335" cy="5349166"/>
          </a:xfrm>
        </p:spPr>
        <p:txBody>
          <a:bodyPr/>
          <a:lstStyle/>
          <a:p>
            <a:pPr marL="0" indent="0">
              <a:lnSpc>
                <a:spcPct val="150000"/>
              </a:lnSpc>
              <a:spcBef>
                <a:spcPts val="0"/>
              </a:spcBef>
              <a:buNone/>
            </a:pPr>
            <a:r>
              <a:rPr lang="en-US" altLang="zh-CN" sz="3200" b="1" dirty="0">
                <a:latin typeface="Times New Roman" panose="02020503050405090304" pitchFamily="18" charset="0"/>
                <a:cs typeface="Times New Roman" panose="02020503050405090304" pitchFamily="18" charset="0"/>
              </a:rPr>
              <a:t>2. </a:t>
            </a:r>
            <a:r>
              <a:rPr lang="zh-CN" altLang="en-US" sz="3200" b="1" dirty="0">
                <a:latin typeface="Times New Roman" panose="02020503050405090304" pitchFamily="18" charset="0"/>
                <a:cs typeface="Times New Roman" panose="02020503050405090304" pitchFamily="18" charset="0"/>
              </a:rPr>
              <a:t>Set up a recursive solution</a:t>
            </a:r>
          </a:p>
          <a:p>
            <a:pPr marL="0" indent="0">
              <a:lnSpc>
                <a:spcPct val="150000"/>
              </a:lnSpc>
              <a:spcBef>
                <a:spcPts val="0"/>
              </a:spcBef>
              <a:buSzPct val="50000"/>
              <a:buNone/>
            </a:pPr>
            <a:r>
              <a:rPr lang="en-US" altLang="zh-CN" sz="2800" b="1" dirty="0">
                <a:solidFill>
                  <a:srgbClr val="FF0000"/>
                </a:solidFill>
                <a:latin typeface="Times New Roman" panose="02020503050405090304" pitchFamily="18" charset="0"/>
                <a:cs typeface="Times New Roman" panose="02020503050405090304" pitchFamily="18" charset="0"/>
              </a:rPr>
              <a:t>k</a:t>
            </a:r>
            <a:r>
              <a:rPr lang="en-US" altLang="zh-CN" sz="2800" b="1" dirty="0">
                <a:solidFill>
                  <a:srgbClr val="FF0000"/>
                </a:solidFill>
                <a:latin typeface="Times New Roman" panose="02020503050405090304" pitchFamily="18" charset="0"/>
                <a:cs typeface="Times New Roman" panose="02020503050405090304" pitchFamily="18" charset="0"/>
                <a:sym typeface="Symbol" panose="05050102010706020507" pitchFamily="18" charset="2"/>
              </a:rPr>
              <a:t>{</a:t>
            </a:r>
            <a:r>
              <a:rPr lang="en-US" altLang="zh-CN" sz="2800" b="1" dirty="0" err="1">
                <a:solidFill>
                  <a:srgbClr val="FF0000"/>
                </a:solidFill>
                <a:latin typeface="Times New Roman" panose="02020503050405090304" pitchFamily="18" charset="0"/>
                <a:cs typeface="Times New Roman" panose="02020503050405090304" pitchFamily="18" charset="0"/>
                <a:sym typeface="Symbol" panose="05050102010706020507" pitchFamily="18" charset="2"/>
              </a:rPr>
              <a:t>i</a:t>
            </a:r>
            <a:r>
              <a:rPr lang="en-US" altLang="zh-CN" sz="2800" b="1" dirty="0">
                <a:solidFill>
                  <a:srgbClr val="FF0000"/>
                </a:solidFill>
                <a:latin typeface="Times New Roman" panose="02020503050405090304" pitchFamily="18" charset="0"/>
                <a:cs typeface="Times New Roman" panose="02020503050405090304" pitchFamily="18" charset="0"/>
                <a:sym typeface="Symbol" panose="05050102010706020507" pitchFamily="18" charset="2"/>
              </a:rPr>
              <a:t>, i+1</a:t>
            </a:r>
            <a:r>
              <a:rPr lang="zh-CN" altLang="en-US" sz="2800" b="1" dirty="0">
                <a:solidFill>
                  <a:srgbClr val="FF0000"/>
                </a:solidFill>
                <a:latin typeface="Times New Roman" panose="02020503050405090304" pitchFamily="18" charset="0"/>
                <a:cs typeface="Times New Roman" panose="02020503050405090304" pitchFamily="18" charset="0"/>
                <a:sym typeface="Symbol" panose="05050102010706020507" pitchFamily="18" charset="2"/>
              </a:rPr>
              <a:t>，</a:t>
            </a:r>
            <a:r>
              <a:rPr lang="en-US" altLang="zh-CN" sz="2800" b="1" dirty="0">
                <a:solidFill>
                  <a:srgbClr val="FF0000"/>
                </a:solidFill>
                <a:latin typeface="Times New Roman" panose="02020503050405090304" pitchFamily="18" charset="0"/>
                <a:cs typeface="Times New Roman" panose="02020503050405090304" pitchFamily="18" charset="0"/>
                <a:sym typeface="Symbol" panose="05050102010706020507" pitchFamily="18" charset="2"/>
              </a:rPr>
              <a:t>…</a:t>
            </a:r>
            <a:r>
              <a:rPr lang="zh-CN" altLang="en-US" sz="2800" b="1" dirty="0">
                <a:solidFill>
                  <a:srgbClr val="FF0000"/>
                </a:solidFill>
                <a:latin typeface="Times New Roman" panose="02020503050405090304" pitchFamily="18" charset="0"/>
                <a:cs typeface="Times New Roman" panose="02020503050405090304" pitchFamily="18" charset="0"/>
                <a:sym typeface="Symbol" panose="05050102010706020507" pitchFamily="18" charset="2"/>
              </a:rPr>
              <a:t>，</a:t>
            </a:r>
            <a:r>
              <a:rPr lang="en-US" altLang="zh-CN" sz="2800" b="1" dirty="0">
                <a:solidFill>
                  <a:srgbClr val="FF0000"/>
                </a:solidFill>
                <a:latin typeface="Times New Roman" panose="02020503050405090304" pitchFamily="18" charset="0"/>
                <a:cs typeface="Times New Roman" panose="02020503050405090304" pitchFamily="18" charset="0"/>
                <a:sym typeface="Symbol" panose="05050102010706020507" pitchFamily="18" charset="2"/>
              </a:rPr>
              <a:t>j-1}</a:t>
            </a:r>
          </a:p>
          <a:p>
            <a:pPr marL="0" indent="0">
              <a:lnSpc>
                <a:spcPct val="150000"/>
              </a:lnSpc>
              <a:spcBef>
                <a:spcPts val="0"/>
              </a:spcBef>
              <a:buSzPct val="50000"/>
              <a:buNone/>
            </a:pPr>
            <a:endParaRPr lang="en-US" altLang="zh-CN" sz="2800" b="1" dirty="0">
              <a:solidFill>
                <a:srgbClr val="FF0000"/>
              </a:solidFill>
              <a:latin typeface="Times New Roman" panose="02020503050405090304" pitchFamily="18" charset="0"/>
              <a:cs typeface="Times New Roman" panose="02020503050405090304" pitchFamily="18" charset="0"/>
              <a:sym typeface="Symbol" panose="05050102010706020507" pitchFamily="18" charset="2"/>
            </a:endParaRPr>
          </a:p>
          <a:p>
            <a:pPr marL="0" indent="0">
              <a:lnSpc>
                <a:spcPct val="150000"/>
              </a:lnSpc>
              <a:spcBef>
                <a:spcPts val="0"/>
              </a:spcBef>
              <a:buSzPct val="50000"/>
              <a:buNone/>
            </a:pPr>
            <a:endParaRPr lang="en-US" altLang="zh-CN" sz="2800" b="1" dirty="0">
              <a:solidFill>
                <a:srgbClr val="FF0000"/>
              </a:solidFill>
              <a:latin typeface="Times New Roman" panose="02020503050405090304" pitchFamily="18" charset="0"/>
              <a:cs typeface="Times New Roman" panose="02020503050405090304" pitchFamily="18" charset="0"/>
              <a:sym typeface="Symbol" panose="05050102010706020507" pitchFamily="18" charset="2"/>
            </a:endParaRPr>
          </a:p>
          <a:p>
            <a:pPr marL="0" indent="0">
              <a:lnSpc>
                <a:spcPct val="150000"/>
              </a:lnSpc>
              <a:spcBef>
                <a:spcPts val="0"/>
              </a:spcBef>
              <a:buSzPct val="50000"/>
              <a:buNone/>
            </a:pPr>
            <a:endParaRPr lang="en-US" altLang="zh-CN" sz="2800" b="1" dirty="0">
              <a:solidFill>
                <a:srgbClr val="FF0000"/>
              </a:solidFill>
              <a:latin typeface="Times New Roman" panose="02020503050405090304" pitchFamily="18" charset="0"/>
              <a:cs typeface="Times New Roman" panose="02020503050405090304" pitchFamily="18" charset="0"/>
              <a:sym typeface="Symbol" panose="05050102010706020507" pitchFamily="18" charset="2"/>
            </a:endParaRPr>
          </a:p>
          <a:p>
            <a:pPr marL="0" indent="0">
              <a:lnSpc>
                <a:spcPct val="150000"/>
              </a:lnSpc>
              <a:spcBef>
                <a:spcPts val="0"/>
              </a:spcBef>
              <a:buSzPct val="50000"/>
              <a:buNone/>
            </a:pPr>
            <a:r>
              <a:rPr lang="en-US" altLang="zh-CN" sz="2800" b="1" dirty="0">
                <a:solidFill>
                  <a:srgbClr val="FF0000"/>
                </a:solidFill>
                <a:latin typeface="Times New Roman" panose="02020503050405090304" pitchFamily="18" charset="0"/>
                <a:cs typeface="Times New Roman" panose="02020503050405090304" pitchFamily="18" charset="0"/>
                <a:sym typeface="Symbol" panose="05050102010706020507" pitchFamily="18" charset="2"/>
              </a:rPr>
              <a:t>m[</a:t>
            </a:r>
            <a:r>
              <a:rPr lang="en-US" altLang="zh-CN" sz="2800" b="1" dirty="0" err="1">
                <a:solidFill>
                  <a:srgbClr val="FF0000"/>
                </a:solidFill>
                <a:latin typeface="Times New Roman" panose="02020503050405090304" pitchFamily="18" charset="0"/>
                <a:cs typeface="Times New Roman" panose="02020503050405090304" pitchFamily="18" charset="0"/>
                <a:sym typeface="Symbol" panose="05050102010706020507" pitchFamily="18" charset="2"/>
              </a:rPr>
              <a:t>i</a:t>
            </a:r>
            <a:r>
              <a:rPr lang="en-US" altLang="zh-CN" sz="2800" b="1" dirty="0">
                <a:solidFill>
                  <a:srgbClr val="FF0000"/>
                </a:solidFill>
                <a:latin typeface="Times New Roman" panose="02020503050405090304" pitchFamily="18" charset="0"/>
                <a:cs typeface="Times New Roman" panose="02020503050405090304" pitchFamily="18" charset="0"/>
                <a:sym typeface="Symbol" panose="05050102010706020507" pitchFamily="18" charset="2"/>
              </a:rPr>
              <a:t>, j] gives the optimal value, that is, the minimum number of multiplications needed to compute A[</a:t>
            </a:r>
            <a:r>
              <a:rPr lang="en-US" altLang="zh-CN" sz="2800" b="1" dirty="0" err="1">
                <a:solidFill>
                  <a:srgbClr val="FF0000"/>
                </a:solidFill>
                <a:latin typeface="Times New Roman" panose="02020503050405090304" pitchFamily="18" charset="0"/>
                <a:cs typeface="Times New Roman" panose="02020503050405090304" pitchFamily="18" charset="0"/>
                <a:sym typeface="Symbol" panose="05050102010706020507" pitchFamily="18" charset="2"/>
              </a:rPr>
              <a:t>i,j</a:t>
            </a:r>
            <a:r>
              <a:rPr lang="en-US" altLang="zh-CN" sz="2800" b="1" dirty="0">
                <a:solidFill>
                  <a:srgbClr val="FF0000"/>
                </a:solidFill>
                <a:latin typeface="Times New Roman" panose="02020503050405090304" pitchFamily="18" charset="0"/>
                <a:cs typeface="Times New Roman" panose="02020503050405090304" pitchFamily="18" charset="0"/>
                <a:sym typeface="Symbol" panose="05050102010706020507" pitchFamily="18" charset="2"/>
              </a:rPr>
              <a:t>], and at the same time determines the optimal disconnection position. Two markers are required, one to record the value break position and one to record m[</a:t>
            </a:r>
            <a:r>
              <a:rPr lang="en-US" altLang="zh-CN" sz="2800" b="1" dirty="0" err="1">
                <a:solidFill>
                  <a:srgbClr val="FF0000"/>
                </a:solidFill>
                <a:latin typeface="Times New Roman" panose="02020503050405090304" pitchFamily="18" charset="0"/>
                <a:cs typeface="Times New Roman" panose="02020503050405090304" pitchFamily="18" charset="0"/>
                <a:sym typeface="Symbol" panose="05050102010706020507" pitchFamily="18" charset="2"/>
              </a:rPr>
              <a:t>i</a:t>
            </a:r>
            <a:r>
              <a:rPr lang="en-US" altLang="zh-CN" sz="2800" b="1" dirty="0">
                <a:solidFill>
                  <a:srgbClr val="FF0000"/>
                </a:solidFill>
                <a:latin typeface="Times New Roman" panose="02020503050405090304" pitchFamily="18" charset="0"/>
                <a:cs typeface="Times New Roman" panose="02020503050405090304" pitchFamily="18" charset="0"/>
                <a:sym typeface="Symbol" panose="05050102010706020507" pitchFamily="18" charset="2"/>
              </a:rPr>
              <a:t>, j].</a:t>
            </a:r>
          </a:p>
        </p:txBody>
      </p:sp>
      <p:graphicFrame>
        <p:nvGraphicFramePr>
          <p:cNvPr id="4" name="Object 9"/>
          <p:cNvGraphicFramePr>
            <a:graphicFrameLocks noChangeAspect="1"/>
          </p:cNvGraphicFramePr>
          <p:nvPr/>
        </p:nvGraphicFramePr>
        <p:xfrm>
          <a:off x="1760538" y="2687638"/>
          <a:ext cx="9090025" cy="1470025"/>
        </p:xfrm>
        <a:graphic>
          <a:graphicData uri="http://schemas.openxmlformats.org/presentationml/2006/ole">
            <mc:AlternateContent xmlns:mc="http://schemas.openxmlformats.org/markup-compatibility/2006">
              <mc:Choice xmlns:v="urn:schemas-microsoft-com:vml" Requires="v">
                <p:oleObj name="Equation" r:id="rId2" imgW="101803200" imgH="16459200" progId="Equation.DSMT4">
                  <p:embed/>
                </p:oleObj>
              </mc:Choice>
              <mc:Fallback>
                <p:oleObj name="Equation" r:id="rId2" imgW="101803200" imgH="16459200" progId="Equation.DSMT4">
                  <p:embed/>
                  <p:pic>
                    <p:nvPicPr>
                      <p:cNvPr id="0" name="Picture 8231"/>
                      <p:cNvPicPr>
                        <a:picLocks noChangeAspect="1" noChangeArrowheads="1"/>
                      </p:cNvPicPr>
                      <p:nvPr/>
                    </p:nvPicPr>
                    <p:blipFill>
                      <a:blip r:embed="rId3"/>
                      <a:srcRect/>
                      <a:stretch>
                        <a:fillRect/>
                      </a:stretch>
                    </p:blipFill>
                    <p:spPr bwMode="auto">
                      <a:xfrm>
                        <a:off x="1760538" y="2687638"/>
                        <a:ext cx="9090025"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标题 1"/>
          <p:cNvSpPr>
            <a:spLocks noGrp="1"/>
          </p:cNvSpPr>
          <p:nvPr>
            <p:ph type="title"/>
          </p:nvPr>
        </p:nvSpPr>
        <p:spPr/>
        <p:txBody>
          <a:bodyPr/>
          <a:lstStyle/>
          <a:p>
            <a:r>
              <a:rPr lang="en-US" altLang="zh-CN" sz="2400" i="1" dirty="0">
                <a:latin typeface="Times New Roman Italic" panose="02020503050405090304" charset="0"/>
                <a:ea typeface="黑体" panose="02010609060101010101" pitchFamily="49" charset="-122"/>
                <a:cs typeface="Times New Roman Italic" panose="02020503050405090304" charset="0"/>
                <a:sym typeface="+mn-ea"/>
              </a:rPr>
              <a:t>Matrix-chain multiplication</a:t>
            </a:r>
            <a:endParaRPr lang="zh-CN" altLang="en-US" sz="2400" i="1" dirty="0">
              <a:latin typeface="Times New Roman Italic" panose="02020503050405090304" charset="0"/>
              <a:cs typeface="Times New Roman Italic" panose="0202050305040509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chor="t"/>
          <a:lstStyle/>
          <a:p>
            <a:pPr>
              <a:lnSpc>
                <a:spcPct val="120000"/>
              </a:lnSpc>
              <a:buSzPct val="65000"/>
              <a:buFont typeface="Wingdings" panose="05000000000000000000" pitchFamily="2" charset="2"/>
              <a:buChar char="Ø"/>
            </a:pPr>
            <a:r>
              <a:rPr lang="zh-CN" altLang="en-US" sz="2400" b="1" dirty="0">
                <a:solidFill>
                  <a:srgbClr val="000000"/>
                </a:solidFill>
              </a:rPr>
              <a:t>Understand the concept of dynamic programming algorithms.</a:t>
            </a:r>
          </a:p>
          <a:p>
            <a:pPr>
              <a:lnSpc>
                <a:spcPct val="120000"/>
              </a:lnSpc>
              <a:buSzPct val="65000"/>
              <a:buFont typeface="Wingdings" panose="05000000000000000000" pitchFamily="2" charset="2"/>
              <a:buChar char="Ø"/>
            </a:pPr>
            <a:r>
              <a:rPr lang="zh-CN" altLang="en-US" sz="2400" b="1" dirty="0">
                <a:solidFill>
                  <a:srgbClr val="000000"/>
                </a:solidFill>
              </a:rPr>
              <a:t>Master the basic elements of dynamic programming algorithms</a:t>
            </a:r>
          </a:p>
          <a:p>
            <a:pPr>
              <a:lnSpc>
                <a:spcPct val="120000"/>
              </a:lnSpc>
              <a:buSzPct val="65000"/>
              <a:buFont typeface="Wingdings" panose="05000000000000000000" pitchFamily="2" charset="2"/>
              <a:buChar char="Ø"/>
            </a:pPr>
            <a:r>
              <a:rPr lang="zh-CN" altLang="en-US" sz="2400" dirty="0">
                <a:solidFill>
                  <a:srgbClr val="000000"/>
                </a:solidFill>
              </a:rPr>
              <a:t>(1) Properties of optimal substructure</a:t>
            </a:r>
          </a:p>
          <a:p>
            <a:pPr>
              <a:lnSpc>
                <a:spcPct val="120000"/>
              </a:lnSpc>
              <a:buSzPct val="65000"/>
              <a:buFont typeface="Wingdings" panose="05000000000000000000" pitchFamily="2" charset="2"/>
              <a:buChar char="Ø"/>
            </a:pPr>
            <a:r>
              <a:rPr lang="zh-CN" altLang="en-US" sz="2400" dirty="0">
                <a:solidFill>
                  <a:srgbClr val="000000"/>
                </a:solidFill>
              </a:rPr>
              <a:t>(2) Properties of overlapping subproblems</a:t>
            </a:r>
          </a:p>
          <a:p>
            <a:pPr>
              <a:lnSpc>
                <a:spcPct val="120000"/>
              </a:lnSpc>
              <a:buSzPct val="65000"/>
              <a:buFont typeface="Wingdings" panose="05000000000000000000" pitchFamily="2" charset="2"/>
              <a:buChar char="Ø"/>
            </a:pPr>
            <a:r>
              <a:rPr lang="zh-CN" altLang="en-US" sz="2400" b="1" dirty="0">
                <a:solidFill>
                  <a:srgbClr val="000000"/>
                </a:solidFill>
              </a:rPr>
              <a:t>Master the steps of designing dynamic programming algorithms.</a:t>
            </a:r>
          </a:p>
          <a:p>
            <a:pPr>
              <a:lnSpc>
                <a:spcPct val="120000"/>
              </a:lnSpc>
              <a:buSzPct val="65000"/>
              <a:buFont typeface="Wingdings" panose="05000000000000000000" pitchFamily="2" charset="2"/>
              <a:buChar char="Ø"/>
            </a:pPr>
            <a:r>
              <a:rPr lang="zh-CN" altLang="en-US" sz="2400" dirty="0">
                <a:solidFill>
                  <a:srgbClr val="000000"/>
                </a:solidFill>
              </a:rPr>
              <a:t>(1) Find out the properties of the optimal solution and characterize its structural features.</a:t>
            </a:r>
          </a:p>
          <a:p>
            <a:pPr>
              <a:lnSpc>
                <a:spcPct val="120000"/>
              </a:lnSpc>
              <a:buSzPct val="65000"/>
              <a:buFont typeface="Wingdings" panose="05000000000000000000" pitchFamily="2" charset="2"/>
              <a:buChar char="Ø"/>
            </a:pPr>
            <a:r>
              <a:rPr lang="zh-CN" altLang="en-US" sz="2400" dirty="0">
                <a:solidFill>
                  <a:srgbClr val="000000"/>
                </a:solidFill>
              </a:rPr>
              <a:t>(2) Define the optimal value recursively.</a:t>
            </a:r>
          </a:p>
          <a:p>
            <a:pPr>
              <a:lnSpc>
                <a:spcPct val="120000"/>
              </a:lnSpc>
              <a:buSzPct val="65000"/>
              <a:buFont typeface="Wingdings" panose="05000000000000000000" pitchFamily="2" charset="2"/>
              <a:buChar char="Ø"/>
            </a:pPr>
            <a:r>
              <a:rPr lang="zh-CN" altLang="en-US" sz="2400" dirty="0">
                <a:solidFill>
                  <a:srgbClr val="000000"/>
                </a:solidFill>
              </a:rPr>
              <a:t>(3) Calculate the optimal value in a bottom-up manner.</a:t>
            </a:r>
          </a:p>
          <a:p>
            <a:pPr>
              <a:lnSpc>
                <a:spcPct val="120000"/>
              </a:lnSpc>
              <a:buSzPct val="65000"/>
              <a:buFont typeface="Wingdings" panose="05000000000000000000" pitchFamily="2" charset="2"/>
              <a:buChar char="Ø"/>
            </a:pPr>
            <a:r>
              <a:rPr lang="zh-CN" altLang="en-US" sz="2400" dirty="0">
                <a:solidFill>
                  <a:srgbClr val="000000"/>
                </a:solidFill>
              </a:rPr>
              <a:t>(4) Construct the optimal solution according to the information obtained when calculating the optimal value.</a:t>
            </a:r>
            <a:endParaRPr lang="zh-CN" altLang="en-US" sz="6000" b="1" dirty="0">
              <a:cs typeface="Times New Roman" panose="02020503050405090304" pitchFamily="18" charset="0"/>
            </a:endParaRPr>
          </a:p>
        </p:txBody>
      </p:sp>
      <p:sp>
        <p:nvSpPr>
          <p:cNvPr id="5" name="标题 1"/>
          <p:cNvSpPr>
            <a:spLocks noGrp="1"/>
          </p:cNvSpPr>
          <p:nvPr>
            <p:ph type="title"/>
          </p:nvPr>
        </p:nvSpPr>
        <p:spPr>
          <a:xfrm>
            <a:off x="2983320" y="26"/>
            <a:ext cx="7740763" cy="470410"/>
          </a:xfrm>
        </p:spPr>
        <p:txBody>
          <a:bodyPr/>
          <a:lstStyle/>
          <a:p>
            <a:r>
              <a:rPr lang="en-US" altLang="zh-CN" dirty="0"/>
              <a:t>Learning Point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481" y="891575"/>
            <a:ext cx="11632335" cy="5349166"/>
          </a:xfrm>
        </p:spPr>
        <p:txBody>
          <a:bodyPr/>
          <a:lstStyle/>
          <a:p>
            <a:pPr marL="0" indent="0">
              <a:lnSpc>
                <a:spcPct val="150000"/>
              </a:lnSpc>
              <a:spcBef>
                <a:spcPts val="0"/>
              </a:spcBef>
              <a:buNone/>
            </a:pPr>
            <a:r>
              <a:rPr lang="en-US" altLang="zh-CN" sz="3200" b="1" dirty="0">
                <a:latin typeface="Times New Roman" panose="02020503050405090304" pitchFamily="18" charset="0"/>
                <a:cs typeface="Times New Roman" panose="02020503050405090304" pitchFamily="18" charset="0"/>
              </a:rPr>
              <a:t>3 </a:t>
            </a:r>
            <a:r>
              <a:rPr lang="zh-CN" altLang="en-US" sz="3200" b="1" dirty="0">
                <a:latin typeface="Times New Roman" panose="02020503050405090304" pitchFamily="18" charset="0"/>
                <a:cs typeface="Times New Roman" panose="02020503050405090304" pitchFamily="18" charset="0"/>
              </a:rPr>
              <a:t>Calculate the optimal value</a:t>
            </a:r>
          </a:p>
          <a:p>
            <a:pPr marL="0" indent="0">
              <a:lnSpc>
                <a:spcPct val="150000"/>
              </a:lnSpc>
              <a:buClr>
                <a:schemeClr val="accent2"/>
              </a:buClr>
              <a:buSzPct val="50000"/>
              <a:buNone/>
            </a:pPr>
            <a:r>
              <a:rPr lang="zh-CN" altLang="en-US" sz="2800" dirty="0"/>
              <a:t>The </a:t>
            </a:r>
            <a:r>
              <a:rPr lang="zh-CN" altLang="en-US" sz="2800" b="1" dirty="0">
                <a:solidFill>
                  <a:srgbClr val="0000FF"/>
                </a:solidFill>
              </a:rPr>
              <a:t>dynamic programming algorithm</a:t>
            </a:r>
            <a:r>
              <a:rPr lang="zh-CN" altLang="en-US" sz="2800" dirty="0"/>
              <a:t> can be used to solve this problem in a </a:t>
            </a:r>
            <a:r>
              <a:rPr lang="zh-CN" altLang="en-US" sz="2800" b="1" dirty="0">
                <a:solidFill>
                  <a:srgbClr val="0000FF"/>
                </a:solidFill>
              </a:rPr>
              <a:t>bottom-up</a:t>
            </a:r>
            <a:r>
              <a:rPr lang="zh-CN" altLang="en-US" sz="2800" dirty="0"/>
              <a:t> way according to its recurrence. During the computation, the solved subproblem answers are saved.</a:t>
            </a:r>
            <a:r>
              <a:rPr lang="en-US" altLang="zh-CN" sz="2800" dirty="0"/>
              <a:t> </a:t>
            </a:r>
            <a:r>
              <a:rPr lang="zh-CN" altLang="en-US" sz="2800" dirty="0"/>
              <a:t>Each subproblem is computed only once, and it is simply looked up later when needed, thus avoiding a large number of repeated computations and finally obtaining a polynomial-time algorithm.</a:t>
            </a:r>
          </a:p>
        </p:txBody>
      </p:sp>
      <p:sp>
        <p:nvSpPr>
          <p:cNvPr id="5" name="标题 1"/>
          <p:cNvSpPr>
            <a:spLocks noGrp="1"/>
          </p:cNvSpPr>
          <p:nvPr>
            <p:ph type="title"/>
          </p:nvPr>
        </p:nvSpPr>
        <p:spPr/>
        <p:txBody>
          <a:bodyPr/>
          <a:lstStyle/>
          <a:p>
            <a:r>
              <a:rPr lang="en-US" altLang="zh-CN" sz="2400" i="1" dirty="0">
                <a:latin typeface="Times New Roman Italic" panose="02020503050405090304" charset="0"/>
                <a:ea typeface="黑体" panose="02010609060101010101" pitchFamily="49" charset="-122"/>
                <a:cs typeface="Times New Roman Italic" panose="02020503050405090304" charset="0"/>
                <a:sym typeface="+mn-ea"/>
              </a:rPr>
              <a:t>Matrix-chain multiplication</a:t>
            </a:r>
            <a:endParaRPr lang="zh-CN" altLang="en-US" sz="2400" i="1" dirty="0">
              <a:latin typeface="Times New Roman Italic" panose="02020503050405090304" charset="0"/>
              <a:cs typeface="Times New Roman Italic" panose="020205030504050903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nSpc>
                <a:spcPct val="150000"/>
              </a:lnSpc>
              <a:spcBef>
                <a:spcPts val="0"/>
              </a:spcBef>
              <a:buNone/>
            </a:pPr>
            <a:r>
              <a:rPr lang="en-US" altLang="zh-CN" sz="3200" b="1" dirty="0">
                <a:latin typeface="Times New Roman" panose="02020503050405090304" pitchFamily="18" charset="0"/>
                <a:cs typeface="Times New Roman" panose="02020503050405090304" pitchFamily="18" charset="0"/>
              </a:rPr>
              <a:t>3 </a:t>
            </a:r>
            <a:r>
              <a:rPr lang="zh-CN" altLang="en-US" sz="3200" b="1" dirty="0">
                <a:latin typeface="Times New Roman" panose="02020503050405090304" pitchFamily="18" charset="0"/>
                <a:cs typeface="Times New Roman" panose="02020503050405090304" pitchFamily="18" charset="0"/>
              </a:rPr>
              <a:t>Calculate the optimal value</a:t>
            </a:r>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r="545" b="8248"/>
          <a:stretch>
            <a:fillRect/>
          </a:stretch>
        </p:blipFill>
        <p:spPr>
          <a:xfrm>
            <a:off x="2313808" y="1654244"/>
            <a:ext cx="8875301" cy="4764668"/>
          </a:xfrm>
          <a:prstGeom prst="rect">
            <a:avLst/>
          </a:prstGeom>
        </p:spPr>
      </p:pic>
      <p:sp>
        <p:nvSpPr>
          <p:cNvPr id="6" name="标题 1"/>
          <p:cNvSpPr>
            <a:spLocks noGrp="1"/>
          </p:cNvSpPr>
          <p:nvPr>
            <p:ph type="title"/>
          </p:nvPr>
        </p:nvSpPr>
        <p:spPr/>
        <p:txBody>
          <a:bodyPr/>
          <a:lstStyle/>
          <a:p>
            <a:r>
              <a:rPr lang="en-US" altLang="zh-CN" sz="2400" i="1" dirty="0">
                <a:latin typeface="Times New Roman Italic" panose="02020503050405090304" charset="0"/>
                <a:ea typeface="黑体" panose="02010609060101010101" pitchFamily="49" charset="-122"/>
                <a:cs typeface="Times New Roman Italic" panose="02020503050405090304" charset="0"/>
                <a:sym typeface="+mn-ea"/>
              </a:rPr>
              <a:t>Matrix-chain multiplication</a:t>
            </a:r>
            <a:endParaRPr lang="zh-CN" altLang="en-US" sz="2400" i="1" dirty="0">
              <a:latin typeface="Times New Roman Italic" panose="02020503050405090304" charset="0"/>
              <a:cs typeface="Times New Roman Italic" panose="020205030504050903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481" y="932850"/>
            <a:ext cx="11632335" cy="1084709"/>
          </a:xfrm>
        </p:spPr>
        <p:txBody>
          <a:bodyPr/>
          <a:lstStyle/>
          <a:p>
            <a:pPr marL="0" indent="0">
              <a:lnSpc>
                <a:spcPct val="150000"/>
              </a:lnSpc>
              <a:spcBef>
                <a:spcPts val="0"/>
              </a:spcBef>
              <a:buNone/>
            </a:pPr>
            <a:r>
              <a:rPr lang="en-US" altLang="zh-CN" sz="3200" b="1" dirty="0">
                <a:latin typeface="Times New Roman" panose="02020503050405090304" pitchFamily="18" charset="0"/>
                <a:cs typeface="Times New Roman" panose="02020503050405090304" pitchFamily="18" charset="0"/>
              </a:rPr>
              <a:t>4 </a:t>
            </a:r>
            <a:r>
              <a:rPr lang="zh-CN" altLang="en-US" sz="3200" b="1" dirty="0">
                <a:latin typeface="Times New Roman" panose="02020503050405090304" pitchFamily="18" charset="0"/>
                <a:cs typeface="Times New Roman" panose="02020503050405090304" pitchFamily="18" charset="0"/>
              </a:rPr>
              <a:t>Construct the optimal solution</a:t>
            </a:r>
          </a:p>
        </p:txBody>
      </p:sp>
      <p:grpSp>
        <p:nvGrpSpPr>
          <p:cNvPr id="14" name="组合 13"/>
          <p:cNvGrpSpPr/>
          <p:nvPr/>
        </p:nvGrpSpPr>
        <p:grpSpPr>
          <a:xfrm>
            <a:off x="7634814" y="982031"/>
            <a:ext cx="3832247" cy="1777562"/>
            <a:chOff x="526092" y="1827605"/>
            <a:chExt cx="3832247" cy="1777562"/>
          </a:xfrm>
        </p:grpSpPr>
        <p:sp>
          <p:nvSpPr>
            <p:cNvPr id="5" name="矩形 4"/>
            <p:cNvSpPr/>
            <p:nvPr/>
          </p:nvSpPr>
          <p:spPr>
            <a:xfrm>
              <a:off x="2013145" y="1827605"/>
              <a:ext cx="886691" cy="34174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Times New Roman" panose="02020503050405090304" pitchFamily="18" charset="0"/>
                  <a:cs typeface="Times New Roman" panose="02020503050405090304" pitchFamily="18" charset="0"/>
                </a:rPr>
                <a:t>2</a:t>
              </a:r>
              <a:r>
                <a:rPr lang="zh-CN" altLang="en-US" sz="2400" b="1" dirty="0">
                  <a:latin typeface="Times New Roman" panose="02020503050405090304" pitchFamily="18" charset="0"/>
                  <a:cs typeface="Times New Roman" panose="02020503050405090304" pitchFamily="18" charset="0"/>
                </a:rPr>
                <a:t>：</a:t>
              </a:r>
              <a:r>
                <a:rPr lang="en-US" altLang="zh-CN" sz="2400" b="1" dirty="0">
                  <a:latin typeface="Times New Roman" panose="02020503050405090304" pitchFamily="18" charset="0"/>
                  <a:cs typeface="Times New Roman" panose="02020503050405090304" pitchFamily="18" charset="0"/>
                </a:rPr>
                <a:t>5</a:t>
              </a:r>
              <a:endParaRPr lang="zh-CN" altLang="en-US" sz="2400" b="1" dirty="0">
                <a:latin typeface="Times New Roman" panose="02020503050405090304" pitchFamily="18" charset="0"/>
                <a:cs typeface="Times New Roman" panose="02020503050405090304" pitchFamily="18" charset="0"/>
              </a:endParaRPr>
            </a:p>
          </p:txBody>
        </p:sp>
        <p:sp>
          <p:nvSpPr>
            <p:cNvPr id="6" name="矩形 5"/>
            <p:cNvSpPr/>
            <p:nvPr/>
          </p:nvSpPr>
          <p:spPr>
            <a:xfrm>
              <a:off x="526092" y="2759173"/>
              <a:ext cx="886691" cy="34174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Times New Roman" panose="02020503050405090304" pitchFamily="18" charset="0"/>
                  <a:cs typeface="Times New Roman" panose="02020503050405090304" pitchFamily="18" charset="0"/>
                </a:rPr>
                <a:t>2</a:t>
              </a:r>
              <a:r>
                <a:rPr lang="zh-CN" altLang="en-US" sz="2400" b="1" dirty="0">
                  <a:latin typeface="Times New Roman" panose="02020503050405090304" pitchFamily="18" charset="0"/>
                  <a:cs typeface="Times New Roman" panose="02020503050405090304" pitchFamily="18" charset="0"/>
                </a:rPr>
                <a:t>：</a:t>
              </a:r>
              <a:r>
                <a:rPr lang="en-US" altLang="zh-CN" sz="2400" b="1" dirty="0">
                  <a:latin typeface="Times New Roman" panose="02020503050405090304" pitchFamily="18" charset="0"/>
                  <a:cs typeface="Times New Roman" panose="02020503050405090304" pitchFamily="18" charset="0"/>
                </a:rPr>
                <a:t>2</a:t>
              </a:r>
              <a:endParaRPr lang="zh-CN" altLang="en-US" sz="2400" b="1" dirty="0">
                <a:latin typeface="Times New Roman" panose="02020503050405090304" pitchFamily="18" charset="0"/>
                <a:cs typeface="Times New Roman" panose="02020503050405090304" pitchFamily="18" charset="0"/>
              </a:endParaRPr>
            </a:p>
          </p:txBody>
        </p:sp>
        <p:sp>
          <p:nvSpPr>
            <p:cNvPr id="7" name="矩形 6"/>
            <p:cNvSpPr/>
            <p:nvPr/>
          </p:nvSpPr>
          <p:spPr>
            <a:xfrm>
              <a:off x="2013146" y="2753257"/>
              <a:ext cx="886691" cy="34174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Times New Roman" panose="02020503050405090304" pitchFamily="18" charset="0"/>
                  <a:cs typeface="Times New Roman" panose="02020503050405090304" pitchFamily="18" charset="0"/>
                </a:rPr>
                <a:t>2</a:t>
              </a:r>
              <a:r>
                <a:rPr lang="zh-CN" altLang="en-US" sz="2400" b="1" dirty="0">
                  <a:latin typeface="Times New Roman" panose="02020503050405090304" pitchFamily="18" charset="0"/>
                  <a:cs typeface="Times New Roman" panose="02020503050405090304" pitchFamily="18" charset="0"/>
                </a:rPr>
                <a:t>：</a:t>
              </a:r>
              <a:r>
                <a:rPr lang="en-US" altLang="zh-CN" sz="2400" b="1" dirty="0">
                  <a:latin typeface="Times New Roman" panose="02020503050405090304" pitchFamily="18" charset="0"/>
                  <a:cs typeface="Times New Roman" panose="02020503050405090304" pitchFamily="18" charset="0"/>
                </a:rPr>
                <a:t>3</a:t>
              </a:r>
              <a:endParaRPr lang="zh-CN" altLang="en-US" sz="2400" b="1" dirty="0">
                <a:latin typeface="Times New Roman" panose="02020503050405090304" pitchFamily="18" charset="0"/>
                <a:cs typeface="Times New Roman" panose="02020503050405090304" pitchFamily="18" charset="0"/>
              </a:endParaRPr>
            </a:p>
          </p:txBody>
        </p:sp>
        <p:sp>
          <p:nvSpPr>
            <p:cNvPr id="8" name="矩形 7"/>
            <p:cNvSpPr/>
            <p:nvPr/>
          </p:nvSpPr>
          <p:spPr>
            <a:xfrm>
              <a:off x="3471648" y="2755280"/>
              <a:ext cx="886691" cy="34174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Times New Roman" panose="02020503050405090304" pitchFamily="18" charset="0"/>
                  <a:cs typeface="Times New Roman" panose="02020503050405090304" pitchFamily="18" charset="0"/>
                </a:rPr>
                <a:t>2</a:t>
              </a:r>
              <a:r>
                <a:rPr lang="zh-CN" altLang="en-US" sz="2400" b="1" dirty="0">
                  <a:latin typeface="Times New Roman" panose="02020503050405090304" pitchFamily="18" charset="0"/>
                  <a:cs typeface="Times New Roman" panose="02020503050405090304" pitchFamily="18" charset="0"/>
                </a:rPr>
                <a:t>：</a:t>
              </a:r>
              <a:r>
                <a:rPr lang="en-US" altLang="zh-CN" sz="2400" b="1" dirty="0">
                  <a:latin typeface="Times New Roman" panose="02020503050405090304" pitchFamily="18" charset="0"/>
                  <a:cs typeface="Times New Roman" panose="02020503050405090304" pitchFamily="18" charset="0"/>
                </a:rPr>
                <a:t>4</a:t>
              </a:r>
              <a:endParaRPr lang="zh-CN" altLang="en-US" sz="2400" b="1" dirty="0">
                <a:latin typeface="Times New Roman" panose="02020503050405090304" pitchFamily="18" charset="0"/>
                <a:cs typeface="Times New Roman" panose="02020503050405090304" pitchFamily="18" charset="0"/>
              </a:endParaRPr>
            </a:p>
          </p:txBody>
        </p:sp>
        <p:sp>
          <p:nvSpPr>
            <p:cNvPr id="9" name="矩形 8"/>
            <p:cNvSpPr/>
            <p:nvPr/>
          </p:nvSpPr>
          <p:spPr>
            <a:xfrm>
              <a:off x="526092" y="3263421"/>
              <a:ext cx="886691" cy="34174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Times New Roman" panose="02020503050405090304" pitchFamily="18" charset="0"/>
                  <a:cs typeface="Times New Roman" panose="02020503050405090304" pitchFamily="18" charset="0"/>
                </a:rPr>
                <a:t>3</a:t>
              </a:r>
              <a:r>
                <a:rPr lang="zh-CN" altLang="en-US" sz="2400" b="1" dirty="0">
                  <a:latin typeface="Times New Roman" panose="02020503050405090304" pitchFamily="18" charset="0"/>
                  <a:cs typeface="Times New Roman" panose="02020503050405090304" pitchFamily="18" charset="0"/>
                </a:rPr>
                <a:t>：</a:t>
              </a:r>
              <a:r>
                <a:rPr lang="en-US" altLang="zh-CN" sz="2400" b="1" dirty="0">
                  <a:latin typeface="Times New Roman" panose="02020503050405090304" pitchFamily="18" charset="0"/>
                  <a:cs typeface="Times New Roman" panose="02020503050405090304" pitchFamily="18" charset="0"/>
                </a:rPr>
                <a:t>5</a:t>
              </a:r>
              <a:endParaRPr lang="zh-CN" altLang="en-US" sz="2400" b="1" dirty="0">
                <a:latin typeface="Times New Roman" panose="02020503050405090304" pitchFamily="18" charset="0"/>
                <a:cs typeface="Times New Roman" panose="02020503050405090304" pitchFamily="18" charset="0"/>
              </a:endParaRPr>
            </a:p>
          </p:txBody>
        </p:sp>
        <p:sp>
          <p:nvSpPr>
            <p:cNvPr id="10" name="矩形 9"/>
            <p:cNvSpPr/>
            <p:nvPr/>
          </p:nvSpPr>
          <p:spPr>
            <a:xfrm>
              <a:off x="2013146" y="3257505"/>
              <a:ext cx="886691" cy="34174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Times New Roman" panose="02020503050405090304" pitchFamily="18" charset="0"/>
                  <a:cs typeface="Times New Roman" panose="02020503050405090304" pitchFamily="18" charset="0"/>
                </a:rPr>
                <a:t>4</a:t>
              </a:r>
              <a:r>
                <a:rPr lang="zh-CN" altLang="en-US" sz="2400" b="1" dirty="0">
                  <a:latin typeface="Times New Roman" panose="02020503050405090304" pitchFamily="18" charset="0"/>
                  <a:cs typeface="Times New Roman" panose="02020503050405090304" pitchFamily="18" charset="0"/>
                </a:rPr>
                <a:t>：</a:t>
              </a:r>
              <a:r>
                <a:rPr lang="en-US" altLang="zh-CN" sz="2400" b="1" dirty="0">
                  <a:latin typeface="Times New Roman" panose="02020503050405090304" pitchFamily="18" charset="0"/>
                  <a:cs typeface="Times New Roman" panose="02020503050405090304" pitchFamily="18" charset="0"/>
                </a:rPr>
                <a:t>5</a:t>
              </a:r>
              <a:endParaRPr lang="zh-CN" altLang="en-US" sz="2400" b="1" dirty="0">
                <a:latin typeface="Times New Roman" panose="02020503050405090304" pitchFamily="18" charset="0"/>
                <a:cs typeface="Times New Roman" panose="02020503050405090304" pitchFamily="18" charset="0"/>
              </a:endParaRPr>
            </a:p>
          </p:txBody>
        </p:sp>
        <p:sp>
          <p:nvSpPr>
            <p:cNvPr id="11" name="矩形 10"/>
            <p:cNvSpPr/>
            <p:nvPr/>
          </p:nvSpPr>
          <p:spPr>
            <a:xfrm>
              <a:off x="3471648" y="3259528"/>
              <a:ext cx="886691" cy="34174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Times New Roman" panose="02020503050405090304" pitchFamily="18" charset="0"/>
                  <a:cs typeface="Times New Roman" panose="02020503050405090304" pitchFamily="18" charset="0"/>
                </a:rPr>
                <a:t>5</a:t>
              </a:r>
              <a:r>
                <a:rPr lang="zh-CN" altLang="en-US" sz="2400" b="1" dirty="0">
                  <a:latin typeface="Times New Roman" panose="02020503050405090304" pitchFamily="18" charset="0"/>
                  <a:cs typeface="Times New Roman" panose="02020503050405090304" pitchFamily="18" charset="0"/>
                </a:rPr>
                <a:t>：</a:t>
              </a:r>
              <a:r>
                <a:rPr lang="en-US" altLang="zh-CN" sz="2400" b="1" dirty="0">
                  <a:latin typeface="Times New Roman" panose="02020503050405090304" pitchFamily="18" charset="0"/>
                  <a:cs typeface="Times New Roman" panose="02020503050405090304" pitchFamily="18" charset="0"/>
                </a:rPr>
                <a:t>5</a:t>
              </a:r>
              <a:endParaRPr lang="zh-CN" altLang="en-US" sz="2400" b="1" dirty="0">
                <a:latin typeface="Times New Roman" panose="02020503050405090304" pitchFamily="18" charset="0"/>
                <a:cs typeface="Times New Roman" panose="02020503050405090304" pitchFamily="18" charset="0"/>
              </a:endParaRPr>
            </a:p>
          </p:txBody>
        </p:sp>
        <p:sp>
          <p:nvSpPr>
            <p:cNvPr id="12" name="左大括号 11"/>
            <p:cNvSpPr/>
            <p:nvPr/>
          </p:nvSpPr>
          <p:spPr>
            <a:xfrm rot="5400000">
              <a:off x="2217329" y="953132"/>
              <a:ext cx="489527" cy="3022260"/>
            </a:xfrm>
            <a:prstGeom prst="leftBrace">
              <a:avLst/>
            </a:prstGeom>
            <a:noFill/>
            <a:ln w="5715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ln w="0"/>
                <a:effectLst>
                  <a:outerShdw blurRad="38100" dist="19050" dir="2700000" algn="tl" rotWithShape="0">
                    <a:schemeClr val="dk1">
                      <a:alpha val="40000"/>
                    </a:schemeClr>
                  </a:outerShdw>
                </a:effectLst>
              </a:endParaRPr>
            </a:p>
          </p:txBody>
        </p:sp>
      </p:gr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86" y="3171817"/>
            <a:ext cx="11756155" cy="2609550"/>
          </a:xfrm>
          <a:prstGeom prst="rect">
            <a:avLst/>
          </a:prstGeom>
        </p:spPr>
      </p:pic>
      <p:sp>
        <p:nvSpPr>
          <p:cNvPr id="13" name="标题 1"/>
          <p:cNvSpPr>
            <a:spLocks noGrp="1"/>
          </p:cNvSpPr>
          <p:nvPr>
            <p:ph type="title"/>
          </p:nvPr>
        </p:nvSpPr>
        <p:spPr/>
        <p:txBody>
          <a:bodyPr/>
          <a:lstStyle/>
          <a:p>
            <a:r>
              <a:rPr lang="en-US" altLang="zh-CN" sz="2400" i="1" dirty="0">
                <a:latin typeface="Times New Roman Italic" panose="02020503050405090304" charset="0"/>
                <a:ea typeface="黑体" panose="02010609060101010101" pitchFamily="49" charset="-122"/>
                <a:cs typeface="Times New Roman Italic" panose="02020503050405090304" charset="0"/>
                <a:sym typeface="+mn-ea"/>
              </a:rPr>
              <a:t>Matrix-chain multiplication</a:t>
            </a:r>
            <a:endParaRPr lang="zh-CN" altLang="en-US" sz="2400" i="1" dirty="0">
              <a:latin typeface="Times New Roman Italic" panose="02020503050405090304" charset="0"/>
              <a:cs typeface="Times New Roman Italic" panose="020205030504050903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86189-F980-2CA2-00D7-2484F10CE835}"/>
            </a:ext>
          </a:extLst>
        </p:cNvPr>
        <p:cNvGrpSpPr/>
        <p:nvPr/>
      </p:nvGrpSpPr>
      <p:grpSpPr>
        <a:xfrm>
          <a:off x="0" y="0"/>
          <a:ext cx="0" cy="0"/>
          <a:chOff x="0" y="0"/>
          <a:chExt cx="0" cy="0"/>
        </a:xfrm>
      </p:grpSpPr>
      <p:sp>
        <p:nvSpPr>
          <p:cNvPr id="4" name="内容占位符 2">
            <a:extLst>
              <a:ext uri="{FF2B5EF4-FFF2-40B4-BE49-F238E27FC236}">
                <a16:creationId xmlns:a16="http://schemas.microsoft.com/office/drawing/2014/main" id="{90645A82-133D-4963-A914-21632D4DCEFE}"/>
              </a:ext>
            </a:extLst>
          </p:cNvPr>
          <p:cNvSpPr>
            <a:spLocks noGrp="1"/>
          </p:cNvSpPr>
          <p:nvPr>
            <p:ph sz="quarter" idx="4294967295"/>
          </p:nvPr>
        </p:nvSpPr>
        <p:spPr>
          <a:xfrm>
            <a:off x="168" y="882224"/>
            <a:ext cx="10451037" cy="5826551"/>
          </a:xfrm>
          <a:prstGeom prst="rect">
            <a:avLst/>
          </a:prstGeom>
        </p:spPr>
        <p:txBody>
          <a:bodyPr>
            <a:noAutofit/>
          </a:bodyPr>
          <a:lstStyle/>
          <a:p>
            <a:pPr>
              <a:lnSpc>
                <a:spcPts val="1425"/>
              </a:lnSpc>
              <a:buNone/>
            </a:pPr>
            <a:r>
              <a:rPr lang="en-US" altLang="zh-CN" sz="2400" b="0" dirty="0">
                <a:solidFill>
                  <a:srgbClr val="008000"/>
                </a:solidFill>
                <a:effectLst/>
                <a:latin typeface="Consolas" panose="020B0609020204030204" pitchFamily="49" charset="0"/>
              </a:rPr>
              <a:t>/**</a:t>
            </a:r>
            <a:endParaRPr lang="zh-CN" altLang="en-US" sz="2400" b="0" dirty="0">
              <a:solidFill>
                <a:srgbClr val="3B3B3B"/>
              </a:solidFill>
              <a:effectLst/>
              <a:latin typeface="Consolas" panose="020B0609020204030204" pitchFamily="49" charset="0"/>
            </a:endParaRPr>
          </a:p>
          <a:p>
            <a:pPr>
              <a:lnSpc>
                <a:spcPts val="1425"/>
              </a:lnSpc>
              <a:buNone/>
            </a:pPr>
            <a:r>
              <a:rPr lang="zh-CN" altLang="en-US" sz="2400" b="0" dirty="0">
                <a:solidFill>
                  <a:srgbClr val="008000"/>
                </a:solidFill>
                <a:effectLst/>
                <a:latin typeface="Consolas" panose="020B0609020204030204" pitchFamily="49" charset="0"/>
              </a:rPr>
              <a:t> * 矩阵链乘法动态规划算法</a:t>
            </a:r>
            <a:endParaRPr lang="zh-CN" altLang="en-US" sz="2400" b="0" dirty="0">
              <a:solidFill>
                <a:srgbClr val="3B3B3B"/>
              </a:solidFill>
              <a:effectLst/>
              <a:latin typeface="Consolas" panose="020B0609020204030204" pitchFamily="49" charset="0"/>
            </a:endParaRPr>
          </a:p>
          <a:p>
            <a:pPr>
              <a:lnSpc>
                <a:spcPts val="1425"/>
              </a:lnSpc>
              <a:buNone/>
            </a:pPr>
            <a:r>
              <a:rPr lang="zh-CN" altLang="en-US" sz="2400" b="0" dirty="0">
                <a:solidFill>
                  <a:srgbClr val="008000"/>
                </a:solidFill>
                <a:effectLst/>
                <a:latin typeface="Consolas" panose="020B0609020204030204" pitchFamily="49" charset="0"/>
              </a:rPr>
              <a:t> * </a:t>
            </a:r>
            <a:r>
              <a:rPr lang="en-US" altLang="zh-CN" sz="2400" b="0" dirty="0">
                <a:solidFill>
                  <a:srgbClr val="008000"/>
                </a:solidFill>
                <a:effectLst/>
                <a:latin typeface="Consolas" panose="020B0609020204030204" pitchFamily="49" charset="0"/>
              </a:rPr>
              <a:t>p: </a:t>
            </a:r>
            <a:r>
              <a:rPr lang="zh-CN" altLang="en-US" sz="2400" b="0" dirty="0">
                <a:solidFill>
                  <a:srgbClr val="008000"/>
                </a:solidFill>
                <a:effectLst/>
                <a:latin typeface="Consolas" panose="020B0609020204030204" pitchFamily="49" charset="0"/>
              </a:rPr>
              <a:t>维度数组，矩阵</a:t>
            </a:r>
            <a:r>
              <a:rPr lang="en-US" altLang="zh-CN" sz="2400" b="0" dirty="0">
                <a:solidFill>
                  <a:srgbClr val="008000"/>
                </a:solidFill>
                <a:effectLst/>
                <a:latin typeface="Consolas" panose="020B0609020204030204" pitchFamily="49" charset="0"/>
              </a:rPr>
              <a:t>Ai</a:t>
            </a:r>
            <a:r>
              <a:rPr lang="zh-CN" altLang="en-US" sz="2400" b="0" dirty="0">
                <a:solidFill>
                  <a:srgbClr val="008000"/>
                </a:solidFill>
                <a:effectLst/>
                <a:latin typeface="Consolas" panose="020B0609020204030204" pitchFamily="49" charset="0"/>
              </a:rPr>
              <a:t>的维度为 </a:t>
            </a:r>
            <a:r>
              <a:rPr lang="en-US" altLang="zh-CN" sz="2400" b="0" dirty="0">
                <a:solidFill>
                  <a:srgbClr val="008000"/>
                </a:solidFill>
                <a:effectLst/>
                <a:latin typeface="Consolas" panose="020B0609020204030204" pitchFamily="49" charset="0"/>
              </a:rPr>
              <a:t>p[i-1] * p[</a:t>
            </a:r>
            <a:r>
              <a:rPr lang="en-US" altLang="zh-CN" sz="2400" b="0" dirty="0" err="1">
                <a:solidFill>
                  <a:srgbClr val="008000"/>
                </a:solidFill>
                <a:effectLst/>
                <a:latin typeface="Consolas" panose="020B0609020204030204" pitchFamily="49" charset="0"/>
              </a:rPr>
              <a:t>i</a:t>
            </a:r>
            <a:r>
              <a:rPr lang="en-US" altLang="zh-CN" sz="2400" b="0" dirty="0">
                <a:solidFill>
                  <a:srgbClr val="008000"/>
                </a:solidFill>
                <a:effectLst/>
                <a:latin typeface="Consolas" panose="020B0609020204030204" pitchFamily="49" charset="0"/>
              </a:rPr>
              <a:t>]</a:t>
            </a:r>
            <a:endParaRPr lang="en-US" altLang="zh-CN" sz="2400" b="0" dirty="0">
              <a:solidFill>
                <a:srgbClr val="3B3B3B"/>
              </a:solidFill>
              <a:effectLst/>
              <a:latin typeface="Consolas" panose="020B0609020204030204" pitchFamily="49" charset="0"/>
            </a:endParaRPr>
          </a:p>
          <a:p>
            <a:pPr>
              <a:lnSpc>
                <a:spcPts val="1425"/>
              </a:lnSpc>
              <a:buNone/>
            </a:pPr>
            <a:r>
              <a:rPr lang="en-US" altLang="zh-CN" sz="2400" b="0" dirty="0">
                <a:solidFill>
                  <a:srgbClr val="008000"/>
                </a:solidFill>
                <a:effectLst/>
                <a:latin typeface="Consolas" panose="020B0609020204030204" pitchFamily="49" charset="0"/>
              </a:rPr>
              <a:t> * n: </a:t>
            </a:r>
            <a:r>
              <a:rPr lang="zh-CN" altLang="en-US" sz="2400" b="0" dirty="0">
                <a:solidFill>
                  <a:srgbClr val="008000"/>
                </a:solidFill>
                <a:effectLst/>
                <a:latin typeface="Consolas" panose="020B0609020204030204" pitchFamily="49" charset="0"/>
              </a:rPr>
              <a:t>矩阵数量</a:t>
            </a:r>
            <a:endParaRPr lang="zh-CN" altLang="en-US" sz="2400" b="0" dirty="0">
              <a:solidFill>
                <a:srgbClr val="3B3B3B"/>
              </a:solidFill>
              <a:effectLst/>
              <a:latin typeface="Consolas" panose="020B0609020204030204" pitchFamily="49" charset="0"/>
            </a:endParaRPr>
          </a:p>
          <a:p>
            <a:pPr>
              <a:lnSpc>
                <a:spcPts val="1425"/>
              </a:lnSpc>
              <a:buNone/>
            </a:pPr>
            <a:r>
              <a:rPr lang="zh-CN" altLang="en-US" sz="2400" b="0" dirty="0">
                <a:solidFill>
                  <a:srgbClr val="008000"/>
                </a:solidFill>
                <a:effectLst/>
                <a:latin typeface="Consolas" panose="020B0609020204030204" pitchFamily="49" charset="0"/>
              </a:rPr>
              <a:t> * </a:t>
            </a:r>
            <a:r>
              <a:rPr lang="en-US" altLang="zh-CN" sz="2400" b="0" dirty="0">
                <a:solidFill>
                  <a:srgbClr val="008000"/>
                </a:solidFill>
                <a:effectLst/>
                <a:latin typeface="Consolas" panose="020B0609020204030204" pitchFamily="49" charset="0"/>
              </a:rPr>
              <a:t>m: </a:t>
            </a:r>
            <a:r>
              <a:rPr lang="zh-CN" altLang="en-US" sz="2400" b="0" dirty="0">
                <a:solidFill>
                  <a:srgbClr val="008000"/>
                </a:solidFill>
                <a:effectLst/>
                <a:latin typeface="Consolas" panose="020B0609020204030204" pitchFamily="49" charset="0"/>
              </a:rPr>
              <a:t>二维数组，存储最优值 </a:t>
            </a:r>
            <a:r>
              <a:rPr lang="en-US" altLang="zh-CN" sz="2400" b="0" dirty="0">
                <a:solidFill>
                  <a:srgbClr val="008000"/>
                </a:solidFill>
                <a:effectLst/>
                <a:latin typeface="Consolas" panose="020B0609020204030204" pitchFamily="49" charset="0"/>
              </a:rPr>
              <a:t>m[</a:t>
            </a:r>
            <a:r>
              <a:rPr lang="en-US" altLang="zh-CN" sz="2400" b="0" dirty="0" err="1">
                <a:solidFill>
                  <a:srgbClr val="008000"/>
                </a:solidFill>
                <a:effectLst/>
                <a:latin typeface="Consolas" panose="020B0609020204030204" pitchFamily="49" charset="0"/>
              </a:rPr>
              <a:t>i</a:t>
            </a:r>
            <a:r>
              <a:rPr lang="en-US" altLang="zh-CN" sz="2400" b="0" dirty="0">
                <a:solidFill>
                  <a:srgbClr val="008000"/>
                </a:solidFill>
                <a:effectLst/>
                <a:latin typeface="Consolas" panose="020B0609020204030204" pitchFamily="49" charset="0"/>
              </a:rPr>
              <a:t>][j]</a:t>
            </a:r>
            <a:endParaRPr lang="en-US" altLang="zh-CN" sz="2400" b="0" dirty="0">
              <a:solidFill>
                <a:srgbClr val="3B3B3B"/>
              </a:solidFill>
              <a:effectLst/>
              <a:latin typeface="Consolas" panose="020B0609020204030204" pitchFamily="49" charset="0"/>
            </a:endParaRPr>
          </a:p>
          <a:p>
            <a:pPr>
              <a:lnSpc>
                <a:spcPts val="1425"/>
              </a:lnSpc>
              <a:buNone/>
            </a:pPr>
            <a:r>
              <a:rPr lang="en-US" altLang="zh-CN" sz="2400" b="0" dirty="0">
                <a:solidFill>
                  <a:srgbClr val="008000"/>
                </a:solidFill>
                <a:effectLst/>
                <a:latin typeface="Consolas" panose="020B0609020204030204" pitchFamily="49" charset="0"/>
              </a:rPr>
              <a:t> * s: </a:t>
            </a:r>
            <a:r>
              <a:rPr lang="zh-CN" altLang="en-US" sz="2400" b="0" dirty="0">
                <a:solidFill>
                  <a:srgbClr val="008000"/>
                </a:solidFill>
                <a:effectLst/>
                <a:latin typeface="Consolas" panose="020B0609020204030204" pitchFamily="49" charset="0"/>
              </a:rPr>
              <a:t>二维数组，存储最优断开位置 </a:t>
            </a:r>
            <a:r>
              <a:rPr lang="en-US" altLang="zh-CN" sz="2400" b="0" dirty="0">
                <a:solidFill>
                  <a:srgbClr val="008000"/>
                </a:solidFill>
                <a:effectLst/>
                <a:latin typeface="Consolas" panose="020B0609020204030204" pitchFamily="49" charset="0"/>
              </a:rPr>
              <a:t>s[</a:t>
            </a:r>
            <a:r>
              <a:rPr lang="en-US" altLang="zh-CN" sz="2400" b="0" dirty="0" err="1">
                <a:solidFill>
                  <a:srgbClr val="008000"/>
                </a:solidFill>
                <a:effectLst/>
                <a:latin typeface="Consolas" panose="020B0609020204030204" pitchFamily="49" charset="0"/>
              </a:rPr>
              <a:t>i</a:t>
            </a:r>
            <a:r>
              <a:rPr lang="en-US" altLang="zh-CN" sz="2400" b="0" dirty="0">
                <a:solidFill>
                  <a:srgbClr val="008000"/>
                </a:solidFill>
                <a:effectLst/>
                <a:latin typeface="Consolas" panose="020B0609020204030204" pitchFamily="49" charset="0"/>
              </a:rPr>
              <a:t>][j]</a:t>
            </a:r>
            <a:endParaRPr lang="en-US" altLang="zh-CN" sz="2400" b="0" dirty="0">
              <a:solidFill>
                <a:srgbClr val="3B3B3B"/>
              </a:solidFill>
              <a:effectLst/>
              <a:latin typeface="Consolas" panose="020B0609020204030204" pitchFamily="49" charset="0"/>
            </a:endParaRPr>
          </a:p>
          <a:p>
            <a:pPr>
              <a:lnSpc>
                <a:spcPts val="1425"/>
              </a:lnSpc>
              <a:buNone/>
            </a:pPr>
            <a:r>
              <a:rPr lang="en-US" altLang="zh-CN" sz="2400" b="0" dirty="0">
                <a:solidFill>
                  <a:srgbClr val="008000"/>
                </a:solidFill>
                <a:effectLst/>
                <a:latin typeface="Consolas" panose="020B0609020204030204" pitchFamily="49" charset="0"/>
              </a:rPr>
              <a:t> */</a:t>
            </a:r>
            <a:endParaRPr lang="en-US" altLang="zh-CN" sz="2400" b="0" dirty="0">
              <a:solidFill>
                <a:srgbClr val="3B3B3B"/>
              </a:solidFill>
              <a:effectLst/>
              <a:latin typeface="Consolas" panose="020B0609020204030204" pitchFamily="49" charset="0"/>
            </a:endParaRPr>
          </a:p>
          <a:p>
            <a:pPr>
              <a:lnSpc>
                <a:spcPts val="1425"/>
              </a:lnSpc>
              <a:buNone/>
            </a:pPr>
            <a:r>
              <a:rPr lang="en-US" altLang="zh-CN" sz="2400" b="0" dirty="0">
                <a:solidFill>
                  <a:srgbClr val="0000FF"/>
                </a:solidFill>
                <a:effectLst/>
                <a:latin typeface="Consolas" panose="020B0609020204030204" pitchFamily="49" charset="0"/>
              </a:rPr>
              <a:t>void</a:t>
            </a:r>
            <a:r>
              <a:rPr lang="en-US" altLang="zh-CN" sz="2400" b="0" dirty="0">
                <a:solidFill>
                  <a:srgbClr val="3B3B3B"/>
                </a:solidFill>
                <a:effectLst/>
                <a:latin typeface="Consolas" panose="020B0609020204030204" pitchFamily="49" charset="0"/>
              </a:rPr>
              <a:t> </a:t>
            </a:r>
            <a:r>
              <a:rPr lang="en-US" altLang="zh-CN" sz="2400" b="0" dirty="0" err="1">
                <a:solidFill>
                  <a:srgbClr val="795E26"/>
                </a:solidFill>
                <a:effectLst/>
                <a:latin typeface="Consolas" panose="020B0609020204030204" pitchFamily="49" charset="0"/>
              </a:rPr>
              <a:t>MatrixChain</a:t>
            </a:r>
            <a:r>
              <a:rPr lang="en-US" altLang="zh-CN" sz="2400" b="0" dirty="0">
                <a:solidFill>
                  <a:srgbClr val="3B3B3B"/>
                </a:solidFill>
                <a:effectLst/>
                <a:latin typeface="Consolas" panose="020B0609020204030204" pitchFamily="49" charset="0"/>
              </a:rPr>
              <a:t>(</a:t>
            </a:r>
            <a:r>
              <a:rPr lang="en-US" altLang="zh-CN" sz="2400" b="0" dirty="0">
                <a:solidFill>
                  <a:srgbClr val="0000FF"/>
                </a:solidFill>
                <a:effectLst/>
                <a:latin typeface="Consolas" panose="020B0609020204030204" pitchFamily="49" charset="0"/>
              </a:rPr>
              <a:t>int</a:t>
            </a:r>
            <a:r>
              <a:rPr lang="en-US" altLang="zh-CN" sz="2400" b="0" dirty="0">
                <a:solidFill>
                  <a:srgbClr val="3B3B3B"/>
                </a:solidFill>
                <a:effectLst/>
                <a:latin typeface="Consolas" panose="020B0609020204030204" pitchFamily="49" charset="0"/>
              </a:rPr>
              <a:t> </a:t>
            </a:r>
            <a:r>
              <a:rPr lang="en-US" altLang="zh-CN" sz="2400" b="0" dirty="0">
                <a:solidFill>
                  <a:srgbClr val="000000"/>
                </a:solidFill>
                <a:effectLst/>
                <a:latin typeface="Consolas" panose="020B0609020204030204" pitchFamily="49" charset="0"/>
              </a:rPr>
              <a:t>*</a:t>
            </a:r>
            <a:r>
              <a:rPr lang="en-US" altLang="zh-CN" sz="2400" b="0" dirty="0">
                <a:solidFill>
                  <a:srgbClr val="001080"/>
                </a:solidFill>
                <a:effectLst/>
                <a:latin typeface="Consolas" panose="020B0609020204030204" pitchFamily="49" charset="0"/>
              </a:rPr>
              <a:t>p</a:t>
            </a:r>
            <a:r>
              <a:rPr lang="en-US" altLang="zh-CN" sz="2400" b="0" dirty="0">
                <a:solidFill>
                  <a:srgbClr val="3B3B3B"/>
                </a:solidFill>
                <a:effectLst/>
                <a:latin typeface="Consolas" panose="020B0609020204030204" pitchFamily="49" charset="0"/>
              </a:rPr>
              <a:t>, </a:t>
            </a:r>
            <a:r>
              <a:rPr lang="en-US" altLang="zh-CN" sz="2400" b="0" dirty="0">
                <a:solidFill>
                  <a:srgbClr val="0000FF"/>
                </a:solidFill>
                <a:effectLst/>
                <a:latin typeface="Consolas" panose="020B0609020204030204" pitchFamily="49" charset="0"/>
              </a:rPr>
              <a:t>int</a:t>
            </a:r>
            <a:r>
              <a:rPr lang="en-US" altLang="zh-CN" sz="2400" b="0" dirty="0">
                <a:solidFill>
                  <a:srgbClr val="3B3B3B"/>
                </a:solidFill>
                <a:effectLst/>
                <a:latin typeface="Consolas" panose="020B0609020204030204" pitchFamily="49" charset="0"/>
              </a:rPr>
              <a:t> </a:t>
            </a:r>
            <a:r>
              <a:rPr lang="en-US" altLang="zh-CN" sz="2400" b="0" dirty="0">
                <a:solidFill>
                  <a:srgbClr val="001080"/>
                </a:solidFill>
                <a:effectLst/>
                <a:latin typeface="Consolas" panose="020B0609020204030204" pitchFamily="49" charset="0"/>
              </a:rPr>
              <a:t>n</a:t>
            </a:r>
            <a:r>
              <a:rPr lang="en-US" altLang="zh-CN" sz="2400" b="0" dirty="0">
                <a:solidFill>
                  <a:srgbClr val="3B3B3B"/>
                </a:solidFill>
                <a:effectLst/>
                <a:latin typeface="Consolas" panose="020B0609020204030204" pitchFamily="49" charset="0"/>
              </a:rPr>
              <a:t>, </a:t>
            </a:r>
            <a:r>
              <a:rPr lang="en-US" altLang="zh-CN" sz="2400" b="0" dirty="0">
                <a:solidFill>
                  <a:srgbClr val="0000FF"/>
                </a:solidFill>
                <a:effectLst/>
                <a:latin typeface="Consolas" panose="020B0609020204030204" pitchFamily="49" charset="0"/>
              </a:rPr>
              <a:t>int</a:t>
            </a:r>
            <a:r>
              <a:rPr lang="en-US" altLang="zh-CN" sz="2400" b="0" dirty="0">
                <a:solidFill>
                  <a:srgbClr val="3B3B3B"/>
                </a:solidFill>
                <a:effectLst/>
                <a:latin typeface="Consolas" panose="020B0609020204030204" pitchFamily="49" charset="0"/>
              </a:rPr>
              <a:t> </a:t>
            </a:r>
            <a:r>
              <a:rPr lang="en-US" altLang="zh-CN" sz="2400" b="0" dirty="0">
                <a:solidFill>
                  <a:srgbClr val="000000"/>
                </a:solidFill>
                <a:effectLst/>
                <a:latin typeface="Consolas" panose="020B0609020204030204" pitchFamily="49" charset="0"/>
              </a:rPr>
              <a:t>**</a:t>
            </a:r>
            <a:r>
              <a:rPr lang="en-US" altLang="zh-CN" sz="2400" b="0" dirty="0">
                <a:solidFill>
                  <a:srgbClr val="001080"/>
                </a:solidFill>
                <a:effectLst/>
                <a:latin typeface="Consolas" panose="020B0609020204030204" pitchFamily="49" charset="0"/>
              </a:rPr>
              <a:t>m</a:t>
            </a:r>
            <a:r>
              <a:rPr lang="en-US" altLang="zh-CN" sz="2400" b="0" dirty="0">
                <a:solidFill>
                  <a:srgbClr val="3B3B3B"/>
                </a:solidFill>
                <a:effectLst/>
                <a:latin typeface="Consolas" panose="020B0609020204030204" pitchFamily="49" charset="0"/>
              </a:rPr>
              <a:t>, </a:t>
            </a:r>
            <a:r>
              <a:rPr lang="en-US" altLang="zh-CN" sz="2400" b="0" dirty="0">
                <a:solidFill>
                  <a:srgbClr val="0000FF"/>
                </a:solidFill>
                <a:effectLst/>
                <a:latin typeface="Consolas" panose="020B0609020204030204" pitchFamily="49" charset="0"/>
              </a:rPr>
              <a:t>int</a:t>
            </a:r>
            <a:r>
              <a:rPr lang="en-US" altLang="zh-CN" sz="2400" b="0" dirty="0">
                <a:solidFill>
                  <a:srgbClr val="3B3B3B"/>
                </a:solidFill>
                <a:effectLst/>
                <a:latin typeface="Consolas" panose="020B0609020204030204" pitchFamily="49" charset="0"/>
              </a:rPr>
              <a:t> </a:t>
            </a:r>
            <a:r>
              <a:rPr lang="en-US" altLang="zh-CN" sz="2400" b="0" dirty="0">
                <a:solidFill>
                  <a:srgbClr val="000000"/>
                </a:solidFill>
                <a:effectLst/>
                <a:latin typeface="Consolas" panose="020B0609020204030204" pitchFamily="49" charset="0"/>
              </a:rPr>
              <a:t>**</a:t>
            </a:r>
            <a:r>
              <a:rPr lang="en-US" altLang="zh-CN" sz="2400" b="0" dirty="0">
                <a:solidFill>
                  <a:srgbClr val="001080"/>
                </a:solidFill>
                <a:effectLst/>
                <a:latin typeface="Consolas" panose="020B0609020204030204" pitchFamily="49" charset="0"/>
              </a:rPr>
              <a:t>s</a:t>
            </a:r>
            <a:r>
              <a:rPr lang="en-US" altLang="zh-CN" sz="2400" b="0" dirty="0">
                <a:solidFill>
                  <a:srgbClr val="3B3B3B"/>
                </a:solidFill>
                <a:effectLst/>
                <a:latin typeface="Consolas" panose="020B0609020204030204" pitchFamily="49" charset="0"/>
              </a:rPr>
              <a:t>) {</a:t>
            </a:r>
          </a:p>
          <a:p>
            <a:pPr>
              <a:lnSpc>
                <a:spcPts val="1425"/>
              </a:lnSpc>
              <a:buNone/>
            </a:pPr>
            <a:r>
              <a:rPr lang="en-US" altLang="zh-CN" sz="2400" b="0" dirty="0">
                <a:solidFill>
                  <a:srgbClr val="3B3B3B"/>
                </a:solidFill>
                <a:effectLst/>
                <a:latin typeface="Consolas" panose="020B0609020204030204" pitchFamily="49" charset="0"/>
              </a:rPr>
              <a:t>    </a:t>
            </a:r>
            <a:r>
              <a:rPr lang="en-US" altLang="zh-CN" sz="2400" b="0" dirty="0">
                <a:solidFill>
                  <a:srgbClr val="008000"/>
                </a:solidFill>
                <a:effectLst/>
                <a:latin typeface="Consolas" panose="020B0609020204030204" pitchFamily="49" charset="0"/>
              </a:rPr>
              <a:t>// 1. </a:t>
            </a:r>
            <a:r>
              <a:rPr lang="zh-CN" altLang="en-US" sz="2400" b="0" dirty="0">
                <a:solidFill>
                  <a:srgbClr val="008000"/>
                </a:solidFill>
                <a:effectLst/>
                <a:latin typeface="Consolas" panose="020B0609020204030204" pitchFamily="49" charset="0"/>
              </a:rPr>
              <a:t>初始化：单个矩阵不需要乘法，代价为</a:t>
            </a:r>
            <a:r>
              <a:rPr lang="en-US" altLang="zh-CN" sz="2400" b="0" dirty="0">
                <a:solidFill>
                  <a:srgbClr val="008000"/>
                </a:solidFill>
                <a:effectLst/>
                <a:latin typeface="Consolas" panose="020B0609020204030204" pitchFamily="49" charset="0"/>
              </a:rPr>
              <a:t>0</a:t>
            </a:r>
            <a:endParaRPr lang="zh-CN" altLang="en-US" sz="2400" b="0" dirty="0">
              <a:solidFill>
                <a:srgbClr val="3B3B3B"/>
              </a:solidFill>
              <a:effectLst/>
              <a:latin typeface="Consolas" panose="020B0609020204030204" pitchFamily="49" charset="0"/>
            </a:endParaRPr>
          </a:p>
          <a:p>
            <a:pPr>
              <a:lnSpc>
                <a:spcPts val="1425"/>
              </a:lnSpc>
              <a:buNone/>
            </a:pPr>
            <a:r>
              <a:rPr lang="zh-CN" altLang="en-US" sz="2400" b="0" dirty="0">
                <a:solidFill>
                  <a:srgbClr val="3B3B3B"/>
                </a:solidFill>
                <a:effectLst/>
                <a:latin typeface="Consolas" panose="020B0609020204030204" pitchFamily="49" charset="0"/>
              </a:rPr>
              <a:t>    </a:t>
            </a:r>
            <a:r>
              <a:rPr lang="en-US" altLang="zh-CN" sz="2400" b="0" dirty="0">
                <a:solidFill>
                  <a:srgbClr val="AF00DB"/>
                </a:solidFill>
                <a:effectLst/>
                <a:latin typeface="Consolas" panose="020B0609020204030204" pitchFamily="49" charset="0"/>
              </a:rPr>
              <a:t>for</a:t>
            </a:r>
            <a:r>
              <a:rPr lang="en-US" altLang="zh-CN" sz="2400" b="0" dirty="0">
                <a:solidFill>
                  <a:srgbClr val="3B3B3B"/>
                </a:solidFill>
                <a:effectLst/>
                <a:latin typeface="Consolas" panose="020B0609020204030204" pitchFamily="49" charset="0"/>
              </a:rPr>
              <a:t> (</a:t>
            </a:r>
            <a:r>
              <a:rPr lang="en-US" altLang="zh-CN" sz="2400" b="0" dirty="0">
                <a:solidFill>
                  <a:srgbClr val="0000FF"/>
                </a:solidFill>
                <a:effectLst/>
                <a:latin typeface="Consolas" panose="020B0609020204030204" pitchFamily="49" charset="0"/>
              </a:rPr>
              <a:t>int</a:t>
            </a:r>
            <a:r>
              <a:rPr lang="en-US" altLang="zh-CN" sz="2400" b="0" dirty="0">
                <a:solidFill>
                  <a:srgbClr val="3B3B3B"/>
                </a:solidFill>
                <a:effectLst/>
                <a:latin typeface="Consolas" panose="020B0609020204030204" pitchFamily="49" charset="0"/>
              </a:rPr>
              <a:t> </a:t>
            </a:r>
            <a:r>
              <a:rPr lang="en-US" altLang="zh-CN" sz="2400" b="0" dirty="0" err="1">
                <a:solidFill>
                  <a:srgbClr val="3B3B3B"/>
                </a:solidFill>
                <a:effectLst/>
                <a:latin typeface="Consolas" panose="020B0609020204030204" pitchFamily="49" charset="0"/>
              </a:rPr>
              <a:t>i</a:t>
            </a:r>
            <a:r>
              <a:rPr lang="en-US" altLang="zh-CN" sz="2400" b="0" dirty="0">
                <a:solidFill>
                  <a:srgbClr val="3B3B3B"/>
                </a:solidFill>
                <a:effectLst/>
                <a:latin typeface="Consolas" panose="020B0609020204030204" pitchFamily="49" charset="0"/>
              </a:rPr>
              <a:t> </a:t>
            </a:r>
            <a:r>
              <a:rPr lang="en-US" altLang="zh-CN" sz="2400" b="0" dirty="0">
                <a:solidFill>
                  <a:srgbClr val="000000"/>
                </a:solidFill>
                <a:effectLst/>
                <a:latin typeface="Consolas" panose="020B0609020204030204" pitchFamily="49" charset="0"/>
              </a:rPr>
              <a:t>=</a:t>
            </a:r>
            <a:r>
              <a:rPr lang="en-US" altLang="zh-CN" sz="2400" b="0" dirty="0">
                <a:solidFill>
                  <a:srgbClr val="3B3B3B"/>
                </a:solidFill>
                <a:effectLst/>
                <a:latin typeface="Consolas" panose="020B0609020204030204" pitchFamily="49" charset="0"/>
              </a:rPr>
              <a:t> </a:t>
            </a:r>
            <a:r>
              <a:rPr lang="en-US" altLang="zh-CN" sz="2400" b="0" dirty="0">
                <a:solidFill>
                  <a:srgbClr val="098658"/>
                </a:solidFill>
                <a:effectLst/>
                <a:latin typeface="Consolas" panose="020B0609020204030204" pitchFamily="49" charset="0"/>
              </a:rPr>
              <a:t>1</a:t>
            </a:r>
            <a:r>
              <a:rPr lang="en-US" altLang="zh-CN" sz="2400" b="0" dirty="0">
                <a:solidFill>
                  <a:srgbClr val="3B3B3B"/>
                </a:solidFill>
                <a:effectLst/>
                <a:latin typeface="Consolas" panose="020B0609020204030204" pitchFamily="49" charset="0"/>
              </a:rPr>
              <a:t>; </a:t>
            </a:r>
            <a:r>
              <a:rPr lang="en-US" altLang="zh-CN" sz="2400" b="0" dirty="0" err="1">
                <a:solidFill>
                  <a:srgbClr val="3B3B3B"/>
                </a:solidFill>
                <a:effectLst/>
                <a:latin typeface="Consolas" panose="020B0609020204030204" pitchFamily="49" charset="0"/>
              </a:rPr>
              <a:t>i</a:t>
            </a:r>
            <a:r>
              <a:rPr lang="en-US" altLang="zh-CN" sz="2400" b="0" dirty="0">
                <a:solidFill>
                  <a:srgbClr val="3B3B3B"/>
                </a:solidFill>
                <a:effectLst/>
                <a:latin typeface="Consolas" panose="020B0609020204030204" pitchFamily="49" charset="0"/>
              </a:rPr>
              <a:t> </a:t>
            </a:r>
            <a:r>
              <a:rPr lang="en-US" altLang="zh-CN" sz="2400" b="0" dirty="0">
                <a:solidFill>
                  <a:srgbClr val="000000"/>
                </a:solidFill>
                <a:effectLst/>
                <a:latin typeface="Consolas" panose="020B0609020204030204" pitchFamily="49" charset="0"/>
              </a:rPr>
              <a:t>&lt;=</a:t>
            </a:r>
            <a:r>
              <a:rPr lang="en-US" altLang="zh-CN" sz="2400" b="0" dirty="0">
                <a:solidFill>
                  <a:srgbClr val="3B3B3B"/>
                </a:solidFill>
                <a:effectLst/>
                <a:latin typeface="Consolas" panose="020B0609020204030204" pitchFamily="49" charset="0"/>
              </a:rPr>
              <a:t> n; </a:t>
            </a:r>
            <a:r>
              <a:rPr lang="en-US" altLang="zh-CN" sz="2400" b="0" dirty="0" err="1">
                <a:solidFill>
                  <a:srgbClr val="3B3B3B"/>
                </a:solidFill>
                <a:effectLst/>
                <a:latin typeface="Consolas" panose="020B0609020204030204" pitchFamily="49" charset="0"/>
              </a:rPr>
              <a:t>i</a:t>
            </a:r>
            <a:r>
              <a:rPr lang="en-US" altLang="zh-CN" sz="2400" b="0" dirty="0">
                <a:solidFill>
                  <a:srgbClr val="000000"/>
                </a:solidFill>
                <a:effectLst/>
                <a:latin typeface="Consolas" panose="020B0609020204030204" pitchFamily="49" charset="0"/>
              </a:rPr>
              <a:t>++</a:t>
            </a:r>
            <a:r>
              <a:rPr lang="en-US" altLang="zh-CN" sz="2400" b="0" dirty="0">
                <a:solidFill>
                  <a:srgbClr val="3B3B3B"/>
                </a:solidFill>
                <a:effectLst/>
                <a:latin typeface="Consolas" panose="020B0609020204030204" pitchFamily="49" charset="0"/>
              </a:rPr>
              <a:t>) {</a:t>
            </a:r>
          </a:p>
          <a:p>
            <a:pPr>
              <a:lnSpc>
                <a:spcPts val="1425"/>
              </a:lnSpc>
              <a:buNone/>
            </a:pPr>
            <a:r>
              <a:rPr lang="en-US" altLang="zh-CN" sz="2400" b="0" dirty="0">
                <a:solidFill>
                  <a:srgbClr val="3B3B3B"/>
                </a:solidFill>
                <a:effectLst/>
                <a:latin typeface="Consolas" panose="020B0609020204030204" pitchFamily="49" charset="0"/>
              </a:rPr>
              <a:t>        </a:t>
            </a:r>
            <a:r>
              <a:rPr lang="en-US" altLang="zh-CN" sz="2400" b="0" dirty="0">
                <a:solidFill>
                  <a:srgbClr val="001080"/>
                </a:solidFill>
                <a:effectLst/>
                <a:latin typeface="Consolas" panose="020B0609020204030204" pitchFamily="49" charset="0"/>
              </a:rPr>
              <a:t>m</a:t>
            </a:r>
            <a:r>
              <a:rPr lang="en-US" altLang="zh-CN" sz="2400" b="0" dirty="0">
                <a:solidFill>
                  <a:srgbClr val="3B3B3B"/>
                </a:solidFill>
                <a:effectLst/>
                <a:latin typeface="Consolas" panose="020B0609020204030204" pitchFamily="49" charset="0"/>
              </a:rPr>
              <a:t>[</a:t>
            </a:r>
            <a:r>
              <a:rPr lang="en-US" altLang="zh-CN" sz="2400" b="0" dirty="0" err="1">
                <a:solidFill>
                  <a:srgbClr val="3B3B3B"/>
                </a:solidFill>
                <a:effectLst/>
                <a:latin typeface="Consolas" panose="020B0609020204030204" pitchFamily="49" charset="0"/>
              </a:rPr>
              <a:t>i</a:t>
            </a:r>
            <a:r>
              <a:rPr lang="en-US" altLang="zh-CN" sz="2400" b="0" dirty="0">
                <a:solidFill>
                  <a:srgbClr val="3B3B3B"/>
                </a:solidFill>
                <a:effectLst/>
                <a:latin typeface="Consolas" panose="020B0609020204030204" pitchFamily="49" charset="0"/>
              </a:rPr>
              <a:t>][</a:t>
            </a:r>
            <a:r>
              <a:rPr lang="en-US" altLang="zh-CN" sz="2400" b="0" dirty="0" err="1">
                <a:solidFill>
                  <a:srgbClr val="3B3B3B"/>
                </a:solidFill>
                <a:effectLst/>
                <a:latin typeface="Consolas" panose="020B0609020204030204" pitchFamily="49" charset="0"/>
              </a:rPr>
              <a:t>i</a:t>
            </a:r>
            <a:r>
              <a:rPr lang="en-US" altLang="zh-CN" sz="2400" b="0" dirty="0">
                <a:solidFill>
                  <a:srgbClr val="3B3B3B"/>
                </a:solidFill>
                <a:effectLst/>
                <a:latin typeface="Consolas" panose="020B0609020204030204" pitchFamily="49" charset="0"/>
              </a:rPr>
              <a:t>] </a:t>
            </a:r>
            <a:r>
              <a:rPr lang="en-US" altLang="zh-CN" sz="2400" b="0" dirty="0">
                <a:solidFill>
                  <a:srgbClr val="000000"/>
                </a:solidFill>
                <a:effectLst/>
                <a:latin typeface="Consolas" panose="020B0609020204030204" pitchFamily="49" charset="0"/>
              </a:rPr>
              <a:t>=</a:t>
            </a:r>
            <a:r>
              <a:rPr lang="en-US" altLang="zh-CN" sz="2400" b="0" dirty="0">
                <a:solidFill>
                  <a:srgbClr val="3B3B3B"/>
                </a:solidFill>
                <a:effectLst/>
                <a:latin typeface="Consolas" panose="020B0609020204030204" pitchFamily="49" charset="0"/>
              </a:rPr>
              <a:t> </a:t>
            </a:r>
            <a:r>
              <a:rPr lang="en-US" altLang="zh-CN" sz="2400" b="0" dirty="0">
                <a:solidFill>
                  <a:srgbClr val="098658"/>
                </a:solidFill>
                <a:effectLst/>
                <a:latin typeface="Consolas" panose="020B0609020204030204" pitchFamily="49" charset="0"/>
              </a:rPr>
              <a:t>0</a:t>
            </a:r>
            <a:r>
              <a:rPr lang="en-US" altLang="zh-CN" sz="2400" b="0" dirty="0">
                <a:solidFill>
                  <a:srgbClr val="3B3B3B"/>
                </a:solidFill>
                <a:effectLst/>
                <a:latin typeface="Consolas" panose="020B0609020204030204" pitchFamily="49" charset="0"/>
              </a:rPr>
              <a:t>;</a:t>
            </a:r>
          </a:p>
          <a:p>
            <a:pPr>
              <a:lnSpc>
                <a:spcPts val="1425"/>
              </a:lnSpc>
              <a:buNone/>
            </a:pPr>
            <a:r>
              <a:rPr lang="en-US" altLang="zh-CN" sz="2400" b="0" dirty="0">
                <a:solidFill>
                  <a:srgbClr val="3B3B3B"/>
                </a:solidFill>
                <a:effectLst/>
                <a:latin typeface="Consolas" panose="020B0609020204030204" pitchFamily="49" charset="0"/>
              </a:rPr>
              <a:t>    }</a:t>
            </a:r>
          </a:p>
          <a:p>
            <a:pPr>
              <a:lnSpc>
                <a:spcPts val="1425"/>
              </a:lnSpc>
              <a:buNone/>
            </a:pPr>
            <a:br>
              <a:rPr lang="en-US" altLang="zh-CN" sz="2000" b="0" dirty="0">
                <a:solidFill>
                  <a:srgbClr val="3B3B3B"/>
                </a:solidFill>
                <a:effectLst/>
                <a:latin typeface="Consolas" panose="020B0609020204030204" pitchFamily="49" charset="0"/>
              </a:rPr>
            </a:br>
            <a:endParaRPr lang="en-US" altLang="zh-CN" sz="2000" b="0" dirty="0">
              <a:solidFill>
                <a:srgbClr val="3B3B3B"/>
              </a:solidFill>
              <a:effectLst/>
              <a:latin typeface="Consolas" panose="020B0609020204030204" pitchFamily="49" charset="0"/>
            </a:endParaRPr>
          </a:p>
        </p:txBody>
      </p:sp>
      <p:sp>
        <p:nvSpPr>
          <p:cNvPr id="6" name="标题 1">
            <a:extLst>
              <a:ext uri="{FF2B5EF4-FFF2-40B4-BE49-F238E27FC236}">
                <a16:creationId xmlns:a16="http://schemas.microsoft.com/office/drawing/2014/main" id="{743B0F2A-531E-1383-3A33-A75F373B4E2C}"/>
              </a:ext>
            </a:extLst>
          </p:cNvPr>
          <p:cNvSpPr>
            <a:spLocks noGrp="1"/>
          </p:cNvSpPr>
          <p:nvPr>
            <p:ph type="title"/>
          </p:nvPr>
        </p:nvSpPr>
        <p:spPr/>
        <p:txBody>
          <a:bodyPr/>
          <a:lstStyle/>
          <a:p>
            <a:r>
              <a:rPr lang="en-US" altLang="zh-CN" sz="2400" i="1" dirty="0">
                <a:latin typeface="Times New Roman Italic" panose="02020503050405090304" charset="0"/>
                <a:ea typeface="黑体" panose="02010609060101010101" pitchFamily="49" charset="-122"/>
                <a:cs typeface="Times New Roman Italic" panose="02020503050405090304" charset="0"/>
                <a:sym typeface="+mn-ea"/>
              </a:rPr>
              <a:t>Matrix-chain multiplication</a:t>
            </a:r>
            <a:endParaRPr lang="zh-CN" altLang="en-US" sz="2400" i="1" dirty="0">
              <a:latin typeface="Times New Roman Italic" panose="02020503050405090304" charset="0"/>
              <a:cs typeface="Times New Roman Italic" panose="02020503050405090304" charset="0"/>
            </a:endParaRPr>
          </a:p>
        </p:txBody>
      </p:sp>
    </p:spTree>
    <p:extLst>
      <p:ext uri="{BB962C8B-B14F-4D97-AF65-F5344CB8AC3E}">
        <p14:creationId xmlns:p14="http://schemas.microsoft.com/office/powerpoint/2010/main" val="1987344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1F6A2-7F65-ABFF-724D-D4D9CCCCE595}"/>
            </a:ext>
          </a:extLst>
        </p:cNvPr>
        <p:cNvGrpSpPr/>
        <p:nvPr/>
      </p:nvGrpSpPr>
      <p:grpSpPr>
        <a:xfrm>
          <a:off x="0" y="0"/>
          <a:ext cx="0" cy="0"/>
          <a:chOff x="0" y="0"/>
          <a:chExt cx="0" cy="0"/>
        </a:xfrm>
      </p:grpSpPr>
      <p:sp>
        <p:nvSpPr>
          <p:cNvPr id="4" name="内容占位符 2">
            <a:extLst>
              <a:ext uri="{FF2B5EF4-FFF2-40B4-BE49-F238E27FC236}">
                <a16:creationId xmlns:a16="http://schemas.microsoft.com/office/drawing/2014/main" id="{BFAB97C4-2EEC-E65C-3BF7-79B2ADCDE39F}"/>
              </a:ext>
            </a:extLst>
          </p:cNvPr>
          <p:cNvSpPr>
            <a:spLocks noGrp="1"/>
          </p:cNvSpPr>
          <p:nvPr>
            <p:ph sz="quarter" idx="4294967295"/>
          </p:nvPr>
        </p:nvSpPr>
        <p:spPr>
          <a:xfrm>
            <a:off x="167" y="882224"/>
            <a:ext cx="11880593" cy="5826551"/>
          </a:xfrm>
          <a:prstGeom prst="rect">
            <a:avLst/>
          </a:prstGeom>
        </p:spPr>
        <p:txBody>
          <a:bodyPr>
            <a:noAutofit/>
          </a:bodyPr>
          <a:lstStyle/>
          <a:p>
            <a:pPr>
              <a:lnSpc>
                <a:spcPts val="1425"/>
              </a:lnSpc>
              <a:buNone/>
            </a:pPr>
            <a:r>
              <a:rPr lang="en-US" altLang="zh-CN" sz="2400" b="0" dirty="0">
                <a:solidFill>
                  <a:srgbClr val="3B3B3B"/>
                </a:solidFill>
                <a:effectLst/>
                <a:latin typeface="Consolas" panose="020B0609020204030204" pitchFamily="49" charset="0"/>
              </a:rPr>
              <a:t>    </a:t>
            </a:r>
            <a:r>
              <a:rPr lang="en-US" altLang="zh-CN" sz="2400" b="0" dirty="0">
                <a:solidFill>
                  <a:srgbClr val="008000"/>
                </a:solidFill>
                <a:effectLst/>
                <a:latin typeface="Consolas" panose="020B0609020204030204" pitchFamily="49" charset="0"/>
              </a:rPr>
              <a:t>// 2. </a:t>
            </a:r>
            <a:r>
              <a:rPr lang="zh-CN" altLang="en-US" sz="2400" b="0" dirty="0">
                <a:solidFill>
                  <a:srgbClr val="008000"/>
                </a:solidFill>
                <a:effectLst/>
                <a:latin typeface="Consolas" panose="020B0609020204030204" pitchFamily="49" charset="0"/>
              </a:rPr>
              <a:t>自底向上计算：</a:t>
            </a:r>
            <a:r>
              <a:rPr lang="en-US" altLang="zh-CN" sz="2400" b="0" dirty="0">
                <a:solidFill>
                  <a:srgbClr val="008000"/>
                </a:solidFill>
                <a:effectLst/>
                <a:latin typeface="Consolas" panose="020B0609020204030204" pitchFamily="49" charset="0"/>
              </a:rPr>
              <a:t>r </a:t>
            </a:r>
            <a:r>
              <a:rPr lang="zh-CN" altLang="en-US" sz="2400" b="0" dirty="0">
                <a:solidFill>
                  <a:srgbClr val="008000"/>
                </a:solidFill>
                <a:effectLst/>
                <a:latin typeface="Consolas" panose="020B0609020204030204" pitchFamily="49" charset="0"/>
              </a:rPr>
              <a:t>为当前处理的链长（子问题规模）</a:t>
            </a:r>
            <a:endParaRPr lang="zh-CN" altLang="en-US" sz="2400" b="0" dirty="0">
              <a:solidFill>
                <a:srgbClr val="3B3B3B"/>
              </a:solidFill>
              <a:effectLst/>
              <a:latin typeface="Consolas" panose="020B0609020204030204" pitchFamily="49" charset="0"/>
            </a:endParaRPr>
          </a:p>
          <a:p>
            <a:pPr>
              <a:lnSpc>
                <a:spcPts val="1425"/>
              </a:lnSpc>
              <a:buNone/>
            </a:pPr>
            <a:r>
              <a:rPr lang="zh-CN" altLang="en-US" sz="2400" b="0" dirty="0">
                <a:solidFill>
                  <a:srgbClr val="3B3B3B"/>
                </a:solidFill>
                <a:effectLst/>
                <a:latin typeface="Consolas" panose="020B0609020204030204" pitchFamily="49" charset="0"/>
              </a:rPr>
              <a:t>    </a:t>
            </a:r>
            <a:r>
              <a:rPr lang="en-US" altLang="zh-CN" sz="2400" b="0" dirty="0">
                <a:solidFill>
                  <a:srgbClr val="AF00DB"/>
                </a:solidFill>
                <a:effectLst/>
                <a:latin typeface="Consolas" panose="020B0609020204030204" pitchFamily="49" charset="0"/>
              </a:rPr>
              <a:t>for</a:t>
            </a:r>
            <a:r>
              <a:rPr lang="en-US" altLang="zh-CN" sz="2400" b="0" dirty="0">
                <a:solidFill>
                  <a:srgbClr val="3B3B3B"/>
                </a:solidFill>
                <a:effectLst/>
                <a:latin typeface="Consolas" panose="020B0609020204030204" pitchFamily="49" charset="0"/>
              </a:rPr>
              <a:t> (</a:t>
            </a:r>
            <a:r>
              <a:rPr lang="en-US" altLang="zh-CN" sz="2400" b="0" dirty="0">
                <a:solidFill>
                  <a:srgbClr val="0000FF"/>
                </a:solidFill>
                <a:effectLst/>
                <a:latin typeface="Consolas" panose="020B0609020204030204" pitchFamily="49" charset="0"/>
              </a:rPr>
              <a:t>int</a:t>
            </a:r>
            <a:r>
              <a:rPr lang="en-US" altLang="zh-CN" sz="2400" b="0" dirty="0">
                <a:solidFill>
                  <a:srgbClr val="3B3B3B"/>
                </a:solidFill>
                <a:effectLst/>
                <a:latin typeface="Consolas" panose="020B0609020204030204" pitchFamily="49" charset="0"/>
              </a:rPr>
              <a:t> r </a:t>
            </a:r>
            <a:r>
              <a:rPr lang="en-US" altLang="zh-CN" sz="2400" b="0" dirty="0">
                <a:solidFill>
                  <a:srgbClr val="000000"/>
                </a:solidFill>
                <a:effectLst/>
                <a:latin typeface="Consolas" panose="020B0609020204030204" pitchFamily="49" charset="0"/>
              </a:rPr>
              <a:t>=</a:t>
            </a:r>
            <a:r>
              <a:rPr lang="en-US" altLang="zh-CN" sz="2400" b="0" dirty="0">
                <a:solidFill>
                  <a:srgbClr val="3B3B3B"/>
                </a:solidFill>
                <a:effectLst/>
                <a:latin typeface="Consolas" panose="020B0609020204030204" pitchFamily="49" charset="0"/>
              </a:rPr>
              <a:t> </a:t>
            </a:r>
            <a:r>
              <a:rPr lang="en-US" altLang="zh-CN" sz="2400" b="0" dirty="0">
                <a:solidFill>
                  <a:srgbClr val="098658"/>
                </a:solidFill>
                <a:effectLst/>
                <a:latin typeface="Consolas" panose="020B0609020204030204" pitchFamily="49" charset="0"/>
              </a:rPr>
              <a:t>2</a:t>
            </a:r>
            <a:r>
              <a:rPr lang="en-US" altLang="zh-CN" sz="2400" b="0" dirty="0">
                <a:solidFill>
                  <a:srgbClr val="3B3B3B"/>
                </a:solidFill>
                <a:effectLst/>
                <a:latin typeface="Consolas" panose="020B0609020204030204" pitchFamily="49" charset="0"/>
              </a:rPr>
              <a:t>; r </a:t>
            </a:r>
            <a:r>
              <a:rPr lang="en-US" altLang="zh-CN" sz="2400" b="0" dirty="0">
                <a:solidFill>
                  <a:srgbClr val="000000"/>
                </a:solidFill>
                <a:effectLst/>
                <a:latin typeface="Consolas" panose="020B0609020204030204" pitchFamily="49" charset="0"/>
              </a:rPr>
              <a:t>&lt;=</a:t>
            </a:r>
            <a:r>
              <a:rPr lang="en-US" altLang="zh-CN" sz="2400" b="0" dirty="0">
                <a:solidFill>
                  <a:srgbClr val="3B3B3B"/>
                </a:solidFill>
                <a:effectLst/>
                <a:latin typeface="Consolas" panose="020B0609020204030204" pitchFamily="49" charset="0"/>
              </a:rPr>
              <a:t> n; r</a:t>
            </a:r>
            <a:r>
              <a:rPr lang="en-US" altLang="zh-CN" sz="2400" b="0" dirty="0">
                <a:solidFill>
                  <a:srgbClr val="000000"/>
                </a:solidFill>
                <a:effectLst/>
                <a:latin typeface="Consolas" panose="020B0609020204030204" pitchFamily="49" charset="0"/>
              </a:rPr>
              <a:t>++</a:t>
            </a:r>
            <a:r>
              <a:rPr lang="en-US" altLang="zh-CN" sz="2400" b="0" dirty="0">
                <a:solidFill>
                  <a:srgbClr val="3B3B3B"/>
                </a:solidFill>
                <a:effectLst/>
                <a:latin typeface="Consolas" panose="020B0609020204030204" pitchFamily="49" charset="0"/>
              </a:rPr>
              <a:t>) {</a:t>
            </a:r>
          </a:p>
          <a:p>
            <a:pPr>
              <a:lnSpc>
                <a:spcPts val="1425"/>
              </a:lnSpc>
              <a:buNone/>
            </a:pPr>
            <a:r>
              <a:rPr lang="en-US" altLang="zh-CN" sz="2400" b="0" dirty="0">
                <a:solidFill>
                  <a:srgbClr val="3B3B3B"/>
                </a:solidFill>
                <a:effectLst/>
                <a:latin typeface="Consolas" panose="020B0609020204030204" pitchFamily="49" charset="0"/>
              </a:rPr>
              <a:t>        </a:t>
            </a:r>
            <a:r>
              <a:rPr lang="en-US" altLang="zh-CN" sz="2400" b="0" dirty="0">
                <a:solidFill>
                  <a:srgbClr val="008000"/>
                </a:solidFill>
                <a:effectLst/>
                <a:latin typeface="Consolas" panose="020B0609020204030204" pitchFamily="49" charset="0"/>
              </a:rPr>
              <a:t>// </a:t>
            </a:r>
            <a:r>
              <a:rPr lang="en-US" altLang="zh-CN" sz="2400" b="0" dirty="0" err="1">
                <a:solidFill>
                  <a:srgbClr val="008000"/>
                </a:solidFill>
                <a:effectLst/>
                <a:latin typeface="Consolas" panose="020B0609020204030204" pitchFamily="49" charset="0"/>
              </a:rPr>
              <a:t>i</a:t>
            </a:r>
            <a:r>
              <a:rPr lang="en-US" altLang="zh-CN" sz="2400" b="0" dirty="0">
                <a:solidFill>
                  <a:srgbClr val="008000"/>
                </a:solidFill>
                <a:effectLst/>
                <a:latin typeface="Consolas" panose="020B0609020204030204" pitchFamily="49" charset="0"/>
              </a:rPr>
              <a:t> </a:t>
            </a:r>
            <a:r>
              <a:rPr lang="zh-CN" altLang="en-US" sz="2400" b="0" dirty="0">
                <a:solidFill>
                  <a:srgbClr val="008000"/>
                </a:solidFill>
                <a:effectLst/>
                <a:latin typeface="Consolas" panose="020B0609020204030204" pitchFamily="49" charset="0"/>
              </a:rPr>
              <a:t>为链的起始位置</a:t>
            </a:r>
            <a:endParaRPr lang="zh-CN" altLang="en-US" sz="2400" b="0" dirty="0">
              <a:solidFill>
                <a:srgbClr val="3B3B3B"/>
              </a:solidFill>
              <a:effectLst/>
              <a:latin typeface="Consolas" panose="020B0609020204030204" pitchFamily="49" charset="0"/>
            </a:endParaRPr>
          </a:p>
          <a:p>
            <a:pPr>
              <a:lnSpc>
                <a:spcPts val="1425"/>
              </a:lnSpc>
              <a:buNone/>
            </a:pPr>
            <a:r>
              <a:rPr lang="zh-CN" altLang="en-US" sz="2400" b="0" dirty="0">
                <a:solidFill>
                  <a:srgbClr val="3B3B3B"/>
                </a:solidFill>
                <a:effectLst/>
                <a:latin typeface="Consolas" panose="020B0609020204030204" pitchFamily="49" charset="0"/>
              </a:rPr>
              <a:t>        </a:t>
            </a:r>
            <a:r>
              <a:rPr lang="en-US" altLang="zh-CN" sz="2400" b="0" dirty="0">
                <a:solidFill>
                  <a:srgbClr val="AF00DB"/>
                </a:solidFill>
                <a:effectLst/>
                <a:latin typeface="Consolas" panose="020B0609020204030204" pitchFamily="49" charset="0"/>
              </a:rPr>
              <a:t>for</a:t>
            </a:r>
            <a:r>
              <a:rPr lang="en-US" altLang="zh-CN" sz="2400" b="0" dirty="0">
                <a:solidFill>
                  <a:srgbClr val="3B3B3B"/>
                </a:solidFill>
                <a:effectLst/>
                <a:latin typeface="Consolas" panose="020B0609020204030204" pitchFamily="49" charset="0"/>
              </a:rPr>
              <a:t> (</a:t>
            </a:r>
            <a:r>
              <a:rPr lang="en-US" altLang="zh-CN" sz="2400" b="0" dirty="0">
                <a:solidFill>
                  <a:srgbClr val="0000FF"/>
                </a:solidFill>
                <a:effectLst/>
                <a:latin typeface="Consolas" panose="020B0609020204030204" pitchFamily="49" charset="0"/>
              </a:rPr>
              <a:t>int</a:t>
            </a:r>
            <a:r>
              <a:rPr lang="en-US" altLang="zh-CN" sz="2400" b="0" dirty="0">
                <a:solidFill>
                  <a:srgbClr val="3B3B3B"/>
                </a:solidFill>
                <a:effectLst/>
                <a:latin typeface="Consolas" panose="020B0609020204030204" pitchFamily="49" charset="0"/>
              </a:rPr>
              <a:t> </a:t>
            </a:r>
            <a:r>
              <a:rPr lang="en-US" altLang="zh-CN" sz="2400" b="0" dirty="0" err="1">
                <a:solidFill>
                  <a:srgbClr val="3B3B3B"/>
                </a:solidFill>
                <a:effectLst/>
                <a:latin typeface="Consolas" panose="020B0609020204030204" pitchFamily="49" charset="0"/>
              </a:rPr>
              <a:t>i</a:t>
            </a:r>
            <a:r>
              <a:rPr lang="en-US" altLang="zh-CN" sz="2400" b="0" dirty="0">
                <a:solidFill>
                  <a:srgbClr val="3B3B3B"/>
                </a:solidFill>
                <a:effectLst/>
                <a:latin typeface="Consolas" panose="020B0609020204030204" pitchFamily="49" charset="0"/>
              </a:rPr>
              <a:t> </a:t>
            </a:r>
            <a:r>
              <a:rPr lang="en-US" altLang="zh-CN" sz="2400" b="0" dirty="0">
                <a:solidFill>
                  <a:srgbClr val="000000"/>
                </a:solidFill>
                <a:effectLst/>
                <a:latin typeface="Consolas" panose="020B0609020204030204" pitchFamily="49" charset="0"/>
              </a:rPr>
              <a:t>=</a:t>
            </a:r>
            <a:r>
              <a:rPr lang="en-US" altLang="zh-CN" sz="2400" b="0" dirty="0">
                <a:solidFill>
                  <a:srgbClr val="3B3B3B"/>
                </a:solidFill>
                <a:effectLst/>
                <a:latin typeface="Consolas" panose="020B0609020204030204" pitchFamily="49" charset="0"/>
              </a:rPr>
              <a:t> </a:t>
            </a:r>
            <a:r>
              <a:rPr lang="en-US" altLang="zh-CN" sz="2400" b="0" dirty="0">
                <a:solidFill>
                  <a:srgbClr val="098658"/>
                </a:solidFill>
                <a:effectLst/>
                <a:latin typeface="Consolas" panose="020B0609020204030204" pitchFamily="49" charset="0"/>
              </a:rPr>
              <a:t>1</a:t>
            </a:r>
            <a:r>
              <a:rPr lang="en-US" altLang="zh-CN" sz="2400" b="0" dirty="0">
                <a:solidFill>
                  <a:srgbClr val="3B3B3B"/>
                </a:solidFill>
                <a:effectLst/>
                <a:latin typeface="Consolas" panose="020B0609020204030204" pitchFamily="49" charset="0"/>
              </a:rPr>
              <a:t>; </a:t>
            </a:r>
            <a:r>
              <a:rPr lang="en-US" altLang="zh-CN" sz="2400" b="0" dirty="0" err="1">
                <a:solidFill>
                  <a:srgbClr val="3B3B3B"/>
                </a:solidFill>
                <a:effectLst/>
                <a:latin typeface="Consolas" panose="020B0609020204030204" pitchFamily="49" charset="0"/>
              </a:rPr>
              <a:t>i</a:t>
            </a:r>
            <a:r>
              <a:rPr lang="en-US" altLang="zh-CN" sz="2400" b="0" dirty="0">
                <a:solidFill>
                  <a:srgbClr val="3B3B3B"/>
                </a:solidFill>
                <a:effectLst/>
                <a:latin typeface="Consolas" panose="020B0609020204030204" pitchFamily="49" charset="0"/>
              </a:rPr>
              <a:t> </a:t>
            </a:r>
            <a:r>
              <a:rPr lang="en-US" altLang="zh-CN" sz="2400" b="0" dirty="0">
                <a:solidFill>
                  <a:srgbClr val="000000"/>
                </a:solidFill>
                <a:effectLst/>
                <a:latin typeface="Consolas" panose="020B0609020204030204" pitchFamily="49" charset="0"/>
              </a:rPr>
              <a:t>&lt;=</a:t>
            </a:r>
            <a:r>
              <a:rPr lang="en-US" altLang="zh-CN" sz="2400" b="0" dirty="0">
                <a:solidFill>
                  <a:srgbClr val="3B3B3B"/>
                </a:solidFill>
                <a:effectLst/>
                <a:latin typeface="Consolas" panose="020B0609020204030204" pitchFamily="49" charset="0"/>
              </a:rPr>
              <a:t> n </a:t>
            </a:r>
            <a:r>
              <a:rPr lang="en-US" altLang="zh-CN" sz="2400" b="0" dirty="0">
                <a:solidFill>
                  <a:srgbClr val="000000"/>
                </a:solidFill>
                <a:effectLst/>
                <a:latin typeface="Consolas" panose="020B0609020204030204" pitchFamily="49" charset="0"/>
              </a:rPr>
              <a:t>-</a:t>
            </a:r>
            <a:r>
              <a:rPr lang="en-US" altLang="zh-CN" sz="2400" b="0" dirty="0">
                <a:solidFill>
                  <a:srgbClr val="3B3B3B"/>
                </a:solidFill>
                <a:effectLst/>
                <a:latin typeface="Consolas" panose="020B0609020204030204" pitchFamily="49" charset="0"/>
              </a:rPr>
              <a:t> r </a:t>
            </a:r>
            <a:r>
              <a:rPr lang="en-US" altLang="zh-CN" sz="2400" b="0" dirty="0">
                <a:solidFill>
                  <a:srgbClr val="000000"/>
                </a:solidFill>
                <a:effectLst/>
                <a:latin typeface="Consolas" panose="020B0609020204030204" pitchFamily="49" charset="0"/>
              </a:rPr>
              <a:t>+</a:t>
            </a:r>
            <a:r>
              <a:rPr lang="en-US" altLang="zh-CN" sz="2400" b="0" dirty="0">
                <a:solidFill>
                  <a:srgbClr val="3B3B3B"/>
                </a:solidFill>
                <a:effectLst/>
                <a:latin typeface="Consolas" panose="020B0609020204030204" pitchFamily="49" charset="0"/>
              </a:rPr>
              <a:t> </a:t>
            </a:r>
            <a:r>
              <a:rPr lang="en-US" altLang="zh-CN" sz="2400" b="0" dirty="0">
                <a:solidFill>
                  <a:srgbClr val="098658"/>
                </a:solidFill>
                <a:effectLst/>
                <a:latin typeface="Consolas" panose="020B0609020204030204" pitchFamily="49" charset="0"/>
              </a:rPr>
              <a:t>1</a:t>
            </a:r>
            <a:r>
              <a:rPr lang="en-US" altLang="zh-CN" sz="2400" b="0" dirty="0">
                <a:solidFill>
                  <a:srgbClr val="3B3B3B"/>
                </a:solidFill>
                <a:effectLst/>
                <a:latin typeface="Consolas" panose="020B0609020204030204" pitchFamily="49" charset="0"/>
              </a:rPr>
              <a:t>; </a:t>
            </a:r>
            <a:r>
              <a:rPr lang="en-US" altLang="zh-CN" sz="2400" b="0" dirty="0" err="1">
                <a:solidFill>
                  <a:srgbClr val="3B3B3B"/>
                </a:solidFill>
                <a:effectLst/>
                <a:latin typeface="Consolas" panose="020B0609020204030204" pitchFamily="49" charset="0"/>
              </a:rPr>
              <a:t>i</a:t>
            </a:r>
            <a:r>
              <a:rPr lang="en-US" altLang="zh-CN" sz="2400" b="0" dirty="0">
                <a:solidFill>
                  <a:srgbClr val="000000"/>
                </a:solidFill>
                <a:effectLst/>
                <a:latin typeface="Consolas" panose="020B0609020204030204" pitchFamily="49" charset="0"/>
              </a:rPr>
              <a:t>++</a:t>
            </a:r>
            <a:r>
              <a:rPr lang="en-US" altLang="zh-CN" sz="2400" b="0" dirty="0">
                <a:solidFill>
                  <a:srgbClr val="3B3B3B"/>
                </a:solidFill>
                <a:effectLst/>
                <a:latin typeface="Consolas" panose="020B0609020204030204" pitchFamily="49" charset="0"/>
              </a:rPr>
              <a:t>) {</a:t>
            </a:r>
          </a:p>
          <a:p>
            <a:pPr>
              <a:lnSpc>
                <a:spcPts val="1425"/>
              </a:lnSpc>
              <a:buNone/>
            </a:pPr>
            <a:r>
              <a:rPr lang="en-US" altLang="zh-CN" sz="2400" b="0" dirty="0">
                <a:solidFill>
                  <a:srgbClr val="3B3B3B"/>
                </a:solidFill>
                <a:effectLst/>
                <a:latin typeface="Consolas" panose="020B0609020204030204" pitchFamily="49" charset="0"/>
              </a:rPr>
              <a:t>            </a:t>
            </a:r>
            <a:r>
              <a:rPr lang="en-US" altLang="zh-CN" sz="2400" b="0" dirty="0">
                <a:solidFill>
                  <a:srgbClr val="0000FF"/>
                </a:solidFill>
                <a:effectLst/>
                <a:latin typeface="Consolas" panose="020B0609020204030204" pitchFamily="49" charset="0"/>
              </a:rPr>
              <a:t>int</a:t>
            </a:r>
            <a:r>
              <a:rPr lang="en-US" altLang="zh-CN" sz="2400" b="0" dirty="0">
                <a:solidFill>
                  <a:srgbClr val="3B3B3B"/>
                </a:solidFill>
                <a:effectLst/>
                <a:latin typeface="Consolas" panose="020B0609020204030204" pitchFamily="49" charset="0"/>
              </a:rPr>
              <a:t> j </a:t>
            </a:r>
            <a:r>
              <a:rPr lang="en-US" altLang="zh-CN" sz="2400" b="0" dirty="0">
                <a:solidFill>
                  <a:srgbClr val="000000"/>
                </a:solidFill>
                <a:effectLst/>
                <a:latin typeface="Consolas" panose="020B0609020204030204" pitchFamily="49" charset="0"/>
              </a:rPr>
              <a:t>=</a:t>
            </a:r>
            <a:r>
              <a:rPr lang="en-US" altLang="zh-CN" sz="2400" b="0" dirty="0">
                <a:solidFill>
                  <a:srgbClr val="3B3B3B"/>
                </a:solidFill>
                <a:effectLst/>
                <a:latin typeface="Consolas" panose="020B0609020204030204" pitchFamily="49" charset="0"/>
              </a:rPr>
              <a:t> </a:t>
            </a:r>
            <a:r>
              <a:rPr lang="en-US" altLang="zh-CN" sz="2400" b="0" dirty="0" err="1">
                <a:solidFill>
                  <a:srgbClr val="3B3B3B"/>
                </a:solidFill>
                <a:effectLst/>
                <a:latin typeface="Consolas" panose="020B0609020204030204" pitchFamily="49" charset="0"/>
              </a:rPr>
              <a:t>i</a:t>
            </a:r>
            <a:r>
              <a:rPr lang="en-US" altLang="zh-CN" sz="2400" b="0" dirty="0">
                <a:solidFill>
                  <a:srgbClr val="3B3B3B"/>
                </a:solidFill>
                <a:effectLst/>
                <a:latin typeface="Consolas" panose="020B0609020204030204" pitchFamily="49" charset="0"/>
              </a:rPr>
              <a:t> </a:t>
            </a:r>
            <a:r>
              <a:rPr lang="en-US" altLang="zh-CN" sz="2400" b="0" dirty="0">
                <a:solidFill>
                  <a:srgbClr val="000000"/>
                </a:solidFill>
                <a:effectLst/>
                <a:latin typeface="Consolas" panose="020B0609020204030204" pitchFamily="49" charset="0"/>
              </a:rPr>
              <a:t>+</a:t>
            </a:r>
            <a:r>
              <a:rPr lang="en-US" altLang="zh-CN" sz="2400" b="0" dirty="0">
                <a:solidFill>
                  <a:srgbClr val="3B3B3B"/>
                </a:solidFill>
                <a:effectLst/>
                <a:latin typeface="Consolas" panose="020B0609020204030204" pitchFamily="49" charset="0"/>
              </a:rPr>
              <a:t> r </a:t>
            </a:r>
            <a:r>
              <a:rPr lang="en-US" altLang="zh-CN" sz="2400" b="0" dirty="0">
                <a:solidFill>
                  <a:srgbClr val="000000"/>
                </a:solidFill>
                <a:effectLst/>
                <a:latin typeface="Consolas" panose="020B0609020204030204" pitchFamily="49" charset="0"/>
              </a:rPr>
              <a:t>-</a:t>
            </a:r>
            <a:r>
              <a:rPr lang="en-US" altLang="zh-CN" sz="2400" b="0" dirty="0">
                <a:solidFill>
                  <a:srgbClr val="3B3B3B"/>
                </a:solidFill>
                <a:effectLst/>
                <a:latin typeface="Consolas" panose="020B0609020204030204" pitchFamily="49" charset="0"/>
              </a:rPr>
              <a:t> </a:t>
            </a:r>
            <a:r>
              <a:rPr lang="en-US" altLang="zh-CN" sz="2400" b="0" dirty="0">
                <a:solidFill>
                  <a:srgbClr val="098658"/>
                </a:solidFill>
                <a:effectLst/>
                <a:latin typeface="Consolas" panose="020B0609020204030204" pitchFamily="49" charset="0"/>
              </a:rPr>
              <a:t>1</a:t>
            </a:r>
            <a:r>
              <a:rPr lang="en-US" altLang="zh-CN" sz="2400" b="0" dirty="0">
                <a:solidFill>
                  <a:srgbClr val="3B3B3B"/>
                </a:solidFill>
                <a:effectLst/>
                <a:latin typeface="Consolas" panose="020B0609020204030204" pitchFamily="49" charset="0"/>
              </a:rPr>
              <a:t>;</a:t>
            </a:r>
            <a:r>
              <a:rPr lang="en-US" altLang="zh-CN" sz="2400" b="0" dirty="0">
                <a:solidFill>
                  <a:srgbClr val="008000"/>
                </a:solidFill>
                <a:effectLst/>
                <a:latin typeface="Consolas" panose="020B0609020204030204" pitchFamily="49" charset="0"/>
              </a:rPr>
              <a:t> // j </a:t>
            </a:r>
            <a:r>
              <a:rPr lang="zh-CN" altLang="en-US" sz="2400" b="0" dirty="0">
                <a:solidFill>
                  <a:srgbClr val="008000"/>
                </a:solidFill>
                <a:effectLst/>
                <a:latin typeface="Consolas" panose="020B0609020204030204" pitchFamily="49" charset="0"/>
              </a:rPr>
              <a:t>为链的结束位置</a:t>
            </a:r>
            <a:endParaRPr lang="zh-CN" altLang="en-US" sz="2400" b="0" dirty="0">
              <a:solidFill>
                <a:srgbClr val="3B3B3B"/>
              </a:solidFill>
              <a:effectLst/>
              <a:latin typeface="Consolas" panose="020B0609020204030204" pitchFamily="49" charset="0"/>
            </a:endParaRPr>
          </a:p>
          <a:p>
            <a:pPr>
              <a:lnSpc>
                <a:spcPts val="1425"/>
              </a:lnSpc>
              <a:buNone/>
            </a:pPr>
            <a:r>
              <a:rPr lang="zh-CN" altLang="en-US" sz="2400" b="0" dirty="0">
                <a:solidFill>
                  <a:srgbClr val="3B3B3B"/>
                </a:solidFill>
                <a:effectLst/>
                <a:latin typeface="Consolas" panose="020B0609020204030204" pitchFamily="49" charset="0"/>
              </a:rPr>
              <a:t>            </a:t>
            </a:r>
          </a:p>
          <a:p>
            <a:pPr>
              <a:lnSpc>
                <a:spcPts val="1425"/>
              </a:lnSpc>
              <a:buNone/>
            </a:pPr>
            <a:r>
              <a:rPr lang="zh-CN" altLang="en-US" sz="2400" b="0" dirty="0">
                <a:solidFill>
                  <a:srgbClr val="3B3B3B"/>
                </a:solidFill>
                <a:effectLst/>
                <a:latin typeface="Consolas" panose="020B0609020204030204" pitchFamily="49" charset="0"/>
              </a:rPr>
              <a:t>            </a:t>
            </a:r>
            <a:r>
              <a:rPr lang="en-US" altLang="zh-CN" sz="2400" b="0" dirty="0">
                <a:solidFill>
                  <a:srgbClr val="008000"/>
                </a:solidFill>
                <a:effectLst/>
                <a:latin typeface="Consolas" panose="020B0609020204030204" pitchFamily="49" charset="0"/>
              </a:rPr>
              <a:t>// </a:t>
            </a:r>
            <a:r>
              <a:rPr lang="zh-CN" altLang="en-US" sz="2400" b="0" dirty="0">
                <a:solidFill>
                  <a:srgbClr val="008000"/>
                </a:solidFill>
                <a:effectLst/>
                <a:latin typeface="Consolas" panose="020B0609020204030204" pitchFamily="49" charset="0"/>
              </a:rPr>
              <a:t>初始化：假设在第一个位置断开，计算代价</a:t>
            </a:r>
            <a:endParaRPr lang="zh-CN" altLang="en-US" sz="2400" b="0" dirty="0">
              <a:solidFill>
                <a:srgbClr val="3B3B3B"/>
              </a:solidFill>
              <a:effectLst/>
              <a:latin typeface="Consolas" panose="020B0609020204030204" pitchFamily="49" charset="0"/>
            </a:endParaRPr>
          </a:p>
          <a:p>
            <a:pPr>
              <a:lnSpc>
                <a:spcPts val="1425"/>
              </a:lnSpc>
              <a:buNone/>
            </a:pPr>
            <a:r>
              <a:rPr lang="zh-CN" altLang="en-US" sz="2400" b="0" dirty="0">
                <a:solidFill>
                  <a:srgbClr val="3B3B3B"/>
                </a:solidFill>
                <a:effectLst/>
                <a:latin typeface="Consolas" panose="020B0609020204030204" pitchFamily="49" charset="0"/>
              </a:rPr>
              <a:t>            </a:t>
            </a:r>
            <a:r>
              <a:rPr lang="en-US" altLang="zh-CN" sz="2400" b="0" dirty="0">
                <a:solidFill>
                  <a:srgbClr val="001080"/>
                </a:solidFill>
                <a:effectLst/>
                <a:latin typeface="Consolas" panose="020B0609020204030204" pitchFamily="49" charset="0"/>
              </a:rPr>
              <a:t>m</a:t>
            </a:r>
            <a:r>
              <a:rPr lang="en-US" altLang="zh-CN" sz="2400" b="0" dirty="0">
                <a:solidFill>
                  <a:srgbClr val="3B3B3B"/>
                </a:solidFill>
                <a:effectLst/>
                <a:latin typeface="Consolas" panose="020B0609020204030204" pitchFamily="49" charset="0"/>
              </a:rPr>
              <a:t>[</a:t>
            </a:r>
            <a:r>
              <a:rPr lang="en-US" altLang="zh-CN" sz="2400" b="0" dirty="0" err="1">
                <a:solidFill>
                  <a:srgbClr val="3B3B3B"/>
                </a:solidFill>
                <a:effectLst/>
                <a:latin typeface="Consolas" panose="020B0609020204030204" pitchFamily="49" charset="0"/>
              </a:rPr>
              <a:t>i</a:t>
            </a:r>
            <a:r>
              <a:rPr lang="en-US" altLang="zh-CN" sz="2400" b="0" dirty="0">
                <a:solidFill>
                  <a:srgbClr val="3B3B3B"/>
                </a:solidFill>
                <a:effectLst/>
                <a:latin typeface="Consolas" panose="020B0609020204030204" pitchFamily="49" charset="0"/>
              </a:rPr>
              <a:t>][j] </a:t>
            </a:r>
            <a:r>
              <a:rPr lang="en-US" altLang="zh-CN" sz="2400" b="0" dirty="0">
                <a:solidFill>
                  <a:srgbClr val="000000"/>
                </a:solidFill>
                <a:effectLst/>
                <a:latin typeface="Consolas" panose="020B0609020204030204" pitchFamily="49" charset="0"/>
              </a:rPr>
              <a:t>=</a:t>
            </a:r>
            <a:r>
              <a:rPr lang="en-US" altLang="zh-CN" sz="2400" b="0" dirty="0">
                <a:solidFill>
                  <a:srgbClr val="3B3B3B"/>
                </a:solidFill>
                <a:effectLst/>
                <a:latin typeface="Consolas" panose="020B0609020204030204" pitchFamily="49" charset="0"/>
              </a:rPr>
              <a:t> </a:t>
            </a:r>
            <a:r>
              <a:rPr lang="en-US" altLang="zh-CN" sz="2400" b="0" dirty="0">
                <a:solidFill>
                  <a:srgbClr val="001080"/>
                </a:solidFill>
                <a:effectLst/>
                <a:latin typeface="Consolas" panose="020B0609020204030204" pitchFamily="49" charset="0"/>
              </a:rPr>
              <a:t>m</a:t>
            </a:r>
            <a:r>
              <a:rPr lang="en-US" altLang="zh-CN" sz="2400" b="0" dirty="0">
                <a:solidFill>
                  <a:srgbClr val="3B3B3B"/>
                </a:solidFill>
                <a:effectLst/>
                <a:latin typeface="Consolas" panose="020B0609020204030204" pitchFamily="49" charset="0"/>
              </a:rPr>
              <a:t>[i</a:t>
            </a:r>
            <a:r>
              <a:rPr lang="en-US" altLang="zh-CN" sz="2400" b="0" dirty="0">
                <a:solidFill>
                  <a:srgbClr val="000000"/>
                </a:solidFill>
                <a:effectLst/>
                <a:latin typeface="Consolas" panose="020B0609020204030204" pitchFamily="49" charset="0"/>
              </a:rPr>
              <a:t>+</a:t>
            </a:r>
            <a:r>
              <a:rPr lang="en-US" altLang="zh-CN" sz="2400" b="0" dirty="0">
                <a:solidFill>
                  <a:srgbClr val="098658"/>
                </a:solidFill>
                <a:effectLst/>
                <a:latin typeface="Consolas" panose="020B0609020204030204" pitchFamily="49" charset="0"/>
              </a:rPr>
              <a:t>1</a:t>
            </a:r>
            <a:r>
              <a:rPr lang="en-US" altLang="zh-CN" sz="2400" b="0" dirty="0">
                <a:solidFill>
                  <a:srgbClr val="3B3B3B"/>
                </a:solidFill>
                <a:effectLst/>
                <a:latin typeface="Consolas" panose="020B0609020204030204" pitchFamily="49" charset="0"/>
              </a:rPr>
              <a:t>][j] </a:t>
            </a:r>
            <a:r>
              <a:rPr lang="en-US" altLang="zh-CN" sz="2400" b="0" dirty="0">
                <a:solidFill>
                  <a:srgbClr val="000000"/>
                </a:solidFill>
                <a:effectLst/>
                <a:latin typeface="Consolas" panose="020B0609020204030204" pitchFamily="49" charset="0"/>
              </a:rPr>
              <a:t>+</a:t>
            </a:r>
            <a:r>
              <a:rPr lang="en-US" altLang="zh-CN" sz="2400" b="0" dirty="0">
                <a:solidFill>
                  <a:srgbClr val="3B3B3B"/>
                </a:solidFill>
                <a:effectLst/>
                <a:latin typeface="Consolas" panose="020B0609020204030204" pitchFamily="49" charset="0"/>
              </a:rPr>
              <a:t> </a:t>
            </a:r>
            <a:r>
              <a:rPr lang="en-US" altLang="zh-CN" sz="2400" b="0" dirty="0">
                <a:solidFill>
                  <a:srgbClr val="001080"/>
                </a:solidFill>
                <a:effectLst/>
                <a:latin typeface="Consolas" panose="020B0609020204030204" pitchFamily="49" charset="0"/>
              </a:rPr>
              <a:t>p</a:t>
            </a:r>
            <a:r>
              <a:rPr lang="en-US" altLang="zh-CN" sz="2400" b="0" dirty="0">
                <a:solidFill>
                  <a:srgbClr val="3B3B3B"/>
                </a:solidFill>
                <a:effectLst/>
                <a:latin typeface="Consolas" panose="020B0609020204030204" pitchFamily="49" charset="0"/>
              </a:rPr>
              <a:t>[i</a:t>
            </a:r>
            <a:r>
              <a:rPr lang="en-US" altLang="zh-CN" sz="2400" b="0" dirty="0">
                <a:solidFill>
                  <a:srgbClr val="000000"/>
                </a:solidFill>
                <a:effectLst/>
                <a:latin typeface="Consolas" panose="020B0609020204030204" pitchFamily="49" charset="0"/>
              </a:rPr>
              <a:t>-</a:t>
            </a:r>
            <a:r>
              <a:rPr lang="en-US" altLang="zh-CN" sz="2400" b="0" dirty="0">
                <a:solidFill>
                  <a:srgbClr val="098658"/>
                </a:solidFill>
                <a:effectLst/>
                <a:latin typeface="Consolas" panose="020B0609020204030204" pitchFamily="49" charset="0"/>
              </a:rPr>
              <a:t>1</a:t>
            </a:r>
            <a:r>
              <a:rPr lang="en-US" altLang="zh-CN" sz="2400" b="0" dirty="0">
                <a:solidFill>
                  <a:srgbClr val="3B3B3B"/>
                </a:solidFill>
                <a:effectLst/>
                <a:latin typeface="Consolas" panose="020B0609020204030204" pitchFamily="49" charset="0"/>
              </a:rPr>
              <a:t>]</a:t>
            </a:r>
            <a:r>
              <a:rPr lang="en-US" altLang="zh-CN" sz="2400" b="0" dirty="0">
                <a:solidFill>
                  <a:srgbClr val="000000"/>
                </a:solidFill>
                <a:effectLst/>
                <a:latin typeface="Consolas" panose="020B0609020204030204" pitchFamily="49" charset="0"/>
              </a:rPr>
              <a:t>*</a:t>
            </a:r>
            <a:r>
              <a:rPr lang="en-US" altLang="zh-CN" sz="2400" b="0" dirty="0">
                <a:solidFill>
                  <a:srgbClr val="001080"/>
                </a:solidFill>
                <a:effectLst/>
                <a:latin typeface="Consolas" panose="020B0609020204030204" pitchFamily="49" charset="0"/>
              </a:rPr>
              <a:t>p</a:t>
            </a:r>
            <a:r>
              <a:rPr lang="en-US" altLang="zh-CN" sz="2400" b="0" dirty="0">
                <a:solidFill>
                  <a:srgbClr val="3B3B3B"/>
                </a:solidFill>
                <a:effectLst/>
                <a:latin typeface="Consolas" panose="020B0609020204030204" pitchFamily="49" charset="0"/>
              </a:rPr>
              <a:t>[</a:t>
            </a:r>
            <a:r>
              <a:rPr lang="en-US" altLang="zh-CN" sz="2400" b="0" dirty="0" err="1">
                <a:solidFill>
                  <a:srgbClr val="3B3B3B"/>
                </a:solidFill>
                <a:effectLst/>
                <a:latin typeface="Consolas" panose="020B0609020204030204" pitchFamily="49" charset="0"/>
              </a:rPr>
              <a:t>i</a:t>
            </a:r>
            <a:r>
              <a:rPr lang="en-US" altLang="zh-CN" sz="2400" b="0" dirty="0">
                <a:solidFill>
                  <a:srgbClr val="3B3B3B"/>
                </a:solidFill>
                <a:effectLst/>
                <a:latin typeface="Consolas" panose="020B0609020204030204" pitchFamily="49" charset="0"/>
              </a:rPr>
              <a:t>]</a:t>
            </a:r>
            <a:r>
              <a:rPr lang="en-US" altLang="zh-CN" sz="2400" b="0" dirty="0">
                <a:solidFill>
                  <a:srgbClr val="000000"/>
                </a:solidFill>
                <a:effectLst/>
                <a:latin typeface="Consolas" panose="020B0609020204030204" pitchFamily="49" charset="0"/>
              </a:rPr>
              <a:t>*</a:t>
            </a:r>
            <a:r>
              <a:rPr lang="en-US" altLang="zh-CN" sz="2400" b="0" dirty="0">
                <a:solidFill>
                  <a:srgbClr val="001080"/>
                </a:solidFill>
                <a:effectLst/>
                <a:latin typeface="Consolas" panose="020B0609020204030204" pitchFamily="49" charset="0"/>
              </a:rPr>
              <a:t>p</a:t>
            </a:r>
            <a:r>
              <a:rPr lang="en-US" altLang="zh-CN" sz="2400" b="0" dirty="0">
                <a:solidFill>
                  <a:srgbClr val="3B3B3B"/>
                </a:solidFill>
                <a:effectLst/>
                <a:latin typeface="Consolas" panose="020B0609020204030204" pitchFamily="49" charset="0"/>
              </a:rPr>
              <a:t>[j];</a:t>
            </a:r>
          </a:p>
          <a:p>
            <a:pPr>
              <a:lnSpc>
                <a:spcPts val="1425"/>
              </a:lnSpc>
              <a:buNone/>
            </a:pPr>
            <a:r>
              <a:rPr lang="en-US" altLang="zh-CN" sz="2400" b="0" dirty="0">
                <a:solidFill>
                  <a:srgbClr val="3B3B3B"/>
                </a:solidFill>
                <a:effectLst/>
                <a:latin typeface="Consolas" panose="020B0609020204030204" pitchFamily="49" charset="0"/>
              </a:rPr>
              <a:t>            </a:t>
            </a:r>
            <a:r>
              <a:rPr lang="en-US" altLang="zh-CN" sz="2400" b="0" dirty="0">
                <a:solidFill>
                  <a:srgbClr val="001080"/>
                </a:solidFill>
                <a:effectLst/>
                <a:latin typeface="Consolas" panose="020B0609020204030204" pitchFamily="49" charset="0"/>
              </a:rPr>
              <a:t>s</a:t>
            </a:r>
            <a:r>
              <a:rPr lang="en-US" altLang="zh-CN" sz="2400" b="0" dirty="0">
                <a:solidFill>
                  <a:srgbClr val="3B3B3B"/>
                </a:solidFill>
                <a:effectLst/>
                <a:latin typeface="Consolas" panose="020B0609020204030204" pitchFamily="49" charset="0"/>
              </a:rPr>
              <a:t>[</a:t>
            </a:r>
            <a:r>
              <a:rPr lang="en-US" altLang="zh-CN" sz="2400" b="0" dirty="0" err="1">
                <a:solidFill>
                  <a:srgbClr val="3B3B3B"/>
                </a:solidFill>
                <a:effectLst/>
                <a:latin typeface="Consolas" panose="020B0609020204030204" pitchFamily="49" charset="0"/>
              </a:rPr>
              <a:t>i</a:t>
            </a:r>
            <a:r>
              <a:rPr lang="en-US" altLang="zh-CN" sz="2400" b="0" dirty="0">
                <a:solidFill>
                  <a:srgbClr val="3B3B3B"/>
                </a:solidFill>
                <a:effectLst/>
                <a:latin typeface="Consolas" panose="020B0609020204030204" pitchFamily="49" charset="0"/>
              </a:rPr>
              <a:t>][j] </a:t>
            </a:r>
            <a:r>
              <a:rPr lang="en-US" altLang="zh-CN" sz="2400" b="0" dirty="0">
                <a:solidFill>
                  <a:srgbClr val="000000"/>
                </a:solidFill>
                <a:effectLst/>
                <a:latin typeface="Consolas" panose="020B0609020204030204" pitchFamily="49" charset="0"/>
              </a:rPr>
              <a:t>=</a:t>
            </a:r>
            <a:r>
              <a:rPr lang="en-US" altLang="zh-CN" sz="2400" b="0" dirty="0">
                <a:solidFill>
                  <a:srgbClr val="3B3B3B"/>
                </a:solidFill>
                <a:effectLst/>
                <a:latin typeface="Consolas" panose="020B0609020204030204" pitchFamily="49" charset="0"/>
              </a:rPr>
              <a:t> </a:t>
            </a:r>
            <a:r>
              <a:rPr lang="en-US" altLang="zh-CN" sz="2400" b="0" dirty="0" err="1">
                <a:solidFill>
                  <a:srgbClr val="3B3B3B"/>
                </a:solidFill>
                <a:effectLst/>
                <a:latin typeface="Consolas" panose="020B0609020204030204" pitchFamily="49" charset="0"/>
              </a:rPr>
              <a:t>i</a:t>
            </a:r>
            <a:r>
              <a:rPr lang="en-US" altLang="zh-CN" sz="2400" b="0" dirty="0">
                <a:solidFill>
                  <a:srgbClr val="3B3B3B"/>
                </a:solidFill>
                <a:effectLst/>
                <a:latin typeface="Consolas" panose="020B0609020204030204" pitchFamily="49" charset="0"/>
              </a:rPr>
              <a:t>;</a:t>
            </a:r>
          </a:p>
          <a:p>
            <a:pPr>
              <a:lnSpc>
                <a:spcPts val="1425"/>
              </a:lnSpc>
              <a:buNone/>
            </a:pPr>
            <a:r>
              <a:rPr lang="en-US" altLang="zh-CN" sz="2400" b="0" dirty="0">
                <a:solidFill>
                  <a:srgbClr val="3B3B3B"/>
                </a:solidFill>
                <a:effectLst/>
                <a:latin typeface="Consolas" panose="020B0609020204030204" pitchFamily="49" charset="0"/>
              </a:rPr>
              <a:t>            </a:t>
            </a:r>
          </a:p>
          <a:p>
            <a:pPr>
              <a:lnSpc>
                <a:spcPts val="1425"/>
              </a:lnSpc>
              <a:buNone/>
            </a:pPr>
            <a:r>
              <a:rPr lang="en-US" altLang="zh-CN" sz="2400" b="0" dirty="0">
                <a:solidFill>
                  <a:srgbClr val="3B3B3B"/>
                </a:solidFill>
                <a:effectLst/>
                <a:latin typeface="Consolas" panose="020B0609020204030204" pitchFamily="49" charset="0"/>
              </a:rPr>
              <a:t>            </a:t>
            </a:r>
            <a:r>
              <a:rPr lang="en-US" altLang="zh-CN" sz="2400" b="0" dirty="0">
                <a:solidFill>
                  <a:srgbClr val="008000"/>
                </a:solidFill>
                <a:effectLst/>
                <a:latin typeface="Consolas" panose="020B0609020204030204" pitchFamily="49" charset="0"/>
              </a:rPr>
              <a:t>// </a:t>
            </a:r>
            <a:r>
              <a:rPr lang="zh-CN" altLang="en-US" sz="2400" b="0" dirty="0">
                <a:solidFill>
                  <a:srgbClr val="008000"/>
                </a:solidFill>
                <a:effectLst/>
                <a:latin typeface="Consolas" panose="020B0609020204030204" pitchFamily="49" charset="0"/>
              </a:rPr>
              <a:t>遍历所有可能的断开位置 </a:t>
            </a:r>
            <a:r>
              <a:rPr lang="en-US" altLang="zh-CN" sz="2400" b="0" dirty="0">
                <a:solidFill>
                  <a:srgbClr val="008000"/>
                </a:solidFill>
                <a:effectLst/>
                <a:latin typeface="Consolas" panose="020B0609020204030204" pitchFamily="49" charset="0"/>
              </a:rPr>
              <a:t>k</a:t>
            </a:r>
            <a:r>
              <a:rPr lang="zh-CN" altLang="en-US" sz="2400" b="0" dirty="0">
                <a:solidFill>
                  <a:srgbClr val="008000"/>
                </a:solidFill>
                <a:effectLst/>
                <a:latin typeface="Consolas" panose="020B0609020204030204" pitchFamily="49" charset="0"/>
              </a:rPr>
              <a:t>，寻找最小代价</a:t>
            </a:r>
            <a:endParaRPr lang="zh-CN" altLang="en-US" sz="2400" b="0" dirty="0">
              <a:solidFill>
                <a:srgbClr val="3B3B3B"/>
              </a:solidFill>
              <a:effectLst/>
              <a:latin typeface="Consolas" panose="020B0609020204030204" pitchFamily="49" charset="0"/>
            </a:endParaRPr>
          </a:p>
          <a:p>
            <a:pPr>
              <a:lnSpc>
                <a:spcPts val="1425"/>
              </a:lnSpc>
              <a:buNone/>
            </a:pPr>
            <a:r>
              <a:rPr lang="zh-CN" altLang="en-US" sz="2400" b="0" dirty="0">
                <a:solidFill>
                  <a:srgbClr val="3B3B3B"/>
                </a:solidFill>
                <a:effectLst/>
                <a:latin typeface="Consolas" panose="020B0609020204030204" pitchFamily="49" charset="0"/>
              </a:rPr>
              <a:t>            </a:t>
            </a:r>
            <a:r>
              <a:rPr lang="en-US" altLang="zh-CN" sz="2400" b="0" dirty="0">
                <a:solidFill>
                  <a:srgbClr val="AF00DB"/>
                </a:solidFill>
                <a:effectLst/>
                <a:latin typeface="Consolas" panose="020B0609020204030204" pitchFamily="49" charset="0"/>
              </a:rPr>
              <a:t>for</a:t>
            </a:r>
            <a:r>
              <a:rPr lang="en-US" altLang="zh-CN" sz="2400" b="0" dirty="0">
                <a:solidFill>
                  <a:srgbClr val="3B3B3B"/>
                </a:solidFill>
                <a:effectLst/>
                <a:latin typeface="Consolas" panose="020B0609020204030204" pitchFamily="49" charset="0"/>
              </a:rPr>
              <a:t> (</a:t>
            </a:r>
            <a:r>
              <a:rPr lang="en-US" altLang="zh-CN" sz="2400" b="0" dirty="0">
                <a:solidFill>
                  <a:srgbClr val="0000FF"/>
                </a:solidFill>
                <a:effectLst/>
                <a:latin typeface="Consolas" panose="020B0609020204030204" pitchFamily="49" charset="0"/>
              </a:rPr>
              <a:t>int</a:t>
            </a:r>
            <a:r>
              <a:rPr lang="en-US" altLang="zh-CN" sz="2400" b="0" dirty="0">
                <a:solidFill>
                  <a:srgbClr val="3B3B3B"/>
                </a:solidFill>
                <a:effectLst/>
                <a:latin typeface="Consolas" panose="020B0609020204030204" pitchFamily="49" charset="0"/>
              </a:rPr>
              <a:t> k </a:t>
            </a:r>
            <a:r>
              <a:rPr lang="en-US" altLang="zh-CN" sz="2400" b="0" dirty="0">
                <a:solidFill>
                  <a:srgbClr val="000000"/>
                </a:solidFill>
                <a:effectLst/>
                <a:latin typeface="Consolas" panose="020B0609020204030204" pitchFamily="49" charset="0"/>
              </a:rPr>
              <a:t>=</a:t>
            </a:r>
            <a:r>
              <a:rPr lang="en-US" altLang="zh-CN" sz="2400" b="0" dirty="0">
                <a:solidFill>
                  <a:srgbClr val="3B3B3B"/>
                </a:solidFill>
                <a:effectLst/>
                <a:latin typeface="Consolas" panose="020B0609020204030204" pitchFamily="49" charset="0"/>
              </a:rPr>
              <a:t> </a:t>
            </a:r>
            <a:r>
              <a:rPr lang="en-US" altLang="zh-CN" sz="2400" b="0" dirty="0" err="1">
                <a:solidFill>
                  <a:srgbClr val="3B3B3B"/>
                </a:solidFill>
                <a:effectLst/>
                <a:latin typeface="Consolas" panose="020B0609020204030204" pitchFamily="49" charset="0"/>
              </a:rPr>
              <a:t>i</a:t>
            </a:r>
            <a:r>
              <a:rPr lang="en-US" altLang="zh-CN" sz="2400" b="0" dirty="0">
                <a:solidFill>
                  <a:srgbClr val="3B3B3B"/>
                </a:solidFill>
                <a:effectLst/>
                <a:latin typeface="Consolas" panose="020B0609020204030204" pitchFamily="49" charset="0"/>
              </a:rPr>
              <a:t> </a:t>
            </a:r>
            <a:r>
              <a:rPr lang="en-US" altLang="zh-CN" sz="2400" b="0" dirty="0">
                <a:solidFill>
                  <a:srgbClr val="000000"/>
                </a:solidFill>
                <a:effectLst/>
                <a:latin typeface="Consolas" panose="020B0609020204030204" pitchFamily="49" charset="0"/>
              </a:rPr>
              <a:t>+</a:t>
            </a:r>
            <a:r>
              <a:rPr lang="en-US" altLang="zh-CN" sz="2400" b="0" dirty="0">
                <a:solidFill>
                  <a:srgbClr val="3B3B3B"/>
                </a:solidFill>
                <a:effectLst/>
                <a:latin typeface="Consolas" panose="020B0609020204030204" pitchFamily="49" charset="0"/>
              </a:rPr>
              <a:t> </a:t>
            </a:r>
            <a:r>
              <a:rPr lang="en-US" altLang="zh-CN" sz="2400" b="0" dirty="0">
                <a:solidFill>
                  <a:srgbClr val="098658"/>
                </a:solidFill>
                <a:effectLst/>
                <a:latin typeface="Consolas" panose="020B0609020204030204" pitchFamily="49" charset="0"/>
              </a:rPr>
              <a:t>1</a:t>
            </a:r>
            <a:r>
              <a:rPr lang="en-US" altLang="zh-CN" sz="2400" b="0" dirty="0">
                <a:solidFill>
                  <a:srgbClr val="3B3B3B"/>
                </a:solidFill>
                <a:effectLst/>
                <a:latin typeface="Consolas" panose="020B0609020204030204" pitchFamily="49" charset="0"/>
              </a:rPr>
              <a:t>; k </a:t>
            </a:r>
            <a:r>
              <a:rPr lang="en-US" altLang="zh-CN" sz="2400" b="0" dirty="0">
                <a:solidFill>
                  <a:srgbClr val="000000"/>
                </a:solidFill>
                <a:effectLst/>
                <a:latin typeface="Consolas" panose="020B0609020204030204" pitchFamily="49" charset="0"/>
              </a:rPr>
              <a:t>&lt;</a:t>
            </a:r>
            <a:r>
              <a:rPr lang="en-US" altLang="zh-CN" sz="2400" b="0" dirty="0">
                <a:solidFill>
                  <a:srgbClr val="3B3B3B"/>
                </a:solidFill>
                <a:effectLst/>
                <a:latin typeface="Consolas" panose="020B0609020204030204" pitchFamily="49" charset="0"/>
              </a:rPr>
              <a:t> j; k</a:t>
            </a:r>
            <a:r>
              <a:rPr lang="en-US" altLang="zh-CN" sz="2400" b="0" dirty="0">
                <a:solidFill>
                  <a:srgbClr val="000000"/>
                </a:solidFill>
                <a:effectLst/>
                <a:latin typeface="Consolas" panose="020B0609020204030204" pitchFamily="49" charset="0"/>
              </a:rPr>
              <a:t>++</a:t>
            </a:r>
            <a:r>
              <a:rPr lang="en-US" altLang="zh-CN" sz="2400" b="0" dirty="0">
                <a:solidFill>
                  <a:srgbClr val="3B3B3B"/>
                </a:solidFill>
                <a:effectLst/>
                <a:latin typeface="Consolas" panose="020B0609020204030204" pitchFamily="49" charset="0"/>
              </a:rPr>
              <a:t>) {</a:t>
            </a:r>
          </a:p>
          <a:p>
            <a:pPr>
              <a:lnSpc>
                <a:spcPts val="1425"/>
              </a:lnSpc>
              <a:buNone/>
            </a:pPr>
            <a:r>
              <a:rPr lang="en-US" altLang="zh-CN" sz="2400" b="0" dirty="0">
                <a:solidFill>
                  <a:srgbClr val="3B3B3B"/>
                </a:solidFill>
                <a:effectLst/>
                <a:latin typeface="Consolas" panose="020B0609020204030204" pitchFamily="49" charset="0"/>
              </a:rPr>
              <a:t>                </a:t>
            </a:r>
            <a:r>
              <a:rPr lang="en-US" altLang="zh-CN" sz="2400" b="0" dirty="0">
                <a:solidFill>
                  <a:srgbClr val="0000FF"/>
                </a:solidFill>
                <a:effectLst/>
                <a:latin typeface="Consolas" panose="020B0609020204030204" pitchFamily="49" charset="0"/>
              </a:rPr>
              <a:t>int</a:t>
            </a:r>
            <a:r>
              <a:rPr lang="en-US" altLang="zh-CN" sz="2400" b="0" dirty="0">
                <a:solidFill>
                  <a:srgbClr val="3B3B3B"/>
                </a:solidFill>
                <a:effectLst/>
                <a:latin typeface="Consolas" panose="020B0609020204030204" pitchFamily="49" charset="0"/>
              </a:rPr>
              <a:t> t </a:t>
            </a:r>
            <a:r>
              <a:rPr lang="en-US" altLang="zh-CN" sz="2400" b="0" dirty="0">
                <a:solidFill>
                  <a:srgbClr val="000000"/>
                </a:solidFill>
                <a:effectLst/>
                <a:latin typeface="Consolas" panose="020B0609020204030204" pitchFamily="49" charset="0"/>
              </a:rPr>
              <a:t>=</a:t>
            </a:r>
            <a:r>
              <a:rPr lang="en-US" altLang="zh-CN" sz="2400" b="0" dirty="0">
                <a:solidFill>
                  <a:srgbClr val="3B3B3B"/>
                </a:solidFill>
                <a:effectLst/>
                <a:latin typeface="Consolas" panose="020B0609020204030204" pitchFamily="49" charset="0"/>
              </a:rPr>
              <a:t> </a:t>
            </a:r>
            <a:r>
              <a:rPr lang="en-US" altLang="zh-CN" sz="2400" b="0" dirty="0">
                <a:solidFill>
                  <a:srgbClr val="001080"/>
                </a:solidFill>
                <a:effectLst/>
                <a:latin typeface="Consolas" panose="020B0609020204030204" pitchFamily="49" charset="0"/>
              </a:rPr>
              <a:t>m</a:t>
            </a:r>
            <a:r>
              <a:rPr lang="en-US" altLang="zh-CN" sz="2400" b="0" dirty="0">
                <a:solidFill>
                  <a:srgbClr val="3B3B3B"/>
                </a:solidFill>
                <a:effectLst/>
                <a:latin typeface="Consolas" panose="020B0609020204030204" pitchFamily="49" charset="0"/>
              </a:rPr>
              <a:t>[</a:t>
            </a:r>
            <a:r>
              <a:rPr lang="en-US" altLang="zh-CN" sz="2400" b="0" dirty="0" err="1">
                <a:solidFill>
                  <a:srgbClr val="3B3B3B"/>
                </a:solidFill>
                <a:effectLst/>
                <a:latin typeface="Consolas" panose="020B0609020204030204" pitchFamily="49" charset="0"/>
              </a:rPr>
              <a:t>i</a:t>
            </a:r>
            <a:r>
              <a:rPr lang="en-US" altLang="zh-CN" sz="2400" b="0" dirty="0">
                <a:solidFill>
                  <a:srgbClr val="3B3B3B"/>
                </a:solidFill>
                <a:effectLst/>
                <a:latin typeface="Consolas" panose="020B0609020204030204" pitchFamily="49" charset="0"/>
              </a:rPr>
              <a:t>][k] </a:t>
            </a:r>
            <a:r>
              <a:rPr lang="en-US" altLang="zh-CN" sz="2400" b="0" dirty="0">
                <a:solidFill>
                  <a:srgbClr val="000000"/>
                </a:solidFill>
                <a:effectLst/>
                <a:latin typeface="Consolas" panose="020B0609020204030204" pitchFamily="49" charset="0"/>
              </a:rPr>
              <a:t>+</a:t>
            </a:r>
            <a:r>
              <a:rPr lang="en-US" altLang="zh-CN" sz="2400" b="0" dirty="0">
                <a:solidFill>
                  <a:srgbClr val="3B3B3B"/>
                </a:solidFill>
                <a:effectLst/>
                <a:latin typeface="Consolas" panose="020B0609020204030204" pitchFamily="49" charset="0"/>
              </a:rPr>
              <a:t> </a:t>
            </a:r>
            <a:r>
              <a:rPr lang="en-US" altLang="zh-CN" sz="2400" b="0" dirty="0">
                <a:solidFill>
                  <a:srgbClr val="001080"/>
                </a:solidFill>
                <a:effectLst/>
                <a:latin typeface="Consolas" panose="020B0609020204030204" pitchFamily="49" charset="0"/>
              </a:rPr>
              <a:t>m</a:t>
            </a:r>
            <a:r>
              <a:rPr lang="en-US" altLang="zh-CN" sz="2400" b="0" dirty="0">
                <a:solidFill>
                  <a:srgbClr val="3B3B3B"/>
                </a:solidFill>
                <a:effectLst/>
                <a:latin typeface="Consolas" panose="020B0609020204030204" pitchFamily="49" charset="0"/>
              </a:rPr>
              <a:t>[k</a:t>
            </a:r>
            <a:r>
              <a:rPr lang="en-US" altLang="zh-CN" sz="2400" b="0" dirty="0">
                <a:solidFill>
                  <a:srgbClr val="000000"/>
                </a:solidFill>
                <a:effectLst/>
                <a:latin typeface="Consolas" panose="020B0609020204030204" pitchFamily="49" charset="0"/>
              </a:rPr>
              <a:t>+</a:t>
            </a:r>
            <a:r>
              <a:rPr lang="en-US" altLang="zh-CN" sz="2400" b="0" dirty="0">
                <a:solidFill>
                  <a:srgbClr val="098658"/>
                </a:solidFill>
                <a:effectLst/>
                <a:latin typeface="Consolas" panose="020B0609020204030204" pitchFamily="49" charset="0"/>
              </a:rPr>
              <a:t>1</a:t>
            </a:r>
            <a:r>
              <a:rPr lang="en-US" altLang="zh-CN" sz="2400" b="0" dirty="0">
                <a:solidFill>
                  <a:srgbClr val="3B3B3B"/>
                </a:solidFill>
                <a:effectLst/>
                <a:latin typeface="Consolas" panose="020B0609020204030204" pitchFamily="49" charset="0"/>
              </a:rPr>
              <a:t>][j] </a:t>
            </a:r>
            <a:r>
              <a:rPr lang="en-US" altLang="zh-CN" sz="2400" b="0" dirty="0">
                <a:solidFill>
                  <a:srgbClr val="000000"/>
                </a:solidFill>
                <a:effectLst/>
                <a:latin typeface="Consolas" panose="020B0609020204030204" pitchFamily="49" charset="0"/>
              </a:rPr>
              <a:t>+</a:t>
            </a:r>
            <a:r>
              <a:rPr lang="en-US" altLang="zh-CN" sz="2400" b="0" dirty="0">
                <a:solidFill>
                  <a:srgbClr val="3B3B3B"/>
                </a:solidFill>
                <a:effectLst/>
                <a:latin typeface="Consolas" panose="020B0609020204030204" pitchFamily="49" charset="0"/>
              </a:rPr>
              <a:t> </a:t>
            </a:r>
            <a:r>
              <a:rPr lang="en-US" altLang="zh-CN" sz="2400" b="0" dirty="0">
                <a:solidFill>
                  <a:srgbClr val="001080"/>
                </a:solidFill>
                <a:effectLst/>
                <a:latin typeface="Consolas" panose="020B0609020204030204" pitchFamily="49" charset="0"/>
              </a:rPr>
              <a:t>p</a:t>
            </a:r>
            <a:r>
              <a:rPr lang="en-US" altLang="zh-CN" sz="2400" b="0" dirty="0">
                <a:solidFill>
                  <a:srgbClr val="3B3B3B"/>
                </a:solidFill>
                <a:effectLst/>
                <a:latin typeface="Consolas" panose="020B0609020204030204" pitchFamily="49" charset="0"/>
              </a:rPr>
              <a:t>[i</a:t>
            </a:r>
            <a:r>
              <a:rPr lang="en-US" altLang="zh-CN" sz="2400" b="0" dirty="0">
                <a:solidFill>
                  <a:srgbClr val="000000"/>
                </a:solidFill>
                <a:effectLst/>
                <a:latin typeface="Consolas" panose="020B0609020204030204" pitchFamily="49" charset="0"/>
              </a:rPr>
              <a:t>-</a:t>
            </a:r>
            <a:r>
              <a:rPr lang="en-US" altLang="zh-CN" sz="2400" b="0" dirty="0">
                <a:solidFill>
                  <a:srgbClr val="098658"/>
                </a:solidFill>
                <a:effectLst/>
                <a:latin typeface="Consolas" panose="020B0609020204030204" pitchFamily="49" charset="0"/>
              </a:rPr>
              <a:t>1</a:t>
            </a:r>
            <a:r>
              <a:rPr lang="en-US" altLang="zh-CN" sz="2400" b="0" dirty="0">
                <a:solidFill>
                  <a:srgbClr val="3B3B3B"/>
                </a:solidFill>
                <a:effectLst/>
                <a:latin typeface="Consolas" panose="020B0609020204030204" pitchFamily="49" charset="0"/>
              </a:rPr>
              <a:t>]</a:t>
            </a:r>
            <a:r>
              <a:rPr lang="en-US" altLang="zh-CN" sz="2400" b="0" dirty="0">
                <a:solidFill>
                  <a:srgbClr val="000000"/>
                </a:solidFill>
                <a:effectLst/>
                <a:latin typeface="Consolas" panose="020B0609020204030204" pitchFamily="49" charset="0"/>
              </a:rPr>
              <a:t>*</a:t>
            </a:r>
            <a:r>
              <a:rPr lang="en-US" altLang="zh-CN" sz="2400" b="0" dirty="0">
                <a:solidFill>
                  <a:srgbClr val="001080"/>
                </a:solidFill>
                <a:effectLst/>
                <a:latin typeface="Consolas" panose="020B0609020204030204" pitchFamily="49" charset="0"/>
              </a:rPr>
              <a:t>p</a:t>
            </a:r>
            <a:r>
              <a:rPr lang="en-US" altLang="zh-CN" sz="2400" b="0" dirty="0">
                <a:solidFill>
                  <a:srgbClr val="3B3B3B"/>
                </a:solidFill>
                <a:effectLst/>
                <a:latin typeface="Consolas" panose="020B0609020204030204" pitchFamily="49" charset="0"/>
              </a:rPr>
              <a:t>[k]</a:t>
            </a:r>
            <a:r>
              <a:rPr lang="en-US" altLang="zh-CN" sz="2400" b="0" dirty="0">
                <a:solidFill>
                  <a:srgbClr val="000000"/>
                </a:solidFill>
                <a:effectLst/>
                <a:latin typeface="Consolas" panose="020B0609020204030204" pitchFamily="49" charset="0"/>
              </a:rPr>
              <a:t>*</a:t>
            </a:r>
            <a:r>
              <a:rPr lang="en-US" altLang="zh-CN" sz="2400" b="0" dirty="0">
                <a:solidFill>
                  <a:srgbClr val="001080"/>
                </a:solidFill>
                <a:effectLst/>
                <a:latin typeface="Consolas" panose="020B0609020204030204" pitchFamily="49" charset="0"/>
              </a:rPr>
              <a:t>p</a:t>
            </a:r>
            <a:r>
              <a:rPr lang="en-US" altLang="zh-CN" sz="2400" b="0" dirty="0">
                <a:solidFill>
                  <a:srgbClr val="3B3B3B"/>
                </a:solidFill>
                <a:effectLst/>
                <a:latin typeface="Consolas" panose="020B0609020204030204" pitchFamily="49" charset="0"/>
              </a:rPr>
              <a:t>[j];</a:t>
            </a:r>
          </a:p>
          <a:p>
            <a:pPr>
              <a:lnSpc>
                <a:spcPts val="1425"/>
              </a:lnSpc>
              <a:buNone/>
            </a:pPr>
            <a:r>
              <a:rPr lang="en-US" altLang="zh-CN" sz="2400" b="0" dirty="0">
                <a:solidFill>
                  <a:srgbClr val="3B3B3B"/>
                </a:solidFill>
                <a:effectLst/>
                <a:latin typeface="Consolas" panose="020B0609020204030204" pitchFamily="49" charset="0"/>
              </a:rPr>
              <a:t>                </a:t>
            </a:r>
            <a:r>
              <a:rPr lang="en-US" altLang="zh-CN" sz="2400" b="0" dirty="0">
                <a:solidFill>
                  <a:srgbClr val="AF00DB"/>
                </a:solidFill>
                <a:effectLst/>
                <a:latin typeface="Consolas" panose="020B0609020204030204" pitchFamily="49" charset="0"/>
              </a:rPr>
              <a:t>if</a:t>
            </a:r>
            <a:r>
              <a:rPr lang="en-US" altLang="zh-CN" sz="2400" b="0" dirty="0">
                <a:solidFill>
                  <a:srgbClr val="3B3B3B"/>
                </a:solidFill>
                <a:effectLst/>
                <a:latin typeface="Consolas" panose="020B0609020204030204" pitchFamily="49" charset="0"/>
              </a:rPr>
              <a:t> (t </a:t>
            </a:r>
            <a:r>
              <a:rPr lang="en-US" altLang="zh-CN" sz="2400" b="0" dirty="0">
                <a:solidFill>
                  <a:srgbClr val="000000"/>
                </a:solidFill>
                <a:effectLst/>
                <a:latin typeface="Consolas" panose="020B0609020204030204" pitchFamily="49" charset="0"/>
              </a:rPr>
              <a:t>&lt;</a:t>
            </a:r>
            <a:r>
              <a:rPr lang="en-US" altLang="zh-CN" sz="2400" b="0" dirty="0">
                <a:solidFill>
                  <a:srgbClr val="3B3B3B"/>
                </a:solidFill>
                <a:effectLst/>
                <a:latin typeface="Consolas" panose="020B0609020204030204" pitchFamily="49" charset="0"/>
              </a:rPr>
              <a:t> </a:t>
            </a:r>
            <a:r>
              <a:rPr lang="en-US" altLang="zh-CN" sz="2400" b="0" dirty="0">
                <a:solidFill>
                  <a:srgbClr val="001080"/>
                </a:solidFill>
                <a:effectLst/>
                <a:latin typeface="Consolas" panose="020B0609020204030204" pitchFamily="49" charset="0"/>
              </a:rPr>
              <a:t>m</a:t>
            </a:r>
            <a:r>
              <a:rPr lang="en-US" altLang="zh-CN" sz="2400" b="0" dirty="0">
                <a:solidFill>
                  <a:srgbClr val="3B3B3B"/>
                </a:solidFill>
                <a:effectLst/>
                <a:latin typeface="Consolas" panose="020B0609020204030204" pitchFamily="49" charset="0"/>
              </a:rPr>
              <a:t>[</a:t>
            </a:r>
            <a:r>
              <a:rPr lang="en-US" altLang="zh-CN" sz="2400" b="0" dirty="0" err="1">
                <a:solidFill>
                  <a:srgbClr val="3B3B3B"/>
                </a:solidFill>
                <a:effectLst/>
                <a:latin typeface="Consolas" panose="020B0609020204030204" pitchFamily="49" charset="0"/>
              </a:rPr>
              <a:t>i</a:t>
            </a:r>
            <a:r>
              <a:rPr lang="en-US" altLang="zh-CN" sz="2400" b="0" dirty="0">
                <a:solidFill>
                  <a:srgbClr val="3B3B3B"/>
                </a:solidFill>
                <a:effectLst/>
                <a:latin typeface="Consolas" panose="020B0609020204030204" pitchFamily="49" charset="0"/>
              </a:rPr>
              <a:t>][j]) {</a:t>
            </a:r>
          </a:p>
          <a:p>
            <a:pPr>
              <a:lnSpc>
                <a:spcPts val="1425"/>
              </a:lnSpc>
              <a:buNone/>
            </a:pPr>
            <a:r>
              <a:rPr lang="en-US" altLang="zh-CN" sz="2400" b="0" dirty="0">
                <a:solidFill>
                  <a:srgbClr val="3B3B3B"/>
                </a:solidFill>
                <a:effectLst/>
                <a:latin typeface="Consolas" panose="020B0609020204030204" pitchFamily="49" charset="0"/>
              </a:rPr>
              <a:t>                    </a:t>
            </a:r>
            <a:r>
              <a:rPr lang="en-US" altLang="zh-CN" sz="2400" b="0" dirty="0">
                <a:solidFill>
                  <a:srgbClr val="001080"/>
                </a:solidFill>
                <a:effectLst/>
                <a:latin typeface="Consolas" panose="020B0609020204030204" pitchFamily="49" charset="0"/>
              </a:rPr>
              <a:t>m</a:t>
            </a:r>
            <a:r>
              <a:rPr lang="en-US" altLang="zh-CN" sz="2400" b="0" dirty="0">
                <a:solidFill>
                  <a:srgbClr val="3B3B3B"/>
                </a:solidFill>
                <a:effectLst/>
                <a:latin typeface="Consolas" panose="020B0609020204030204" pitchFamily="49" charset="0"/>
              </a:rPr>
              <a:t>[</a:t>
            </a:r>
            <a:r>
              <a:rPr lang="en-US" altLang="zh-CN" sz="2400" b="0" dirty="0" err="1">
                <a:solidFill>
                  <a:srgbClr val="3B3B3B"/>
                </a:solidFill>
                <a:effectLst/>
                <a:latin typeface="Consolas" panose="020B0609020204030204" pitchFamily="49" charset="0"/>
              </a:rPr>
              <a:t>i</a:t>
            </a:r>
            <a:r>
              <a:rPr lang="en-US" altLang="zh-CN" sz="2400" b="0" dirty="0">
                <a:solidFill>
                  <a:srgbClr val="3B3B3B"/>
                </a:solidFill>
                <a:effectLst/>
                <a:latin typeface="Consolas" panose="020B0609020204030204" pitchFamily="49" charset="0"/>
              </a:rPr>
              <a:t>][j] </a:t>
            </a:r>
            <a:r>
              <a:rPr lang="en-US" altLang="zh-CN" sz="2400" b="0" dirty="0">
                <a:solidFill>
                  <a:srgbClr val="000000"/>
                </a:solidFill>
                <a:effectLst/>
                <a:latin typeface="Consolas" panose="020B0609020204030204" pitchFamily="49" charset="0"/>
              </a:rPr>
              <a:t>=</a:t>
            </a:r>
            <a:r>
              <a:rPr lang="en-US" altLang="zh-CN" sz="2400" b="0" dirty="0">
                <a:solidFill>
                  <a:srgbClr val="3B3B3B"/>
                </a:solidFill>
                <a:effectLst/>
                <a:latin typeface="Consolas" panose="020B0609020204030204" pitchFamily="49" charset="0"/>
              </a:rPr>
              <a:t> t;</a:t>
            </a:r>
            <a:r>
              <a:rPr lang="en-US" altLang="zh-CN" sz="2400" b="0" dirty="0">
                <a:solidFill>
                  <a:srgbClr val="008000"/>
                </a:solidFill>
                <a:effectLst/>
                <a:latin typeface="Consolas" panose="020B0609020204030204" pitchFamily="49" charset="0"/>
              </a:rPr>
              <a:t> // </a:t>
            </a:r>
            <a:r>
              <a:rPr lang="zh-CN" altLang="en-US" sz="2400" b="0" dirty="0">
                <a:solidFill>
                  <a:srgbClr val="008000"/>
                </a:solidFill>
                <a:effectLst/>
                <a:latin typeface="Consolas" panose="020B0609020204030204" pitchFamily="49" charset="0"/>
              </a:rPr>
              <a:t>更新最优值</a:t>
            </a:r>
            <a:endParaRPr lang="zh-CN" altLang="en-US" sz="2400" b="0" dirty="0">
              <a:solidFill>
                <a:srgbClr val="3B3B3B"/>
              </a:solidFill>
              <a:effectLst/>
              <a:latin typeface="Consolas" panose="020B0609020204030204" pitchFamily="49" charset="0"/>
            </a:endParaRPr>
          </a:p>
          <a:p>
            <a:pPr>
              <a:lnSpc>
                <a:spcPts val="1425"/>
              </a:lnSpc>
              <a:buNone/>
            </a:pPr>
            <a:r>
              <a:rPr lang="zh-CN" altLang="en-US" sz="2400" b="0" dirty="0">
                <a:solidFill>
                  <a:srgbClr val="3B3B3B"/>
                </a:solidFill>
                <a:effectLst/>
                <a:latin typeface="Consolas" panose="020B0609020204030204" pitchFamily="49" charset="0"/>
              </a:rPr>
              <a:t>                    </a:t>
            </a:r>
            <a:r>
              <a:rPr lang="en-US" altLang="zh-CN" sz="2400" b="0" dirty="0">
                <a:solidFill>
                  <a:srgbClr val="001080"/>
                </a:solidFill>
                <a:effectLst/>
                <a:latin typeface="Consolas" panose="020B0609020204030204" pitchFamily="49" charset="0"/>
              </a:rPr>
              <a:t>s</a:t>
            </a:r>
            <a:r>
              <a:rPr lang="en-US" altLang="zh-CN" sz="2400" b="0" dirty="0">
                <a:solidFill>
                  <a:srgbClr val="3B3B3B"/>
                </a:solidFill>
                <a:effectLst/>
                <a:latin typeface="Consolas" panose="020B0609020204030204" pitchFamily="49" charset="0"/>
              </a:rPr>
              <a:t>[</a:t>
            </a:r>
            <a:r>
              <a:rPr lang="en-US" altLang="zh-CN" sz="2400" b="0" dirty="0" err="1">
                <a:solidFill>
                  <a:srgbClr val="3B3B3B"/>
                </a:solidFill>
                <a:effectLst/>
                <a:latin typeface="Consolas" panose="020B0609020204030204" pitchFamily="49" charset="0"/>
              </a:rPr>
              <a:t>i</a:t>
            </a:r>
            <a:r>
              <a:rPr lang="en-US" altLang="zh-CN" sz="2400" b="0" dirty="0">
                <a:solidFill>
                  <a:srgbClr val="3B3B3B"/>
                </a:solidFill>
                <a:effectLst/>
                <a:latin typeface="Consolas" panose="020B0609020204030204" pitchFamily="49" charset="0"/>
              </a:rPr>
              <a:t>][j] </a:t>
            </a:r>
            <a:r>
              <a:rPr lang="en-US" altLang="zh-CN" sz="2400" b="0" dirty="0">
                <a:solidFill>
                  <a:srgbClr val="000000"/>
                </a:solidFill>
                <a:effectLst/>
                <a:latin typeface="Consolas" panose="020B0609020204030204" pitchFamily="49" charset="0"/>
              </a:rPr>
              <a:t>=</a:t>
            </a:r>
            <a:r>
              <a:rPr lang="en-US" altLang="zh-CN" sz="2400" b="0" dirty="0">
                <a:solidFill>
                  <a:srgbClr val="3B3B3B"/>
                </a:solidFill>
                <a:effectLst/>
                <a:latin typeface="Consolas" panose="020B0609020204030204" pitchFamily="49" charset="0"/>
              </a:rPr>
              <a:t> k;</a:t>
            </a:r>
            <a:r>
              <a:rPr lang="en-US" altLang="zh-CN" sz="2400" b="0" dirty="0">
                <a:solidFill>
                  <a:srgbClr val="008000"/>
                </a:solidFill>
                <a:effectLst/>
                <a:latin typeface="Consolas" panose="020B0609020204030204" pitchFamily="49" charset="0"/>
              </a:rPr>
              <a:t> // </a:t>
            </a:r>
            <a:r>
              <a:rPr lang="zh-CN" altLang="en-US" sz="2400" b="0" dirty="0">
                <a:solidFill>
                  <a:srgbClr val="008000"/>
                </a:solidFill>
                <a:effectLst/>
                <a:latin typeface="Consolas" panose="020B0609020204030204" pitchFamily="49" charset="0"/>
              </a:rPr>
              <a:t>更新断开位置</a:t>
            </a:r>
            <a:endParaRPr lang="zh-CN" altLang="en-US" sz="2400" b="0" dirty="0">
              <a:solidFill>
                <a:srgbClr val="3B3B3B"/>
              </a:solidFill>
              <a:effectLst/>
              <a:latin typeface="Consolas" panose="020B0609020204030204" pitchFamily="49" charset="0"/>
            </a:endParaRPr>
          </a:p>
          <a:p>
            <a:pPr>
              <a:lnSpc>
                <a:spcPts val="1425"/>
              </a:lnSpc>
              <a:buNone/>
            </a:pPr>
            <a:r>
              <a:rPr lang="zh-CN" altLang="en-US" sz="2400" b="0" dirty="0">
                <a:solidFill>
                  <a:srgbClr val="3B3B3B"/>
                </a:solidFill>
                <a:effectLst/>
                <a:latin typeface="Consolas" panose="020B0609020204030204" pitchFamily="49" charset="0"/>
              </a:rPr>
              <a:t>                </a:t>
            </a:r>
            <a:r>
              <a:rPr lang="en-US" altLang="zh-CN" sz="2400" b="0" dirty="0">
                <a:solidFill>
                  <a:srgbClr val="3B3B3B"/>
                </a:solidFill>
                <a:effectLst/>
                <a:latin typeface="Consolas" panose="020B0609020204030204" pitchFamily="49" charset="0"/>
              </a:rPr>
              <a:t>}</a:t>
            </a:r>
          </a:p>
          <a:p>
            <a:pPr>
              <a:lnSpc>
                <a:spcPts val="1425"/>
              </a:lnSpc>
              <a:buNone/>
            </a:pPr>
            <a:r>
              <a:rPr lang="en-US" altLang="zh-CN" sz="2400" b="0" dirty="0">
                <a:solidFill>
                  <a:srgbClr val="3B3B3B"/>
                </a:solidFill>
                <a:effectLst/>
                <a:latin typeface="Consolas" panose="020B0609020204030204" pitchFamily="49" charset="0"/>
              </a:rPr>
              <a:t>            }</a:t>
            </a:r>
          </a:p>
          <a:p>
            <a:pPr>
              <a:lnSpc>
                <a:spcPts val="1425"/>
              </a:lnSpc>
              <a:buNone/>
            </a:pPr>
            <a:r>
              <a:rPr lang="en-US" altLang="zh-CN" sz="2400" b="0" dirty="0">
                <a:solidFill>
                  <a:srgbClr val="3B3B3B"/>
                </a:solidFill>
                <a:effectLst/>
                <a:latin typeface="Consolas" panose="020B0609020204030204" pitchFamily="49" charset="0"/>
              </a:rPr>
              <a:t>        }</a:t>
            </a:r>
          </a:p>
          <a:p>
            <a:pPr>
              <a:lnSpc>
                <a:spcPts val="1425"/>
              </a:lnSpc>
              <a:buNone/>
            </a:pPr>
            <a:r>
              <a:rPr lang="en-US" altLang="zh-CN" sz="2400" b="0" dirty="0">
                <a:solidFill>
                  <a:srgbClr val="3B3B3B"/>
                </a:solidFill>
                <a:effectLst/>
                <a:latin typeface="Consolas" panose="020B0609020204030204" pitchFamily="49" charset="0"/>
              </a:rPr>
              <a:t>    }</a:t>
            </a:r>
          </a:p>
          <a:p>
            <a:pPr>
              <a:lnSpc>
                <a:spcPts val="1425"/>
              </a:lnSpc>
              <a:buNone/>
            </a:pPr>
            <a:r>
              <a:rPr lang="en-US" altLang="zh-CN" sz="2400" b="0" dirty="0">
                <a:solidFill>
                  <a:srgbClr val="3B3B3B"/>
                </a:solidFill>
                <a:effectLst/>
                <a:latin typeface="Consolas" panose="020B0609020204030204" pitchFamily="49" charset="0"/>
              </a:rPr>
              <a:t>}</a:t>
            </a:r>
          </a:p>
          <a:p>
            <a:pPr>
              <a:lnSpc>
                <a:spcPts val="1425"/>
              </a:lnSpc>
              <a:buNone/>
            </a:pPr>
            <a:br>
              <a:rPr lang="en-US" altLang="zh-CN" sz="2000" b="0" dirty="0">
                <a:solidFill>
                  <a:srgbClr val="3B3B3B"/>
                </a:solidFill>
                <a:effectLst/>
                <a:latin typeface="Consolas" panose="020B0609020204030204" pitchFamily="49" charset="0"/>
              </a:rPr>
            </a:br>
            <a:endParaRPr lang="en-US" altLang="zh-CN" sz="2000" b="0" dirty="0">
              <a:solidFill>
                <a:srgbClr val="3B3B3B"/>
              </a:solidFill>
              <a:effectLst/>
              <a:latin typeface="Consolas" panose="020B0609020204030204" pitchFamily="49" charset="0"/>
            </a:endParaRPr>
          </a:p>
        </p:txBody>
      </p:sp>
      <p:sp>
        <p:nvSpPr>
          <p:cNvPr id="6" name="标题 1">
            <a:extLst>
              <a:ext uri="{FF2B5EF4-FFF2-40B4-BE49-F238E27FC236}">
                <a16:creationId xmlns:a16="http://schemas.microsoft.com/office/drawing/2014/main" id="{15FBB714-2DBF-3AEA-A1D5-5D7C1C485926}"/>
              </a:ext>
            </a:extLst>
          </p:cNvPr>
          <p:cNvSpPr>
            <a:spLocks noGrp="1"/>
          </p:cNvSpPr>
          <p:nvPr>
            <p:ph type="title"/>
          </p:nvPr>
        </p:nvSpPr>
        <p:spPr/>
        <p:txBody>
          <a:bodyPr/>
          <a:lstStyle/>
          <a:p>
            <a:r>
              <a:rPr lang="en-US" altLang="zh-CN" sz="2400" i="1" dirty="0">
                <a:latin typeface="Times New Roman Italic" panose="02020503050405090304" charset="0"/>
                <a:ea typeface="黑体" panose="02010609060101010101" pitchFamily="49" charset="-122"/>
                <a:cs typeface="Times New Roman Italic" panose="02020503050405090304" charset="0"/>
                <a:sym typeface="+mn-ea"/>
              </a:rPr>
              <a:t>Matrix-chain multiplication</a:t>
            </a:r>
            <a:endParaRPr lang="zh-CN" altLang="en-US" sz="2400" i="1" dirty="0">
              <a:latin typeface="Times New Roman Italic" panose="02020503050405090304" charset="0"/>
              <a:cs typeface="Times New Roman Italic" panose="02020503050405090304" charset="0"/>
            </a:endParaRPr>
          </a:p>
        </p:txBody>
      </p:sp>
    </p:spTree>
    <p:extLst>
      <p:ext uri="{BB962C8B-B14F-4D97-AF65-F5344CB8AC3E}">
        <p14:creationId xmlns:p14="http://schemas.microsoft.com/office/powerpoint/2010/main" val="2691117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sz="quarter" idx="4294967295"/>
          </p:nvPr>
        </p:nvSpPr>
        <p:spPr>
          <a:xfrm>
            <a:off x="169" y="882224"/>
            <a:ext cx="7387018" cy="5826551"/>
          </a:xfrm>
          <a:prstGeom prst="rect">
            <a:avLst/>
          </a:prstGeom>
        </p:spPr>
        <p:txBody>
          <a:bodyPr>
            <a:normAutofit/>
          </a:bodyPr>
          <a:lstStyle/>
          <a:p>
            <a:pPr marL="0" indent="0">
              <a:spcBef>
                <a:spcPts val="0"/>
              </a:spcBef>
              <a:buNone/>
            </a:pPr>
            <a:r>
              <a:rPr kumimoji="1" lang="en-US" altLang="zh-CN" sz="2400" b="1" dirty="0">
                <a:latin typeface="Times New Roman" panose="02020503050405090304" pitchFamily="18" charset="0"/>
                <a:cs typeface="Times New Roman" panose="02020503050405090304" pitchFamily="18" charset="0"/>
              </a:rPr>
              <a:t>void </a:t>
            </a:r>
            <a:r>
              <a:rPr kumimoji="1" lang="en-US" altLang="zh-CN" sz="2400" b="1" dirty="0" err="1">
                <a:latin typeface="Times New Roman" panose="02020503050405090304" pitchFamily="18" charset="0"/>
                <a:cs typeface="Times New Roman" panose="02020503050405090304" pitchFamily="18" charset="0"/>
              </a:rPr>
              <a:t>MatrixChain</a:t>
            </a:r>
            <a:r>
              <a:rPr kumimoji="1" lang="en-US" altLang="zh-CN" sz="2400" b="1" dirty="0">
                <a:latin typeface="Times New Roman" panose="02020503050405090304" pitchFamily="18" charset="0"/>
                <a:cs typeface="Times New Roman" panose="02020503050405090304" pitchFamily="18" charset="0"/>
              </a:rPr>
              <a:t>(</a:t>
            </a:r>
            <a:r>
              <a:rPr kumimoji="1" lang="en-US" altLang="zh-CN" sz="2400" b="1" dirty="0" err="1">
                <a:latin typeface="Times New Roman" panose="02020503050405090304" pitchFamily="18" charset="0"/>
                <a:cs typeface="Times New Roman" panose="02020503050405090304" pitchFamily="18" charset="0"/>
              </a:rPr>
              <a:t>int</a:t>
            </a:r>
            <a:r>
              <a:rPr kumimoji="1" lang="en-US" altLang="zh-CN" sz="2400" b="1" dirty="0">
                <a:latin typeface="Times New Roman" panose="02020503050405090304" pitchFamily="18" charset="0"/>
                <a:cs typeface="Times New Roman" panose="02020503050405090304" pitchFamily="18" charset="0"/>
              </a:rPr>
              <a:t> *p</a:t>
            </a:r>
            <a:r>
              <a:rPr kumimoji="1" lang="zh-CN" altLang="en-US" sz="2400" b="1" dirty="0">
                <a:latin typeface="Times New Roman" panose="02020503050405090304" pitchFamily="18" charset="0"/>
                <a:cs typeface="Times New Roman" panose="02020503050405090304" pitchFamily="18" charset="0"/>
              </a:rPr>
              <a:t>，</a:t>
            </a:r>
            <a:r>
              <a:rPr kumimoji="1" lang="en-US" altLang="zh-CN" sz="2400" b="1" dirty="0" err="1">
                <a:latin typeface="Times New Roman" panose="02020503050405090304" pitchFamily="18" charset="0"/>
                <a:cs typeface="Times New Roman" panose="02020503050405090304" pitchFamily="18" charset="0"/>
              </a:rPr>
              <a:t>int</a:t>
            </a:r>
            <a:r>
              <a:rPr kumimoji="1" lang="en-US" altLang="zh-CN" sz="2400" b="1" dirty="0">
                <a:latin typeface="Times New Roman" panose="02020503050405090304" pitchFamily="18" charset="0"/>
                <a:cs typeface="Times New Roman" panose="02020503050405090304" pitchFamily="18" charset="0"/>
              </a:rPr>
              <a:t> n</a:t>
            </a:r>
            <a:r>
              <a:rPr kumimoji="1" lang="zh-CN" altLang="en-US" sz="2400" b="1" dirty="0">
                <a:latin typeface="Times New Roman" panose="02020503050405090304" pitchFamily="18" charset="0"/>
                <a:cs typeface="Times New Roman" panose="02020503050405090304" pitchFamily="18" charset="0"/>
              </a:rPr>
              <a:t>，</a:t>
            </a:r>
            <a:r>
              <a:rPr kumimoji="1" lang="en-US" altLang="zh-CN" sz="2400" b="1" dirty="0" err="1">
                <a:latin typeface="Times New Roman" panose="02020503050405090304" pitchFamily="18" charset="0"/>
                <a:cs typeface="Times New Roman" panose="02020503050405090304" pitchFamily="18" charset="0"/>
              </a:rPr>
              <a:t>int</a:t>
            </a:r>
            <a:r>
              <a:rPr kumimoji="1" lang="en-US" altLang="zh-CN" sz="2400" b="1" dirty="0">
                <a:latin typeface="Times New Roman" panose="02020503050405090304" pitchFamily="18" charset="0"/>
                <a:cs typeface="Times New Roman" panose="02020503050405090304" pitchFamily="18" charset="0"/>
              </a:rPr>
              <a:t> **m</a:t>
            </a:r>
            <a:r>
              <a:rPr kumimoji="1" lang="zh-CN" altLang="en-US" sz="2400" b="1" dirty="0">
                <a:latin typeface="Times New Roman" panose="02020503050405090304" pitchFamily="18" charset="0"/>
                <a:cs typeface="Times New Roman" panose="02020503050405090304" pitchFamily="18" charset="0"/>
              </a:rPr>
              <a:t>，</a:t>
            </a:r>
            <a:r>
              <a:rPr kumimoji="1" lang="en-US" altLang="zh-CN" sz="2400" b="1" dirty="0" err="1">
                <a:latin typeface="Times New Roman" panose="02020503050405090304" pitchFamily="18" charset="0"/>
                <a:cs typeface="Times New Roman" panose="02020503050405090304" pitchFamily="18" charset="0"/>
              </a:rPr>
              <a:t>int</a:t>
            </a:r>
            <a:r>
              <a:rPr kumimoji="1" lang="en-US" altLang="zh-CN" sz="2400" b="1" dirty="0">
                <a:latin typeface="Times New Roman" panose="02020503050405090304" pitchFamily="18" charset="0"/>
                <a:cs typeface="Times New Roman" panose="02020503050405090304" pitchFamily="18" charset="0"/>
              </a:rPr>
              <a:t> **s)</a:t>
            </a:r>
          </a:p>
          <a:p>
            <a:pPr marL="0" indent="0">
              <a:spcBef>
                <a:spcPts val="0"/>
              </a:spcBef>
              <a:buNone/>
            </a:pPr>
            <a:r>
              <a:rPr kumimoji="1" lang="en-US" altLang="zh-CN" sz="2400" b="1" dirty="0">
                <a:latin typeface="Times New Roman" panose="02020503050405090304" pitchFamily="18" charset="0"/>
                <a:cs typeface="Times New Roman" panose="02020503050405090304" pitchFamily="18" charset="0"/>
              </a:rPr>
              <a:t>{</a:t>
            </a:r>
          </a:p>
          <a:p>
            <a:pPr marL="0" indent="0">
              <a:spcBef>
                <a:spcPts val="0"/>
              </a:spcBef>
              <a:buNone/>
            </a:pPr>
            <a:r>
              <a:rPr kumimoji="1" lang="en-US" altLang="zh-CN" sz="2400" b="1" dirty="0">
                <a:latin typeface="Times New Roman" panose="02020503050405090304" pitchFamily="18" charset="0"/>
                <a:cs typeface="Times New Roman" panose="02020503050405090304" pitchFamily="18" charset="0"/>
              </a:rPr>
              <a:t>        for (</a:t>
            </a:r>
            <a:r>
              <a:rPr kumimoji="1" lang="en-US" altLang="zh-CN" sz="2400" b="1" dirty="0" err="1">
                <a:latin typeface="Times New Roman" panose="02020503050405090304" pitchFamily="18" charset="0"/>
                <a:cs typeface="Times New Roman" panose="02020503050405090304" pitchFamily="18" charset="0"/>
              </a:rPr>
              <a:t>int</a:t>
            </a:r>
            <a:r>
              <a:rPr kumimoji="1" lang="en-US" altLang="zh-CN" sz="2400" b="1" dirty="0">
                <a:latin typeface="Times New Roman" panose="02020503050405090304" pitchFamily="18" charset="0"/>
                <a:cs typeface="Times New Roman" panose="02020503050405090304" pitchFamily="18" charset="0"/>
              </a:rPr>
              <a:t> </a:t>
            </a:r>
            <a:r>
              <a:rPr kumimoji="1" lang="en-US" altLang="zh-CN" sz="2400" b="1" dirty="0" err="1">
                <a:latin typeface="Times New Roman" panose="02020503050405090304" pitchFamily="18" charset="0"/>
                <a:cs typeface="Times New Roman" panose="02020503050405090304" pitchFamily="18" charset="0"/>
              </a:rPr>
              <a:t>i</a:t>
            </a:r>
            <a:r>
              <a:rPr kumimoji="1" lang="en-US" altLang="zh-CN" sz="2400" b="1" dirty="0">
                <a:latin typeface="Times New Roman" panose="02020503050405090304" pitchFamily="18" charset="0"/>
                <a:cs typeface="Times New Roman" panose="02020503050405090304" pitchFamily="18" charset="0"/>
              </a:rPr>
              <a:t> = 1; </a:t>
            </a:r>
            <a:r>
              <a:rPr kumimoji="1" lang="en-US" altLang="zh-CN" sz="2400" b="1" dirty="0" err="1">
                <a:latin typeface="Times New Roman" panose="02020503050405090304" pitchFamily="18" charset="0"/>
                <a:cs typeface="Times New Roman" panose="02020503050405090304" pitchFamily="18" charset="0"/>
              </a:rPr>
              <a:t>i</a:t>
            </a:r>
            <a:r>
              <a:rPr kumimoji="1" lang="en-US" altLang="zh-CN" sz="2400" b="1" dirty="0">
                <a:latin typeface="Times New Roman" panose="02020503050405090304" pitchFamily="18" charset="0"/>
                <a:cs typeface="Times New Roman" panose="02020503050405090304" pitchFamily="18" charset="0"/>
              </a:rPr>
              <a:t> &lt;= n; </a:t>
            </a:r>
            <a:r>
              <a:rPr kumimoji="1" lang="en-US" altLang="zh-CN" sz="2400" b="1" dirty="0" err="1">
                <a:latin typeface="Times New Roman" panose="02020503050405090304" pitchFamily="18" charset="0"/>
                <a:cs typeface="Times New Roman" panose="02020503050405090304" pitchFamily="18" charset="0"/>
              </a:rPr>
              <a:t>i</a:t>
            </a:r>
            <a:r>
              <a:rPr kumimoji="1" lang="en-US" altLang="zh-CN" sz="2400" b="1" dirty="0">
                <a:latin typeface="Times New Roman" panose="02020503050405090304" pitchFamily="18" charset="0"/>
                <a:cs typeface="Times New Roman" panose="02020503050405090304" pitchFamily="18" charset="0"/>
              </a:rPr>
              <a:t>++) m[</a:t>
            </a:r>
            <a:r>
              <a:rPr kumimoji="1" lang="en-US" altLang="zh-CN" sz="2400" b="1" dirty="0" err="1">
                <a:latin typeface="Times New Roman" panose="02020503050405090304" pitchFamily="18" charset="0"/>
                <a:cs typeface="Times New Roman" panose="02020503050405090304" pitchFamily="18" charset="0"/>
              </a:rPr>
              <a:t>i</a:t>
            </a:r>
            <a:r>
              <a:rPr kumimoji="1" lang="en-US" altLang="zh-CN" sz="2400" b="1" dirty="0">
                <a:latin typeface="Times New Roman" panose="02020503050405090304" pitchFamily="18" charset="0"/>
                <a:cs typeface="Times New Roman" panose="02020503050405090304" pitchFamily="18" charset="0"/>
              </a:rPr>
              <a:t>][</a:t>
            </a:r>
            <a:r>
              <a:rPr kumimoji="1" lang="en-US" altLang="zh-CN" sz="2400" b="1" dirty="0" err="1">
                <a:latin typeface="Times New Roman" panose="02020503050405090304" pitchFamily="18" charset="0"/>
                <a:cs typeface="Times New Roman" panose="02020503050405090304" pitchFamily="18" charset="0"/>
              </a:rPr>
              <a:t>i</a:t>
            </a:r>
            <a:r>
              <a:rPr kumimoji="1" lang="en-US" altLang="zh-CN" sz="2400" b="1" dirty="0">
                <a:latin typeface="Times New Roman" panose="02020503050405090304" pitchFamily="18" charset="0"/>
                <a:cs typeface="Times New Roman" panose="02020503050405090304" pitchFamily="18" charset="0"/>
              </a:rPr>
              <a:t>] = 0;</a:t>
            </a:r>
          </a:p>
          <a:p>
            <a:pPr marL="0" indent="0">
              <a:spcBef>
                <a:spcPts val="0"/>
              </a:spcBef>
              <a:buNone/>
            </a:pPr>
            <a:r>
              <a:rPr kumimoji="1" lang="en-US" altLang="zh-CN" sz="2400" b="1" dirty="0">
                <a:latin typeface="Times New Roman" panose="02020503050405090304" pitchFamily="18" charset="0"/>
                <a:cs typeface="Times New Roman" panose="02020503050405090304" pitchFamily="18" charset="0"/>
              </a:rPr>
              <a:t>        for (</a:t>
            </a:r>
            <a:r>
              <a:rPr kumimoji="1" lang="en-US" altLang="zh-CN" sz="2400" b="1" dirty="0" err="1">
                <a:latin typeface="Times New Roman" panose="02020503050405090304" pitchFamily="18" charset="0"/>
                <a:cs typeface="Times New Roman" panose="02020503050405090304" pitchFamily="18" charset="0"/>
              </a:rPr>
              <a:t>int</a:t>
            </a:r>
            <a:r>
              <a:rPr kumimoji="1" lang="en-US" altLang="zh-CN" sz="2400" b="1" dirty="0">
                <a:latin typeface="Times New Roman" panose="02020503050405090304" pitchFamily="18" charset="0"/>
                <a:cs typeface="Times New Roman" panose="02020503050405090304" pitchFamily="18" charset="0"/>
              </a:rPr>
              <a:t> r = 2; r &lt;= n; r++)</a:t>
            </a:r>
          </a:p>
          <a:p>
            <a:pPr marL="0" indent="0">
              <a:spcBef>
                <a:spcPts val="0"/>
              </a:spcBef>
              <a:buNone/>
            </a:pPr>
            <a:r>
              <a:rPr kumimoji="1" lang="en-US" altLang="zh-CN" sz="2400" b="1" dirty="0">
                <a:latin typeface="Times New Roman" panose="02020503050405090304" pitchFamily="18" charset="0"/>
                <a:cs typeface="Times New Roman" panose="02020503050405090304" pitchFamily="18" charset="0"/>
              </a:rPr>
              <a:t>           for (</a:t>
            </a:r>
            <a:r>
              <a:rPr kumimoji="1" lang="en-US" altLang="zh-CN" sz="2400" b="1" dirty="0" err="1">
                <a:latin typeface="Times New Roman" panose="02020503050405090304" pitchFamily="18" charset="0"/>
                <a:cs typeface="Times New Roman" panose="02020503050405090304" pitchFamily="18" charset="0"/>
              </a:rPr>
              <a:t>int</a:t>
            </a:r>
            <a:r>
              <a:rPr kumimoji="1" lang="en-US" altLang="zh-CN" sz="2400" b="1" dirty="0">
                <a:latin typeface="Times New Roman" panose="02020503050405090304" pitchFamily="18" charset="0"/>
                <a:cs typeface="Times New Roman" panose="02020503050405090304" pitchFamily="18" charset="0"/>
              </a:rPr>
              <a:t> </a:t>
            </a:r>
            <a:r>
              <a:rPr kumimoji="1" lang="en-US" altLang="zh-CN" sz="2400" b="1" dirty="0" err="1">
                <a:latin typeface="Times New Roman" panose="02020503050405090304" pitchFamily="18" charset="0"/>
                <a:cs typeface="Times New Roman" panose="02020503050405090304" pitchFamily="18" charset="0"/>
              </a:rPr>
              <a:t>i</a:t>
            </a:r>
            <a:r>
              <a:rPr kumimoji="1" lang="en-US" altLang="zh-CN" sz="2400" b="1" dirty="0">
                <a:latin typeface="Times New Roman" panose="02020503050405090304" pitchFamily="18" charset="0"/>
                <a:cs typeface="Times New Roman" panose="02020503050405090304" pitchFamily="18" charset="0"/>
              </a:rPr>
              <a:t> = 1; </a:t>
            </a:r>
            <a:r>
              <a:rPr kumimoji="1" lang="en-US" altLang="zh-CN" sz="2400" b="1" dirty="0" err="1">
                <a:latin typeface="Times New Roman" panose="02020503050405090304" pitchFamily="18" charset="0"/>
                <a:cs typeface="Times New Roman" panose="02020503050405090304" pitchFamily="18" charset="0"/>
              </a:rPr>
              <a:t>i</a:t>
            </a:r>
            <a:r>
              <a:rPr kumimoji="1" lang="en-US" altLang="zh-CN" sz="2400" b="1" dirty="0">
                <a:latin typeface="Times New Roman" panose="02020503050405090304" pitchFamily="18" charset="0"/>
                <a:cs typeface="Times New Roman" panose="02020503050405090304" pitchFamily="18" charset="0"/>
              </a:rPr>
              <a:t> &lt;= n - r+1; </a:t>
            </a:r>
            <a:r>
              <a:rPr kumimoji="1" lang="en-US" altLang="zh-CN" sz="2400" b="1" dirty="0" err="1">
                <a:latin typeface="Times New Roman" panose="02020503050405090304" pitchFamily="18" charset="0"/>
                <a:cs typeface="Times New Roman" panose="02020503050405090304" pitchFamily="18" charset="0"/>
              </a:rPr>
              <a:t>i</a:t>
            </a:r>
            <a:r>
              <a:rPr kumimoji="1" lang="en-US" altLang="zh-CN" sz="2400" b="1" dirty="0">
                <a:latin typeface="Times New Roman" panose="02020503050405090304" pitchFamily="18" charset="0"/>
                <a:cs typeface="Times New Roman" panose="02020503050405090304" pitchFamily="18" charset="0"/>
              </a:rPr>
              <a:t>++) {</a:t>
            </a:r>
          </a:p>
          <a:p>
            <a:pPr marL="0" indent="0">
              <a:spcBef>
                <a:spcPts val="0"/>
              </a:spcBef>
              <a:buNone/>
            </a:pPr>
            <a:r>
              <a:rPr kumimoji="1" lang="en-US" altLang="zh-CN" sz="2400" b="1" dirty="0">
                <a:latin typeface="Times New Roman" panose="02020503050405090304" pitchFamily="18" charset="0"/>
                <a:cs typeface="Times New Roman" panose="02020503050405090304" pitchFamily="18" charset="0"/>
              </a:rPr>
              <a:t>              </a:t>
            </a:r>
            <a:r>
              <a:rPr kumimoji="1" lang="en-US" altLang="zh-CN" sz="2400" b="1" dirty="0" err="1">
                <a:latin typeface="Times New Roman" panose="02020503050405090304" pitchFamily="18" charset="0"/>
                <a:cs typeface="Times New Roman" panose="02020503050405090304" pitchFamily="18" charset="0"/>
              </a:rPr>
              <a:t>int</a:t>
            </a:r>
            <a:r>
              <a:rPr kumimoji="1" lang="en-US" altLang="zh-CN" sz="2400" b="1" dirty="0">
                <a:latin typeface="Times New Roman" panose="02020503050405090304" pitchFamily="18" charset="0"/>
                <a:cs typeface="Times New Roman" panose="02020503050405090304" pitchFamily="18" charset="0"/>
              </a:rPr>
              <a:t> j=i+r-1;</a:t>
            </a:r>
          </a:p>
          <a:p>
            <a:pPr marL="0" indent="0">
              <a:spcBef>
                <a:spcPts val="0"/>
              </a:spcBef>
              <a:buNone/>
            </a:pPr>
            <a:r>
              <a:rPr kumimoji="1" lang="en-US" altLang="zh-CN" sz="2400" b="1" dirty="0">
                <a:latin typeface="Times New Roman" panose="02020503050405090304" pitchFamily="18" charset="0"/>
                <a:cs typeface="Times New Roman" panose="02020503050405090304" pitchFamily="18" charset="0"/>
              </a:rPr>
              <a:t>              m[</a:t>
            </a:r>
            <a:r>
              <a:rPr kumimoji="1" lang="en-US" altLang="zh-CN" sz="2400" b="1" dirty="0" err="1">
                <a:latin typeface="Times New Roman" panose="02020503050405090304" pitchFamily="18" charset="0"/>
                <a:cs typeface="Times New Roman" panose="02020503050405090304" pitchFamily="18" charset="0"/>
              </a:rPr>
              <a:t>i</a:t>
            </a:r>
            <a:r>
              <a:rPr kumimoji="1" lang="en-US" altLang="zh-CN" sz="2400" b="1" dirty="0">
                <a:latin typeface="Times New Roman" panose="02020503050405090304" pitchFamily="18" charset="0"/>
                <a:cs typeface="Times New Roman" panose="02020503050405090304" pitchFamily="18" charset="0"/>
              </a:rPr>
              <a:t>][j] = m[i+1][j]+ p[i-1]*p[</a:t>
            </a:r>
            <a:r>
              <a:rPr kumimoji="1" lang="en-US" altLang="zh-CN" sz="2400" b="1" dirty="0" err="1">
                <a:latin typeface="Times New Roman" panose="02020503050405090304" pitchFamily="18" charset="0"/>
                <a:cs typeface="Times New Roman" panose="02020503050405090304" pitchFamily="18" charset="0"/>
              </a:rPr>
              <a:t>i</a:t>
            </a:r>
            <a:r>
              <a:rPr kumimoji="1" lang="en-US" altLang="zh-CN" sz="2400" b="1" dirty="0">
                <a:latin typeface="Times New Roman" panose="02020503050405090304" pitchFamily="18" charset="0"/>
                <a:cs typeface="Times New Roman" panose="02020503050405090304" pitchFamily="18" charset="0"/>
              </a:rPr>
              <a:t>]*p[j];</a:t>
            </a:r>
          </a:p>
          <a:p>
            <a:pPr marL="0" indent="0">
              <a:spcBef>
                <a:spcPts val="0"/>
              </a:spcBef>
              <a:buNone/>
            </a:pPr>
            <a:r>
              <a:rPr kumimoji="1" lang="en-US" altLang="zh-CN" sz="2400" b="1" dirty="0">
                <a:latin typeface="Times New Roman" panose="02020503050405090304" pitchFamily="18" charset="0"/>
                <a:cs typeface="Times New Roman" panose="02020503050405090304" pitchFamily="18" charset="0"/>
              </a:rPr>
              <a:t>              s[</a:t>
            </a:r>
            <a:r>
              <a:rPr kumimoji="1" lang="en-US" altLang="zh-CN" sz="2400" b="1" dirty="0" err="1">
                <a:latin typeface="Times New Roman" panose="02020503050405090304" pitchFamily="18" charset="0"/>
                <a:cs typeface="Times New Roman" panose="02020503050405090304" pitchFamily="18" charset="0"/>
              </a:rPr>
              <a:t>i</a:t>
            </a:r>
            <a:r>
              <a:rPr kumimoji="1" lang="en-US" altLang="zh-CN" sz="2400" b="1" dirty="0">
                <a:latin typeface="Times New Roman" panose="02020503050405090304" pitchFamily="18" charset="0"/>
                <a:cs typeface="Times New Roman" panose="02020503050405090304" pitchFamily="18" charset="0"/>
              </a:rPr>
              <a:t>][j] = </a:t>
            </a:r>
            <a:r>
              <a:rPr kumimoji="1" lang="en-US" altLang="zh-CN" sz="2400" b="1" dirty="0" err="1">
                <a:latin typeface="Times New Roman" panose="02020503050405090304" pitchFamily="18" charset="0"/>
                <a:cs typeface="Times New Roman" panose="02020503050405090304" pitchFamily="18" charset="0"/>
              </a:rPr>
              <a:t>i</a:t>
            </a:r>
            <a:r>
              <a:rPr kumimoji="1" lang="en-US" altLang="zh-CN" sz="2400" b="1" dirty="0">
                <a:latin typeface="Times New Roman" panose="02020503050405090304" pitchFamily="18" charset="0"/>
                <a:cs typeface="Times New Roman" panose="02020503050405090304" pitchFamily="18" charset="0"/>
              </a:rPr>
              <a:t>;</a:t>
            </a:r>
          </a:p>
          <a:p>
            <a:pPr marL="0" indent="0">
              <a:spcBef>
                <a:spcPts val="0"/>
              </a:spcBef>
              <a:buNone/>
            </a:pPr>
            <a:r>
              <a:rPr kumimoji="1" lang="en-US" altLang="zh-CN" sz="2400" b="1" dirty="0">
                <a:latin typeface="Times New Roman" panose="02020503050405090304" pitchFamily="18" charset="0"/>
                <a:cs typeface="Times New Roman" panose="02020503050405090304" pitchFamily="18" charset="0"/>
              </a:rPr>
              <a:t>              for (</a:t>
            </a:r>
            <a:r>
              <a:rPr kumimoji="1" lang="en-US" altLang="zh-CN" sz="2400" b="1" dirty="0" err="1">
                <a:latin typeface="Times New Roman" panose="02020503050405090304" pitchFamily="18" charset="0"/>
                <a:cs typeface="Times New Roman" panose="02020503050405090304" pitchFamily="18" charset="0"/>
              </a:rPr>
              <a:t>int</a:t>
            </a:r>
            <a:r>
              <a:rPr kumimoji="1" lang="en-US" altLang="zh-CN" sz="2400" b="1" dirty="0">
                <a:latin typeface="Times New Roman" panose="02020503050405090304" pitchFamily="18" charset="0"/>
                <a:cs typeface="Times New Roman" panose="02020503050405090304" pitchFamily="18" charset="0"/>
              </a:rPr>
              <a:t> k = i+1; k &lt; j; k++) {</a:t>
            </a:r>
          </a:p>
          <a:p>
            <a:pPr marL="0" indent="0">
              <a:spcBef>
                <a:spcPts val="0"/>
              </a:spcBef>
              <a:buNone/>
            </a:pPr>
            <a:r>
              <a:rPr kumimoji="1" lang="en-US" altLang="zh-CN" sz="2400" b="1" dirty="0">
                <a:latin typeface="Times New Roman" panose="02020503050405090304" pitchFamily="18" charset="0"/>
                <a:cs typeface="Times New Roman" panose="02020503050405090304" pitchFamily="18" charset="0"/>
              </a:rPr>
              <a:t>                 </a:t>
            </a:r>
            <a:r>
              <a:rPr kumimoji="1" lang="en-US" altLang="zh-CN" sz="2400" b="1" dirty="0" err="1">
                <a:latin typeface="Times New Roman" panose="02020503050405090304" pitchFamily="18" charset="0"/>
                <a:cs typeface="Times New Roman" panose="02020503050405090304" pitchFamily="18" charset="0"/>
              </a:rPr>
              <a:t>int</a:t>
            </a:r>
            <a:r>
              <a:rPr kumimoji="1" lang="en-US" altLang="zh-CN" sz="2400" b="1" dirty="0">
                <a:latin typeface="Times New Roman" panose="02020503050405090304" pitchFamily="18" charset="0"/>
                <a:cs typeface="Times New Roman" panose="02020503050405090304" pitchFamily="18" charset="0"/>
              </a:rPr>
              <a:t> t = m[</a:t>
            </a:r>
            <a:r>
              <a:rPr kumimoji="1" lang="en-US" altLang="zh-CN" sz="2400" b="1" dirty="0" err="1">
                <a:latin typeface="Times New Roman" panose="02020503050405090304" pitchFamily="18" charset="0"/>
                <a:cs typeface="Times New Roman" panose="02020503050405090304" pitchFamily="18" charset="0"/>
              </a:rPr>
              <a:t>i</a:t>
            </a:r>
            <a:r>
              <a:rPr kumimoji="1" lang="en-US" altLang="zh-CN" sz="2400" b="1" dirty="0">
                <a:latin typeface="Times New Roman" panose="02020503050405090304" pitchFamily="18" charset="0"/>
                <a:cs typeface="Times New Roman" panose="02020503050405090304" pitchFamily="18" charset="0"/>
              </a:rPr>
              <a:t>][k] + m[k+1][j] + p[i-1]*p[k]*p[j];</a:t>
            </a:r>
          </a:p>
          <a:p>
            <a:pPr marL="0" indent="0">
              <a:spcBef>
                <a:spcPts val="0"/>
              </a:spcBef>
              <a:buNone/>
            </a:pPr>
            <a:r>
              <a:rPr kumimoji="1" lang="en-US" altLang="zh-CN" sz="2400" b="1" dirty="0">
                <a:latin typeface="Times New Roman" panose="02020503050405090304" pitchFamily="18" charset="0"/>
                <a:cs typeface="Times New Roman" panose="02020503050405090304" pitchFamily="18" charset="0"/>
              </a:rPr>
              <a:t>                 if (t &lt; m[</a:t>
            </a:r>
            <a:r>
              <a:rPr kumimoji="1" lang="en-US" altLang="zh-CN" sz="2400" b="1" dirty="0" err="1">
                <a:latin typeface="Times New Roman" panose="02020503050405090304" pitchFamily="18" charset="0"/>
                <a:cs typeface="Times New Roman" panose="02020503050405090304" pitchFamily="18" charset="0"/>
              </a:rPr>
              <a:t>i</a:t>
            </a:r>
            <a:r>
              <a:rPr kumimoji="1" lang="en-US" altLang="zh-CN" sz="2400" b="1" dirty="0">
                <a:latin typeface="Times New Roman" panose="02020503050405090304" pitchFamily="18" charset="0"/>
                <a:cs typeface="Times New Roman" panose="02020503050405090304" pitchFamily="18" charset="0"/>
              </a:rPr>
              <a:t>][j]) { m[</a:t>
            </a:r>
            <a:r>
              <a:rPr kumimoji="1" lang="en-US" altLang="zh-CN" sz="2400" b="1" dirty="0" err="1">
                <a:latin typeface="Times New Roman" panose="02020503050405090304" pitchFamily="18" charset="0"/>
                <a:cs typeface="Times New Roman" panose="02020503050405090304" pitchFamily="18" charset="0"/>
              </a:rPr>
              <a:t>i</a:t>
            </a:r>
            <a:r>
              <a:rPr kumimoji="1" lang="en-US" altLang="zh-CN" sz="2400" b="1" dirty="0">
                <a:latin typeface="Times New Roman" panose="02020503050405090304" pitchFamily="18" charset="0"/>
                <a:cs typeface="Times New Roman" panose="02020503050405090304" pitchFamily="18" charset="0"/>
              </a:rPr>
              <a:t>][j] = t; s[</a:t>
            </a:r>
            <a:r>
              <a:rPr kumimoji="1" lang="en-US" altLang="zh-CN" sz="2400" b="1" dirty="0" err="1">
                <a:latin typeface="Times New Roman" panose="02020503050405090304" pitchFamily="18" charset="0"/>
                <a:cs typeface="Times New Roman" panose="02020503050405090304" pitchFamily="18" charset="0"/>
              </a:rPr>
              <a:t>i</a:t>
            </a:r>
            <a:r>
              <a:rPr kumimoji="1" lang="en-US" altLang="zh-CN" sz="2400" b="1" dirty="0">
                <a:latin typeface="Times New Roman" panose="02020503050405090304" pitchFamily="18" charset="0"/>
                <a:cs typeface="Times New Roman" panose="02020503050405090304" pitchFamily="18" charset="0"/>
              </a:rPr>
              <a:t>][j] = k;}</a:t>
            </a:r>
          </a:p>
          <a:p>
            <a:pPr marL="0" indent="0">
              <a:spcBef>
                <a:spcPts val="0"/>
              </a:spcBef>
              <a:buNone/>
            </a:pPr>
            <a:r>
              <a:rPr kumimoji="1" lang="en-US" altLang="zh-CN" sz="2400" b="1" dirty="0">
                <a:latin typeface="Times New Roman" panose="02020503050405090304" pitchFamily="18" charset="0"/>
                <a:cs typeface="Times New Roman" panose="02020503050405090304" pitchFamily="18" charset="0"/>
              </a:rPr>
              <a:t>              }</a:t>
            </a:r>
          </a:p>
          <a:p>
            <a:pPr marL="0" indent="0">
              <a:spcBef>
                <a:spcPts val="0"/>
              </a:spcBef>
              <a:buNone/>
            </a:pPr>
            <a:r>
              <a:rPr kumimoji="1" lang="en-US" altLang="zh-CN" sz="2400" b="1" dirty="0">
                <a:latin typeface="Times New Roman" panose="02020503050405090304" pitchFamily="18" charset="0"/>
                <a:cs typeface="Times New Roman" panose="02020503050405090304" pitchFamily="18" charset="0"/>
              </a:rPr>
              <a:t>          }</a:t>
            </a:r>
          </a:p>
          <a:p>
            <a:pPr marL="0" indent="0">
              <a:spcBef>
                <a:spcPts val="0"/>
              </a:spcBef>
              <a:buNone/>
            </a:pPr>
            <a:r>
              <a:rPr kumimoji="1" lang="en-US" altLang="zh-CN" sz="2400" b="1" dirty="0">
                <a:latin typeface="Times New Roman" panose="02020503050405090304" pitchFamily="18" charset="0"/>
                <a:cs typeface="Times New Roman" panose="02020503050405090304" pitchFamily="18" charset="0"/>
              </a:rPr>
              <a:t>}</a:t>
            </a:r>
            <a:endParaRPr lang="zh-CN" altLang="en-US" sz="2400" b="1" dirty="0">
              <a:latin typeface="Times New Roman" panose="02020503050405090304" pitchFamily="18" charset="0"/>
              <a:cs typeface="Times New Roman" panose="02020503050405090304" pitchFamily="18" charset="0"/>
            </a:endParaRPr>
          </a:p>
        </p:txBody>
      </p:sp>
      <p:sp>
        <p:nvSpPr>
          <p:cNvPr id="5" name="Text Box 30"/>
          <p:cNvSpPr txBox="1">
            <a:spLocks noChangeArrowheads="1"/>
          </p:cNvSpPr>
          <p:nvPr/>
        </p:nvSpPr>
        <p:spPr bwMode="auto">
          <a:xfrm>
            <a:off x="7386320" y="708025"/>
            <a:ext cx="4805680" cy="6000750"/>
          </a:xfrm>
          <a:prstGeom prst="rect">
            <a:avLst/>
          </a:prstGeom>
          <a:solidFill>
            <a:srgbClr val="FFFF00"/>
          </a:solidFill>
          <a:ln w="50800">
            <a:solidFill>
              <a:srgbClr val="FF6600"/>
            </a:solidFill>
            <a:miter lim="800000"/>
          </a:ln>
          <a:effectLst/>
        </p:spPr>
        <p:txBody>
          <a:bodyPr wrap="square">
            <a:spAutoFit/>
          </a:bodyPr>
          <a:lstStyle/>
          <a:p>
            <a:pPr algn="just"/>
            <a:r>
              <a:rPr lang="zh-CN" altLang="en-US" sz="2400" b="1" dirty="0">
                <a:latin typeface="Verdana Bold" panose="020B0804030504040204" charset="0"/>
                <a:ea typeface="黑体" panose="02010609060101010101" pitchFamily="49" charset="-122"/>
                <a:cs typeface="Verdana Bold" panose="020B0804030504040204" charset="0"/>
              </a:rPr>
              <a:t>Algorithm complexity analysis</a:t>
            </a:r>
          </a:p>
          <a:p>
            <a:pPr algn="just">
              <a:lnSpc>
                <a:spcPct val="150000"/>
              </a:lnSpc>
            </a:pPr>
            <a:r>
              <a:rPr lang="zh-CN" altLang="en-US" sz="2400" dirty="0">
                <a:ea typeface="楷体_GB2312" pitchFamily="49" charset="-122"/>
              </a:rPr>
              <a:t>The main computation of matrixChain depends on the three cycles of </a:t>
            </a:r>
            <a:r>
              <a:rPr lang="en-US" altLang="zh-CN" sz="2400" b="1" i="1" dirty="0">
                <a:latin typeface="Arial Bold Italic" panose="020B0604020202090204" charset="0"/>
                <a:ea typeface="楷体_GB2312" pitchFamily="49" charset="-122"/>
                <a:cs typeface="Arial Bold Italic" panose="020B0604020202090204" charset="0"/>
              </a:rPr>
              <a:t>r</a:t>
            </a:r>
            <a:r>
              <a:rPr lang="zh-CN" altLang="en-US" sz="2400" b="1" i="1" dirty="0">
                <a:latin typeface="Arial Bold Italic" panose="020B0604020202090204" charset="0"/>
                <a:ea typeface="楷体_GB2312" pitchFamily="49" charset="-122"/>
                <a:cs typeface="Arial Bold Italic" panose="020B0604020202090204" charset="0"/>
              </a:rPr>
              <a:t>, </a:t>
            </a:r>
            <a:r>
              <a:rPr lang="en-US" altLang="zh-CN" sz="2400" b="1" i="1" dirty="0">
                <a:latin typeface="Arial Bold Italic" panose="020B0604020202090204" charset="0"/>
                <a:ea typeface="楷体_GB2312" pitchFamily="49" charset="-122"/>
                <a:cs typeface="Arial Bold Italic" panose="020B0604020202090204" charset="0"/>
              </a:rPr>
              <a:t>i</a:t>
            </a:r>
            <a:r>
              <a:rPr lang="zh-CN" altLang="en-US" sz="2400" dirty="0">
                <a:ea typeface="楷体_GB2312" pitchFamily="49" charset="-122"/>
              </a:rPr>
              <a:t> and </a:t>
            </a:r>
            <a:r>
              <a:rPr lang="en-US" altLang="zh-CN" sz="2400" b="1" i="1" dirty="0">
                <a:latin typeface="Arial Bold Italic" panose="020B0604020202090204" charset="0"/>
                <a:ea typeface="楷体_GB2312" pitchFamily="49" charset="-122"/>
                <a:cs typeface="Arial Bold Italic" panose="020B0604020202090204" charset="0"/>
              </a:rPr>
              <a:t>k</a:t>
            </a:r>
            <a:r>
              <a:rPr lang="zh-CN" altLang="en-US" sz="2400" dirty="0">
                <a:ea typeface="楷体_GB2312" pitchFamily="49" charset="-122"/>
              </a:rPr>
              <a:t> in the algorithm. The amount of calculation in the circulatory body is </a:t>
            </a:r>
            <a:r>
              <a:rPr lang="zh-CN" altLang="en-US" sz="2400" b="1" dirty="0">
                <a:latin typeface="Arial Bold" panose="020B0604020202090204" charset="0"/>
                <a:ea typeface="楷体_GB2312" pitchFamily="49" charset="-122"/>
                <a:cs typeface="Arial Bold" panose="020B0604020202090204" charset="0"/>
              </a:rPr>
              <a:t>O(1)</a:t>
            </a:r>
            <a:r>
              <a:rPr lang="zh-CN" altLang="en-US" sz="2400" dirty="0">
                <a:ea typeface="楷体_GB2312" pitchFamily="49" charset="-122"/>
              </a:rPr>
              <a:t>, and the total number of three cycles is </a:t>
            </a:r>
            <a:r>
              <a:rPr lang="en-US" altLang="zh-CN" sz="2400" b="1" dirty="0">
                <a:ea typeface="楷体_GB2312" pitchFamily="49" charset="-122"/>
                <a:sym typeface="+mn-ea"/>
              </a:rPr>
              <a:t>O(n</a:t>
            </a:r>
            <a:r>
              <a:rPr lang="en-US" altLang="zh-CN" sz="2400" b="1" baseline="30000" dirty="0">
                <a:ea typeface="楷体_GB2312" pitchFamily="49" charset="-122"/>
                <a:sym typeface="+mn-ea"/>
              </a:rPr>
              <a:t>3</a:t>
            </a:r>
            <a:r>
              <a:rPr lang="en-US" altLang="zh-CN" sz="2400" b="1" dirty="0">
                <a:ea typeface="楷体_GB2312" pitchFamily="49" charset="-122"/>
                <a:sym typeface="+mn-ea"/>
              </a:rPr>
              <a:t>)</a:t>
            </a:r>
            <a:r>
              <a:rPr lang="zh-CN" altLang="en-US" sz="2400" dirty="0">
                <a:ea typeface="楷体_GB2312" pitchFamily="49" charset="-122"/>
              </a:rPr>
              <a:t>. Therefore, the upper bound of the computation time of the algorithm is </a:t>
            </a:r>
            <a:r>
              <a:rPr lang="en-US" altLang="zh-CN" sz="2400" b="1" dirty="0">
                <a:ea typeface="楷体_GB2312" pitchFamily="49" charset="-122"/>
                <a:sym typeface="+mn-ea"/>
              </a:rPr>
              <a:t>O(n</a:t>
            </a:r>
            <a:r>
              <a:rPr lang="en-US" altLang="zh-CN" sz="2400" b="1" baseline="30000" dirty="0">
                <a:ea typeface="楷体_GB2312" pitchFamily="49" charset="-122"/>
                <a:sym typeface="+mn-ea"/>
              </a:rPr>
              <a:t>3</a:t>
            </a:r>
            <a:r>
              <a:rPr lang="en-US" altLang="zh-CN" sz="2400" b="1" dirty="0">
                <a:ea typeface="楷体_GB2312" pitchFamily="49" charset="-122"/>
                <a:sym typeface="+mn-ea"/>
              </a:rPr>
              <a:t>)</a:t>
            </a:r>
            <a:r>
              <a:rPr lang="zh-CN" altLang="en-US" sz="2400" dirty="0">
                <a:ea typeface="楷体_GB2312" pitchFamily="49" charset="-122"/>
              </a:rPr>
              <a:t>.</a:t>
            </a:r>
          </a:p>
        </p:txBody>
      </p:sp>
      <p:sp>
        <p:nvSpPr>
          <p:cNvPr id="6" name="标题 1"/>
          <p:cNvSpPr>
            <a:spLocks noGrp="1"/>
          </p:cNvSpPr>
          <p:nvPr>
            <p:ph type="title"/>
          </p:nvPr>
        </p:nvSpPr>
        <p:spPr/>
        <p:txBody>
          <a:bodyPr/>
          <a:lstStyle/>
          <a:p>
            <a:r>
              <a:rPr lang="en-US" altLang="zh-CN" sz="2400" i="1" dirty="0">
                <a:latin typeface="Times New Roman Italic" panose="02020503050405090304" charset="0"/>
                <a:ea typeface="黑体" panose="02010609060101010101" pitchFamily="49" charset="-122"/>
                <a:cs typeface="Times New Roman Italic" panose="02020503050405090304" charset="0"/>
                <a:sym typeface="+mn-ea"/>
              </a:rPr>
              <a:t>Matrix-chain multiplication</a:t>
            </a:r>
            <a:endParaRPr lang="zh-CN" altLang="en-US" sz="2400" i="1" dirty="0">
              <a:latin typeface="Times New Roman Italic" panose="02020503050405090304" charset="0"/>
              <a:cs typeface="Times New Roman Italic" panose="0202050305040509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11857" y="1011187"/>
            <a:ext cx="5087729" cy="3265231"/>
          </a:xfrm>
          <a:prstGeom prst="rect">
            <a:avLst/>
          </a:prstGeom>
        </p:spPr>
      </p:pic>
      <p:pic>
        <p:nvPicPr>
          <p:cNvPr id="3" name="图片 2"/>
          <p:cNvPicPr>
            <a:picLocks noChangeAspect="1"/>
          </p:cNvPicPr>
          <p:nvPr/>
        </p:nvPicPr>
        <p:blipFill>
          <a:blip r:embed="rId3"/>
          <a:stretch>
            <a:fillRect/>
          </a:stretch>
        </p:blipFill>
        <p:spPr>
          <a:xfrm>
            <a:off x="5531660" y="992137"/>
            <a:ext cx="6229665" cy="5153024"/>
          </a:xfrm>
          <a:prstGeom prst="rect">
            <a:avLst/>
          </a:prstGeom>
        </p:spPr>
      </p:pic>
      <p:sp>
        <p:nvSpPr>
          <p:cNvPr id="4" name="矩形 3"/>
          <p:cNvSpPr/>
          <p:nvPr/>
        </p:nvSpPr>
        <p:spPr>
          <a:xfrm>
            <a:off x="211857" y="4485143"/>
            <a:ext cx="5087729" cy="215493"/>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8" name="矩形 7"/>
          <p:cNvSpPr/>
          <p:nvPr/>
        </p:nvSpPr>
        <p:spPr>
          <a:xfrm>
            <a:off x="205442" y="5021111"/>
            <a:ext cx="1135162" cy="226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rgbClr val="FF0000"/>
                </a:solidFill>
              </a:rPr>
              <a:t>r</a:t>
            </a:r>
            <a:endParaRPr lang="zh-CN" altLang="en-US" i="1" dirty="0">
              <a:solidFill>
                <a:srgbClr val="FF0000"/>
              </a:solidFill>
            </a:endParaRPr>
          </a:p>
        </p:txBody>
      </p:sp>
      <p:sp>
        <p:nvSpPr>
          <p:cNvPr id="9" name="矩形 8"/>
          <p:cNvSpPr/>
          <p:nvPr/>
        </p:nvSpPr>
        <p:spPr>
          <a:xfrm>
            <a:off x="4164424" y="5302907"/>
            <a:ext cx="1135162" cy="226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a:solidFill>
                  <a:srgbClr val="FF0000"/>
                </a:solidFill>
              </a:rPr>
              <a:t>r</a:t>
            </a:r>
            <a:endParaRPr lang="zh-CN" altLang="en-US" i="1" dirty="0">
              <a:solidFill>
                <a:srgbClr val="FF0000"/>
              </a:solidFill>
            </a:endParaRPr>
          </a:p>
        </p:txBody>
      </p:sp>
      <p:sp>
        <p:nvSpPr>
          <p:cNvPr id="10" name="文本框 9"/>
          <p:cNvSpPr txBox="1"/>
          <p:nvPr/>
        </p:nvSpPr>
        <p:spPr>
          <a:xfrm>
            <a:off x="87464" y="4675222"/>
            <a:ext cx="519694" cy="369332"/>
          </a:xfrm>
          <a:prstGeom prst="rect">
            <a:avLst/>
          </a:prstGeom>
          <a:noFill/>
        </p:spPr>
        <p:txBody>
          <a:bodyPr wrap="none" rtlCol="0">
            <a:spAutoFit/>
          </a:bodyPr>
          <a:lstStyle/>
          <a:p>
            <a:r>
              <a:rPr lang="en-US" altLang="zh-CN" i="1" dirty="0" err="1">
                <a:latin typeface="Times New Roman" panose="02020503050405090304" pitchFamily="18" charset="0"/>
                <a:cs typeface="Times New Roman" panose="02020503050405090304" pitchFamily="18" charset="0"/>
              </a:rPr>
              <a:t>i</a:t>
            </a:r>
            <a:r>
              <a:rPr lang="en-US" altLang="zh-CN" i="1" dirty="0">
                <a:latin typeface="Times New Roman" panose="02020503050405090304" pitchFamily="18" charset="0"/>
                <a:cs typeface="Times New Roman" panose="02020503050405090304" pitchFamily="18" charset="0"/>
              </a:rPr>
              <a:t>=</a:t>
            </a:r>
            <a:r>
              <a:rPr lang="en-US" altLang="zh-CN" dirty="0">
                <a:latin typeface="Times New Roman" panose="02020503050405090304" pitchFamily="18" charset="0"/>
                <a:cs typeface="Times New Roman" panose="02020503050405090304" pitchFamily="18" charset="0"/>
              </a:rPr>
              <a:t>1</a:t>
            </a:r>
            <a:endParaRPr lang="zh-CN" altLang="en-US" dirty="0">
              <a:latin typeface="Times New Roman" panose="02020503050405090304" pitchFamily="18" charset="0"/>
              <a:cs typeface="Times New Roman" panose="02020503050405090304" pitchFamily="18" charset="0"/>
            </a:endParaRPr>
          </a:p>
        </p:txBody>
      </p:sp>
      <p:sp>
        <p:nvSpPr>
          <p:cNvPr id="11" name="文本框 10"/>
          <p:cNvSpPr txBox="1"/>
          <p:nvPr/>
        </p:nvSpPr>
        <p:spPr>
          <a:xfrm>
            <a:off x="1222626" y="4675222"/>
            <a:ext cx="248786" cy="369332"/>
          </a:xfrm>
          <a:prstGeom prst="rect">
            <a:avLst/>
          </a:prstGeom>
          <a:noFill/>
        </p:spPr>
        <p:txBody>
          <a:bodyPr wrap="none" rtlCol="0">
            <a:spAutoFit/>
          </a:bodyPr>
          <a:lstStyle/>
          <a:p>
            <a:r>
              <a:rPr lang="en-US" altLang="zh-CN" i="1" dirty="0">
                <a:latin typeface="Times New Roman" panose="02020503050405090304" pitchFamily="18" charset="0"/>
                <a:cs typeface="Times New Roman" panose="02020503050405090304" pitchFamily="18" charset="0"/>
              </a:rPr>
              <a:t>j</a:t>
            </a:r>
            <a:endParaRPr lang="zh-CN" altLang="en-US" i="1" dirty="0">
              <a:latin typeface="Times New Roman" panose="02020503050405090304" pitchFamily="18" charset="0"/>
              <a:cs typeface="Times New Roman" panose="02020503050405090304" pitchFamily="18" charset="0"/>
            </a:endParaRPr>
          </a:p>
        </p:txBody>
      </p:sp>
      <p:sp>
        <p:nvSpPr>
          <p:cNvPr id="13" name="左大括号 12"/>
          <p:cNvSpPr/>
          <p:nvPr/>
        </p:nvSpPr>
        <p:spPr>
          <a:xfrm rot="16200000">
            <a:off x="639451" y="4851603"/>
            <a:ext cx="273560" cy="112875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4" name="文本框 13"/>
          <p:cNvSpPr txBox="1"/>
          <p:nvPr/>
        </p:nvSpPr>
        <p:spPr>
          <a:xfrm>
            <a:off x="1465518" y="4928411"/>
            <a:ext cx="995785" cy="369332"/>
          </a:xfrm>
          <a:prstGeom prst="rect">
            <a:avLst/>
          </a:prstGeom>
          <a:noFill/>
        </p:spPr>
        <p:txBody>
          <a:bodyPr wrap="none" rtlCol="0">
            <a:spAutoFit/>
          </a:bodyPr>
          <a:lstStyle/>
          <a:p>
            <a:r>
              <a:rPr lang="en-US" altLang="zh-CN" i="1" dirty="0">
                <a:latin typeface="Times New Roman" panose="02020503050405090304" pitchFamily="18" charset="0"/>
                <a:cs typeface="Times New Roman" panose="02020503050405090304" pitchFamily="18" charset="0"/>
              </a:rPr>
              <a:t>j = i</a:t>
            </a:r>
            <a:r>
              <a:rPr lang="en-US" altLang="zh-CN" dirty="0">
                <a:latin typeface="Times New Roman" panose="02020503050405090304" pitchFamily="18" charset="0"/>
                <a:cs typeface="Times New Roman" panose="02020503050405090304" pitchFamily="18" charset="0"/>
              </a:rPr>
              <a:t>+</a:t>
            </a:r>
            <a:r>
              <a:rPr lang="en-US" altLang="zh-CN" i="1" dirty="0">
                <a:latin typeface="Times New Roman" panose="02020503050405090304" pitchFamily="18" charset="0"/>
                <a:cs typeface="Times New Roman" panose="02020503050405090304" pitchFamily="18" charset="0"/>
              </a:rPr>
              <a:t>r</a:t>
            </a:r>
            <a:r>
              <a:rPr lang="en-US" altLang="zh-CN" dirty="0">
                <a:latin typeface="Times New Roman" panose="02020503050405090304" pitchFamily="18" charset="0"/>
                <a:cs typeface="Times New Roman" panose="02020503050405090304" pitchFamily="18" charset="0"/>
              </a:rPr>
              <a:t>-1</a:t>
            </a:r>
            <a:endParaRPr lang="zh-CN" altLang="en-US" dirty="0">
              <a:latin typeface="Times New Roman" panose="02020503050405090304" pitchFamily="18" charset="0"/>
              <a:cs typeface="Times New Roman" panose="02020503050405090304" pitchFamily="18" charset="0"/>
            </a:endParaRPr>
          </a:p>
        </p:txBody>
      </p:sp>
      <p:sp>
        <p:nvSpPr>
          <p:cNvPr id="15" name="文本框 14"/>
          <p:cNvSpPr txBox="1"/>
          <p:nvPr/>
        </p:nvSpPr>
        <p:spPr>
          <a:xfrm>
            <a:off x="3786064" y="4909866"/>
            <a:ext cx="957313" cy="369332"/>
          </a:xfrm>
          <a:prstGeom prst="rect">
            <a:avLst/>
          </a:prstGeom>
          <a:noFill/>
        </p:spPr>
        <p:txBody>
          <a:bodyPr wrap="none" rtlCol="0">
            <a:spAutoFit/>
          </a:bodyPr>
          <a:lstStyle/>
          <a:p>
            <a:r>
              <a:rPr lang="en-US" altLang="zh-CN" i="1" dirty="0" err="1">
                <a:latin typeface="Times New Roman" panose="02020503050405090304" pitchFamily="18" charset="0"/>
                <a:cs typeface="Times New Roman" panose="02020503050405090304" pitchFamily="18" charset="0"/>
              </a:rPr>
              <a:t>i</a:t>
            </a:r>
            <a:r>
              <a:rPr lang="en-US" altLang="zh-CN" i="1" dirty="0">
                <a:latin typeface="Times New Roman" panose="02020503050405090304" pitchFamily="18" charset="0"/>
                <a:cs typeface="Times New Roman" panose="02020503050405090304" pitchFamily="18" charset="0"/>
              </a:rPr>
              <a:t>=n-r+</a:t>
            </a:r>
            <a:r>
              <a:rPr lang="en-US" altLang="zh-CN" dirty="0">
                <a:latin typeface="Times New Roman" panose="02020503050405090304" pitchFamily="18" charset="0"/>
                <a:cs typeface="Times New Roman" panose="02020503050405090304" pitchFamily="18" charset="0"/>
              </a:rPr>
              <a:t>1</a:t>
            </a:r>
            <a:endParaRPr lang="zh-CN" altLang="en-US" i="1" dirty="0">
              <a:latin typeface="Times New Roman" panose="02020503050405090304" pitchFamily="18" charset="0"/>
              <a:cs typeface="Times New Roman" panose="02020503050405090304" pitchFamily="18" charset="0"/>
            </a:endParaRPr>
          </a:p>
        </p:txBody>
      </p:sp>
      <p:sp>
        <p:nvSpPr>
          <p:cNvPr id="17" name="文本框 16"/>
          <p:cNvSpPr txBox="1"/>
          <p:nvPr/>
        </p:nvSpPr>
        <p:spPr>
          <a:xfrm>
            <a:off x="5011611" y="4881481"/>
            <a:ext cx="519694" cy="369332"/>
          </a:xfrm>
          <a:prstGeom prst="rect">
            <a:avLst/>
          </a:prstGeom>
          <a:noFill/>
        </p:spPr>
        <p:txBody>
          <a:bodyPr wrap="none" rtlCol="0">
            <a:spAutoFit/>
          </a:bodyPr>
          <a:lstStyle/>
          <a:p>
            <a:r>
              <a:rPr lang="en-US" altLang="zh-CN" i="1" dirty="0">
                <a:latin typeface="Times New Roman" panose="02020503050405090304" pitchFamily="18" charset="0"/>
                <a:cs typeface="Times New Roman" panose="02020503050405090304" pitchFamily="18" charset="0"/>
              </a:rPr>
              <a:t>j=n</a:t>
            </a:r>
            <a:endParaRPr lang="zh-CN" altLang="en-US" i="1" dirty="0">
              <a:latin typeface="Times New Roman" panose="02020503050405090304" pitchFamily="18" charset="0"/>
              <a:cs typeface="Times New Roman" panose="02020503050405090304" pitchFamily="18" charset="0"/>
            </a:endParaRPr>
          </a:p>
        </p:txBody>
      </p:sp>
      <p:sp>
        <p:nvSpPr>
          <p:cNvPr id="18" name="文本框 17"/>
          <p:cNvSpPr txBox="1"/>
          <p:nvPr/>
        </p:nvSpPr>
        <p:spPr>
          <a:xfrm>
            <a:off x="137905" y="4412841"/>
            <a:ext cx="312906" cy="369332"/>
          </a:xfrm>
          <a:prstGeom prst="rect">
            <a:avLst/>
          </a:prstGeom>
          <a:noFill/>
        </p:spPr>
        <p:txBody>
          <a:bodyPr wrap="none" rtlCol="0">
            <a:spAutoFit/>
          </a:bodyPr>
          <a:lstStyle/>
          <a:p>
            <a:r>
              <a:rPr lang="en-US" altLang="zh-CN" dirty="0"/>
              <a:t>1</a:t>
            </a:r>
            <a:endParaRPr lang="zh-CN" altLang="en-US" dirty="0"/>
          </a:p>
        </p:txBody>
      </p:sp>
      <p:sp>
        <p:nvSpPr>
          <p:cNvPr id="19" name="文本框 18"/>
          <p:cNvSpPr txBox="1"/>
          <p:nvPr/>
        </p:nvSpPr>
        <p:spPr>
          <a:xfrm>
            <a:off x="5065756" y="4414360"/>
            <a:ext cx="297949" cy="367813"/>
          </a:xfrm>
          <a:prstGeom prst="rect">
            <a:avLst/>
          </a:prstGeom>
          <a:noFill/>
        </p:spPr>
        <p:txBody>
          <a:bodyPr wrap="square" rtlCol="0">
            <a:spAutoFit/>
          </a:bodyPr>
          <a:lstStyle/>
          <a:p>
            <a:r>
              <a:rPr lang="en-US" altLang="zh-CN" dirty="0"/>
              <a:t>n</a:t>
            </a:r>
            <a:endParaRPr lang="zh-CN" altLang="en-US" dirty="0"/>
          </a:p>
        </p:txBody>
      </p:sp>
      <p:sp>
        <p:nvSpPr>
          <p:cNvPr id="20" name="文本框 19"/>
          <p:cNvSpPr txBox="1"/>
          <p:nvPr/>
        </p:nvSpPr>
        <p:spPr>
          <a:xfrm>
            <a:off x="396182" y="5730961"/>
            <a:ext cx="853119" cy="369332"/>
          </a:xfrm>
          <a:prstGeom prst="rect">
            <a:avLst/>
          </a:prstGeom>
          <a:solidFill>
            <a:srgbClr val="FFFF00"/>
          </a:solidFill>
        </p:spPr>
        <p:txBody>
          <a:bodyPr wrap="none" rtlCol="0">
            <a:spAutoFit/>
          </a:bodyPr>
          <a:lstStyle/>
          <a:p>
            <a:r>
              <a:rPr lang="en-US" altLang="zh-CN" i="1" dirty="0">
                <a:latin typeface="Times New Roman" panose="02020503050405090304" pitchFamily="18" charset="0"/>
                <a:cs typeface="Times New Roman" panose="02020503050405090304" pitchFamily="18" charset="0"/>
              </a:rPr>
              <a:t>r = </a:t>
            </a:r>
            <a:r>
              <a:rPr lang="en-US" altLang="zh-CN" dirty="0">
                <a:latin typeface="Times New Roman" panose="02020503050405090304" pitchFamily="18" charset="0"/>
                <a:cs typeface="Times New Roman" panose="02020503050405090304" pitchFamily="18" charset="0"/>
              </a:rPr>
              <a:t>2:n</a:t>
            </a:r>
            <a:endParaRPr lang="zh-CN" altLang="en-US" dirty="0">
              <a:latin typeface="Times New Roman" panose="02020503050405090304" pitchFamily="18" charset="0"/>
              <a:cs typeface="Times New Roman" panose="02020503050405090304" pitchFamily="18" charset="0"/>
            </a:endParaRPr>
          </a:p>
        </p:txBody>
      </p:sp>
      <p:sp>
        <p:nvSpPr>
          <p:cNvPr id="7" name="标题 1"/>
          <p:cNvSpPr>
            <a:spLocks noGrp="1"/>
          </p:cNvSpPr>
          <p:nvPr>
            <p:ph type="title"/>
          </p:nvPr>
        </p:nvSpPr>
        <p:spPr/>
        <p:txBody>
          <a:bodyPr/>
          <a:lstStyle/>
          <a:p>
            <a:r>
              <a:rPr lang="en-US" altLang="zh-CN" sz="2400" i="1" dirty="0">
                <a:latin typeface="Times New Roman Italic" panose="02020503050405090304" charset="0"/>
                <a:ea typeface="黑体" panose="02010609060101010101" pitchFamily="49" charset="-122"/>
                <a:cs typeface="Times New Roman Italic" panose="02020503050405090304" charset="0"/>
                <a:sym typeface="+mn-ea"/>
              </a:rPr>
              <a:t>Matrix-chain multiplication</a:t>
            </a:r>
            <a:endParaRPr lang="zh-CN" altLang="en-US" sz="2400" i="1" dirty="0">
              <a:latin typeface="Times New Roman Italic" panose="02020503050405090304" charset="0"/>
              <a:cs typeface="Times New Roman Italic" panose="0202050305040509030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814515" y="942975"/>
            <a:ext cx="8135732" cy="4175415"/>
          </a:xfrm>
          <a:prstGeom prst="rect">
            <a:avLst/>
          </a:prstGeom>
        </p:spPr>
      </p:pic>
      <p:sp>
        <p:nvSpPr>
          <p:cNvPr id="5" name="矩形 4"/>
          <p:cNvSpPr/>
          <p:nvPr/>
        </p:nvSpPr>
        <p:spPr>
          <a:xfrm>
            <a:off x="511277" y="5416415"/>
            <a:ext cx="10994247" cy="1198880"/>
          </a:xfrm>
          <a:prstGeom prst="rect">
            <a:avLst/>
          </a:prstGeom>
        </p:spPr>
        <p:txBody>
          <a:bodyPr wrap="square">
            <a:spAutoFit/>
          </a:bodyPr>
          <a:lstStyle/>
          <a:p>
            <a:pPr algn="l"/>
            <a:r>
              <a:rPr lang="zh-CN" altLang="en-US" sz="2400" dirty="0">
                <a:solidFill>
                  <a:srgbClr val="333333"/>
                </a:solidFill>
                <a:latin typeface="Helvetica Neue" panose="02000503000000020004"/>
              </a:rPr>
              <a:t>Recursion will produce a lot of repeated computation, the complexity is too high, use memos to reduce the complexity, it is better to establish a recursive relationship.</a:t>
            </a:r>
          </a:p>
        </p:txBody>
      </p:sp>
      <p:sp>
        <p:nvSpPr>
          <p:cNvPr id="6" name="标题 1"/>
          <p:cNvSpPr>
            <a:spLocks noGrp="1"/>
          </p:cNvSpPr>
          <p:nvPr>
            <p:ph type="title"/>
          </p:nvPr>
        </p:nvSpPr>
        <p:spPr/>
        <p:txBody>
          <a:bodyPr/>
          <a:lstStyle/>
          <a:p>
            <a:r>
              <a:rPr lang="en-US" altLang="zh-CN" sz="2400" i="1" dirty="0">
                <a:latin typeface="Times New Roman Italic" panose="02020503050405090304" charset="0"/>
                <a:ea typeface="黑体" panose="02010609060101010101" pitchFamily="49" charset="-122"/>
                <a:cs typeface="Times New Roman Italic" panose="02020503050405090304" charset="0"/>
                <a:sym typeface="+mn-ea"/>
              </a:rPr>
              <a:t>Matrix-chain multiplication</a:t>
            </a:r>
            <a:endParaRPr lang="zh-CN" altLang="en-US" sz="2400" i="1" dirty="0">
              <a:latin typeface="Times New Roman Italic" panose="02020503050405090304" charset="0"/>
              <a:cs typeface="Times New Roman Italic" panose="0202050305040509030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481" y="891575"/>
            <a:ext cx="11632335" cy="5349166"/>
          </a:xfrm>
        </p:spPr>
        <p:txBody>
          <a:bodyPr/>
          <a:lstStyle/>
          <a:p>
            <a:pPr marL="0" indent="0" algn="just">
              <a:lnSpc>
                <a:spcPct val="150000"/>
              </a:lnSpc>
              <a:spcBef>
                <a:spcPts val="0"/>
              </a:spcBef>
              <a:buNone/>
            </a:pPr>
            <a:r>
              <a:rPr lang="zh-CN" altLang="en-US" sz="2200" dirty="0"/>
              <a:t>The </a:t>
            </a:r>
            <a:r>
              <a:rPr lang="zh-CN" altLang="en-US" sz="2200" b="1" i="1" dirty="0">
                <a:solidFill>
                  <a:srgbClr val="0000FF"/>
                </a:solidFill>
              </a:rPr>
              <a:t>memo method</a:t>
            </a:r>
            <a:r>
              <a:rPr lang="zh-CN" altLang="en-US" sz="2200" dirty="0"/>
              <a:t> is a variant of the dynamic programming algorithm.</a:t>
            </a:r>
          </a:p>
          <a:p>
            <a:pPr marL="0" indent="0" algn="just">
              <a:lnSpc>
                <a:spcPct val="150000"/>
              </a:lnSpc>
              <a:spcBef>
                <a:spcPts val="0"/>
              </a:spcBef>
              <a:buNone/>
            </a:pPr>
            <a:r>
              <a:rPr lang="en-US" altLang="zh-CN" sz="2200" dirty="0"/>
              <a:t>Like the dynamic programming algorithm, the memo method uses a table to store the answers to the solved subproblems, so the next time we need to solve the subproblem, we can simply look at the solution to the subproblem instead of recomputing it. </a:t>
            </a:r>
          </a:p>
          <a:p>
            <a:pPr marL="0" indent="0" algn="just">
              <a:lnSpc>
                <a:spcPct val="150000"/>
              </a:lnSpc>
              <a:spcBef>
                <a:spcPts val="0"/>
              </a:spcBef>
              <a:buNone/>
            </a:pPr>
            <a:r>
              <a:rPr lang="en-US" altLang="zh-CN" sz="2200" dirty="0"/>
              <a:t>Different from the dynamic programming algorithm, the memo method is recursive in a top-down manner, while the dynamic programming algorithm is recursive in a bottom-up way. Therefore, the control structure of the memo method is the same as that of the direct recursive method. The difference is that the memo method creates a memorization for each solved subproblem to be viewed when needed, so as to avoid the repeated solution of the same subproblem.</a:t>
            </a:r>
          </a:p>
        </p:txBody>
      </p:sp>
      <p:sp>
        <p:nvSpPr>
          <p:cNvPr id="6" name="标题 1"/>
          <p:cNvSpPr>
            <a:spLocks noGrp="1"/>
          </p:cNvSpPr>
          <p:nvPr>
            <p:ph type="title"/>
          </p:nvPr>
        </p:nvSpPr>
        <p:spPr/>
        <p:txBody>
          <a:bodyPr/>
          <a:lstStyle/>
          <a:p>
            <a:r>
              <a:rPr lang="en-US" altLang="zh-CN" sz="2400" i="1" dirty="0">
                <a:latin typeface="Times New Roman Italic" panose="02020503050405090304" charset="0"/>
                <a:ea typeface="黑体" panose="02010609060101010101" pitchFamily="49" charset="-122"/>
                <a:cs typeface="Times New Roman Italic" panose="02020503050405090304" charset="0"/>
                <a:sym typeface="+mn-ea"/>
              </a:rPr>
              <a:t>Matrix-chain multiplication</a:t>
            </a:r>
            <a:endParaRPr lang="zh-CN" altLang="en-US" sz="2400" i="1" dirty="0">
              <a:latin typeface="Times New Roman Italic" panose="02020503050405090304" charset="0"/>
              <a:cs typeface="Times New Roman Italic" panose="02020503050405090304" charset="0"/>
            </a:endParaRPr>
          </a:p>
        </p:txBody>
      </p:sp>
      <p:sp>
        <p:nvSpPr>
          <p:cNvPr id="2" name="文本框 5">
            <a:extLst>
              <a:ext uri="{FF2B5EF4-FFF2-40B4-BE49-F238E27FC236}">
                <a16:creationId xmlns:a16="http://schemas.microsoft.com/office/drawing/2014/main" id="{6565C935-7DEA-B687-7CEF-6FB9FBAD88E8}"/>
              </a:ext>
            </a:extLst>
          </p:cNvPr>
          <p:cNvSpPr txBox="1"/>
          <p:nvPr/>
        </p:nvSpPr>
        <p:spPr>
          <a:xfrm>
            <a:off x="3421038" y="1231290"/>
            <a:ext cx="9144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F0000"/>
                </a:solidFill>
                <a:latin typeface="等线" panose="02010600030101010101" pitchFamily="2" charset="-122"/>
                <a:ea typeface="等线" panose="02010600030101010101" pitchFamily="2" charset="-122"/>
              </a:rPr>
              <a:t>变形</a:t>
            </a:r>
            <a:endParaRPr lang="en-US" altLang="zh-CN" b="1" dirty="0">
              <a:solidFill>
                <a:srgbClr val="FF0000"/>
              </a:solidFill>
              <a:latin typeface="等线" panose="02010600030101010101" pitchFamily="2" charset="-122"/>
              <a:ea typeface="等线"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481" y="754415"/>
            <a:ext cx="11632335" cy="5349166"/>
          </a:xfrm>
        </p:spPr>
        <p:txBody>
          <a:bodyPr/>
          <a:lstStyle/>
          <a:p>
            <a:pPr marL="0" indent="0" algn="just">
              <a:lnSpc>
                <a:spcPct val="150000"/>
              </a:lnSpc>
              <a:spcBef>
                <a:spcPts val="0"/>
              </a:spcBef>
              <a:buNone/>
            </a:pPr>
            <a:r>
              <a:rPr lang="zh-CN" altLang="en-US" sz="2200" dirty="0"/>
              <a:t>The memo</a:t>
            </a:r>
            <a:r>
              <a:rPr lang="en-US" altLang="zh-CN" sz="2200" dirty="0"/>
              <a:t> </a:t>
            </a:r>
            <a:r>
              <a:rPr lang="zh-CN" altLang="en-US" sz="2200" dirty="0"/>
              <a:t>method creates a record entry for each subproblem, which is initialized with a special value indicating that the subproblem has not been solved.</a:t>
            </a:r>
            <a:r>
              <a:rPr lang="en-US" altLang="zh-CN" sz="2200" dirty="0"/>
              <a:t> In the process of solving, for each sub-problem to be solved, first check its corresponding record item. If it is a special value that saved during initialization in the record item, it indicates that the subproblem is encountered for the first time. At this time, the solution of the subproblem is calculated and saved in the corresponding record item for future reference. If the value stored in the record item is not the special value stored in the initialization, it means that the subproblem has been calculated, and the corresponding record item contains the answer to the subproblem. </a:t>
            </a:r>
            <a:r>
              <a:rPr lang="zh-CN" altLang="en-US" sz="2200" dirty="0"/>
              <a:t>Instead of recalculating, </a:t>
            </a:r>
            <a:r>
              <a:rPr lang="en-US" altLang="zh-CN" sz="2200" dirty="0"/>
              <a:t>we</a:t>
            </a:r>
            <a:r>
              <a:rPr lang="zh-CN" altLang="en-US" sz="2200" dirty="0"/>
              <a:t> simply take the solution to the subproblem from the record.</a:t>
            </a:r>
          </a:p>
        </p:txBody>
      </p:sp>
      <p:sp>
        <p:nvSpPr>
          <p:cNvPr id="5" name="标题 1"/>
          <p:cNvSpPr>
            <a:spLocks noGrp="1"/>
          </p:cNvSpPr>
          <p:nvPr>
            <p:ph type="title"/>
          </p:nvPr>
        </p:nvSpPr>
        <p:spPr/>
        <p:txBody>
          <a:bodyPr/>
          <a:lstStyle/>
          <a:p>
            <a:r>
              <a:rPr lang="en-US" altLang="zh-CN" sz="2400" i="1" dirty="0">
                <a:latin typeface="Times New Roman Italic" panose="02020503050405090304" charset="0"/>
                <a:ea typeface="黑体" panose="02010609060101010101" pitchFamily="49" charset="-122"/>
                <a:cs typeface="Times New Roman Italic" panose="02020503050405090304" charset="0"/>
                <a:sym typeface="+mn-ea"/>
              </a:rPr>
              <a:t>Matrix-chain multiplication</a:t>
            </a:r>
            <a:endParaRPr lang="zh-CN" altLang="en-US" sz="2400" i="1" dirty="0">
              <a:latin typeface="Times New Roman Italic" panose="02020503050405090304" charset="0"/>
              <a:cs typeface="Times New Roman Italic" panose="0202050305040509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a:t>
            </a:r>
            <a:r>
              <a:rPr lang="zh-CN" altLang="en-US" dirty="0"/>
              <a:t>xamplar-based </a:t>
            </a:r>
            <a:r>
              <a:rPr lang="en-US" altLang="zh-CN" dirty="0"/>
              <a:t>L</a:t>
            </a:r>
            <a:r>
              <a:rPr lang="zh-CN" altLang="en-US" dirty="0"/>
              <a:t>earning</a:t>
            </a:r>
          </a:p>
        </p:txBody>
      </p:sp>
      <p:sp>
        <p:nvSpPr>
          <p:cNvPr id="3" name="内容占位符 2"/>
          <p:cNvSpPr>
            <a:spLocks noGrp="1"/>
          </p:cNvSpPr>
          <p:nvPr>
            <p:ph idx="1"/>
          </p:nvPr>
        </p:nvSpPr>
        <p:spPr>
          <a:xfrm>
            <a:off x="279481" y="754415"/>
            <a:ext cx="11632335" cy="5349166"/>
          </a:xfrm>
        </p:spPr>
        <p:txBody>
          <a:bodyPr/>
          <a:lstStyle/>
          <a:p>
            <a:pPr marL="0" lvl="0" indent="0">
              <a:lnSpc>
                <a:spcPct val="120000"/>
              </a:lnSpc>
              <a:buClr>
                <a:srgbClr val="CC9900"/>
              </a:buClr>
              <a:buSzPct val="65000"/>
              <a:buNone/>
            </a:pPr>
            <a:r>
              <a:rPr lang="zh-CN" altLang="en-US" sz="3200" dirty="0">
                <a:solidFill>
                  <a:srgbClr val="000000"/>
                </a:solidFill>
              </a:rPr>
              <a:t>Learn the design strategy of dynamic programming algorithm by applying examples.</a:t>
            </a:r>
          </a:p>
          <a:p>
            <a:pPr marL="457200" lvl="0" indent="-457200">
              <a:lnSpc>
                <a:spcPct val="100000"/>
              </a:lnSpc>
              <a:buSzPct val="65000"/>
              <a:buFont typeface="+mj-ea"/>
              <a:buAutoNum type="circleNumDbPlain"/>
            </a:pPr>
            <a:r>
              <a:rPr lang="en-US" altLang="zh-CN" sz="3200" b="1" dirty="0">
                <a:latin typeface="Times New Roman" panose="02020503050405090304" pitchFamily="18" charset="0"/>
                <a:cs typeface="Times New Roman" panose="02020503050405090304" pitchFamily="18" charset="0"/>
                <a:sym typeface="+mn-ea"/>
              </a:rPr>
              <a:t>Matrix-chain multiplication </a:t>
            </a:r>
            <a:endParaRPr lang="zh-CN" altLang="en-US" sz="3200" dirty="0">
              <a:solidFill>
                <a:srgbClr val="000000"/>
              </a:solidFill>
            </a:endParaRPr>
          </a:p>
          <a:p>
            <a:pPr marL="457200" lvl="0" indent="-457200">
              <a:lnSpc>
                <a:spcPct val="100000"/>
              </a:lnSpc>
              <a:buSzPct val="65000"/>
              <a:buFont typeface="+mj-ea"/>
              <a:buAutoNum type="circleNumDbPlain"/>
            </a:pPr>
            <a:r>
              <a:rPr lang="en-US" altLang="zh-CN" sz="3200" b="1" dirty="0">
                <a:latin typeface="Times New Roman" panose="02020503050405090304" pitchFamily="18" charset="0"/>
                <a:cs typeface="Times New Roman" panose="02020503050405090304" pitchFamily="18" charset="0"/>
              </a:rPr>
              <a:t>Longest Common Subsequence</a:t>
            </a:r>
          </a:p>
          <a:p>
            <a:pPr marL="457200" lvl="0" indent="-457200">
              <a:lnSpc>
                <a:spcPct val="100000"/>
              </a:lnSpc>
              <a:buSzPct val="65000"/>
              <a:buFont typeface="+mj-ea"/>
              <a:buAutoNum type="circleNumDbPlain"/>
            </a:pPr>
            <a:r>
              <a:rPr lang="en-US" altLang="zh-CN" sz="3200" b="1" dirty="0">
                <a:latin typeface="Times New Roman" panose="02020503050405090304" pitchFamily="18" charset="0"/>
                <a:cs typeface="Times New Roman" panose="02020503050405090304" pitchFamily="18" charset="0"/>
              </a:rPr>
              <a:t>Maximum Interval Sum</a:t>
            </a:r>
          </a:p>
          <a:p>
            <a:pPr marL="457200" lvl="0" indent="-457200">
              <a:lnSpc>
                <a:spcPct val="100000"/>
              </a:lnSpc>
              <a:buSzPct val="65000"/>
              <a:buFont typeface="+mj-ea"/>
              <a:buAutoNum type="circleNumDbPlain"/>
            </a:pPr>
            <a:r>
              <a:rPr lang="en-US" altLang="zh-CN" sz="3200" b="1" dirty="0">
                <a:latin typeface="Times New Roman" panose="02020503050405090304" pitchFamily="18" charset="0"/>
                <a:cs typeface="Times New Roman" panose="02020503050405090304" pitchFamily="18" charset="0"/>
              </a:rPr>
              <a:t>Image Compression</a:t>
            </a:r>
          </a:p>
          <a:p>
            <a:pPr marL="457200" lvl="0" indent="-457200">
              <a:lnSpc>
                <a:spcPct val="100000"/>
              </a:lnSpc>
              <a:buSzPct val="65000"/>
              <a:buFont typeface="+mj-ea"/>
              <a:buAutoNum type="circleNumDbPlain"/>
            </a:pPr>
            <a:r>
              <a:rPr lang="en-US" altLang="zh-CN" sz="3200" b="1" dirty="0">
                <a:latin typeface="Times New Roman" panose="02020503050405090304" pitchFamily="18" charset="0"/>
                <a:cs typeface="Times New Roman" panose="02020503050405090304" pitchFamily="18" charset="0"/>
              </a:rPr>
              <a:t>Flow Shop Scheduling</a:t>
            </a:r>
          </a:p>
          <a:p>
            <a:pPr marL="457200" lvl="0" indent="-457200">
              <a:lnSpc>
                <a:spcPct val="100000"/>
              </a:lnSpc>
              <a:buSzPct val="65000"/>
              <a:buFont typeface="+mj-ea"/>
              <a:buAutoNum type="circleNumDbPlain"/>
            </a:pPr>
            <a:r>
              <a:rPr lang="en-US" altLang="zh-CN" sz="3200" b="1" dirty="0">
                <a:latin typeface="Times New Roman" panose="02020503050405090304" pitchFamily="18" charset="0"/>
                <a:cs typeface="Times New Roman" panose="02020503050405090304" pitchFamily="18" charset="0"/>
              </a:rPr>
              <a:t>Knapsack problem</a:t>
            </a:r>
          </a:p>
          <a:p>
            <a:pPr marL="457200" lvl="0" indent="-457200">
              <a:lnSpc>
                <a:spcPct val="100000"/>
              </a:lnSpc>
              <a:buSzPct val="65000"/>
              <a:buFont typeface="+mj-ea"/>
              <a:buAutoNum type="circleNumDbPlain"/>
            </a:pPr>
            <a:r>
              <a:rPr lang="en-US" altLang="zh-CN" sz="3200" b="1" dirty="0">
                <a:latin typeface="Times New Roman" panose="02020503050405090304" pitchFamily="18" charset="0"/>
                <a:cs typeface="Times New Roman" panose="02020503050405090304" pitchFamily="18" charset="0"/>
              </a:rPr>
              <a:t>Optimal Binary Search Trees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3A637-E2AB-EB57-CD08-041FB82CEAA1}"/>
            </a:ext>
          </a:extLst>
        </p:cNvPr>
        <p:cNvGrpSpPr/>
        <p:nvPr/>
      </p:nvGrpSpPr>
      <p:grpSpPr>
        <a:xfrm>
          <a:off x="0" y="0"/>
          <a:ext cx="0" cy="0"/>
          <a:chOff x="0" y="0"/>
          <a:chExt cx="0" cy="0"/>
        </a:xfrm>
      </p:grpSpPr>
      <p:sp>
        <p:nvSpPr>
          <p:cNvPr id="4" name="内容占位符 2">
            <a:extLst>
              <a:ext uri="{FF2B5EF4-FFF2-40B4-BE49-F238E27FC236}">
                <a16:creationId xmlns:a16="http://schemas.microsoft.com/office/drawing/2014/main" id="{A6B715C2-8BEA-03D4-2CAD-BC79CE972484}"/>
              </a:ext>
            </a:extLst>
          </p:cNvPr>
          <p:cNvSpPr>
            <a:spLocks noGrp="1"/>
          </p:cNvSpPr>
          <p:nvPr>
            <p:ph sz="quarter" idx="4294967295"/>
          </p:nvPr>
        </p:nvSpPr>
        <p:spPr>
          <a:xfrm>
            <a:off x="0" y="725274"/>
            <a:ext cx="11880593" cy="5826551"/>
          </a:xfrm>
          <a:prstGeom prst="rect">
            <a:avLst/>
          </a:prstGeom>
        </p:spPr>
        <p:txBody>
          <a:bodyPr>
            <a:noAutofit/>
          </a:bodyPr>
          <a:lstStyle/>
          <a:p>
            <a:pPr>
              <a:lnSpc>
                <a:spcPts val="1425"/>
              </a:lnSpc>
              <a:buNone/>
            </a:pPr>
            <a:r>
              <a:rPr lang="en-US" altLang="zh-CN" sz="2000" b="0" dirty="0">
                <a:solidFill>
                  <a:srgbClr val="0000FF"/>
                </a:solidFill>
                <a:effectLst/>
                <a:latin typeface="Consolas" panose="020B0609020204030204" pitchFamily="49" charset="0"/>
              </a:rPr>
              <a:t>long</a:t>
            </a:r>
            <a:r>
              <a:rPr lang="en-US" altLang="zh-CN" sz="2000" b="0" dirty="0">
                <a:solidFill>
                  <a:srgbClr val="3B3B3B"/>
                </a:solidFill>
                <a:effectLst/>
                <a:latin typeface="Consolas" panose="020B0609020204030204" pitchFamily="49" charset="0"/>
              </a:rPr>
              <a:t> </a:t>
            </a:r>
            <a:r>
              <a:rPr lang="en-US" altLang="zh-CN" sz="2000" b="0" dirty="0">
                <a:solidFill>
                  <a:srgbClr val="001080"/>
                </a:solidFill>
                <a:effectLst/>
                <a:latin typeface="Consolas" panose="020B0609020204030204" pitchFamily="49" charset="0"/>
              </a:rPr>
              <a:t>memo</a:t>
            </a:r>
            <a:r>
              <a:rPr lang="en-US" altLang="zh-CN" sz="2000" b="0" dirty="0">
                <a:solidFill>
                  <a:srgbClr val="3B3B3B"/>
                </a:solidFill>
                <a:effectLst/>
                <a:latin typeface="Consolas" panose="020B0609020204030204" pitchFamily="49" charset="0"/>
              </a:rPr>
              <a:t>[MAX_SIZE];</a:t>
            </a:r>
          </a:p>
          <a:p>
            <a:pPr>
              <a:lnSpc>
                <a:spcPts val="1425"/>
              </a:lnSpc>
              <a:buNone/>
            </a:pPr>
            <a:endParaRPr lang="en-US" altLang="zh-CN" sz="2000" b="0" dirty="0">
              <a:solidFill>
                <a:srgbClr val="3B3B3B"/>
              </a:solidFill>
              <a:effectLst/>
              <a:latin typeface="Consolas" panose="020B0609020204030204" pitchFamily="49" charset="0"/>
            </a:endParaRPr>
          </a:p>
          <a:p>
            <a:pPr>
              <a:lnSpc>
                <a:spcPts val="1425"/>
              </a:lnSpc>
              <a:buNone/>
            </a:pPr>
            <a:r>
              <a:rPr lang="en-US" altLang="zh-CN" sz="2000" b="0" dirty="0">
                <a:solidFill>
                  <a:srgbClr val="008000"/>
                </a:solidFill>
                <a:effectLst/>
                <a:latin typeface="Consolas" panose="020B0609020204030204" pitchFamily="49" charset="0"/>
              </a:rPr>
              <a:t>// </a:t>
            </a:r>
            <a:r>
              <a:rPr lang="zh-CN" altLang="en-US" sz="2000" b="0" dirty="0">
                <a:solidFill>
                  <a:srgbClr val="008000"/>
                </a:solidFill>
                <a:effectLst/>
                <a:latin typeface="Consolas" panose="020B0609020204030204" pitchFamily="49" charset="0"/>
              </a:rPr>
              <a:t>初始化备忘录数组，</a:t>
            </a:r>
            <a:r>
              <a:rPr lang="en-US" altLang="zh-CN" sz="2000" b="0" dirty="0">
                <a:solidFill>
                  <a:srgbClr val="008000"/>
                </a:solidFill>
                <a:effectLst/>
                <a:latin typeface="Consolas" panose="020B0609020204030204" pitchFamily="49" charset="0"/>
              </a:rPr>
              <a:t>-1</a:t>
            </a:r>
            <a:r>
              <a:rPr lang="zh-CN" altLang="en-US" sz="2000" b="0" dirty="0">
                <a:solidFill>
                  <a:srgbClr val="008000"/>
                </a:solidFill>
                <a:effectLst/>
                <a:latin typeface="Consolas" panose="020B0609020204030204" pitchFamily="49" charset="0"/>
              </a:rPr>
              <a:t>表示尚未计算的值</a:t>
            </a:r>
            <a:endParaRPr lang="zh-CN" altLang="en-US" sz="2000" b="0" dirty="0">
              <a:solidFill>
                <a:srgbClr val="3B3B3B"/>
              </a:solidFill>
              <a:effectLst/>
              <a:latin typeface="Consolas" panose="020B0609020204030204" pitchFamily="49" charset="0"/>
            </a:endParaRPr>
          </a:p>
          <a:p>
            <a:pPr>
              <a:lnSpc>
                <a:spcPts val="1425"/>
              </a:lnSpc>
              <a:buNone/>
            </a:pPr>
            <a:r>
              <a:rPr lang="en-US" altLang="zh-CN" sz="2000" b="0" dirty="0">
                <a:solidFill>
                  <a:srgbClr val="0000FF"/>
                </a:solidFill>
                <a:effectLst/>
                <a:latin typeface="Consolas" panose="020B0609020204030204" pitchFamily="49" charset="0"/>
              </a:rPr>
              <a:t>void</a:t>
            </a:r>
            <a:r>
              <a:rPr lang="en-US" altLang="zh-CN" sz="2000" b="0" dirty="0">
                <a:solidFill>
                  <a:srgbClr val="3B3B3B"/>
                </a:solidFill>
                <a:effectLst/>
                <a:latin typeface="Consolas" panose="020B0609020204030204" pitchFamily="49" charset="0"/>
              </a:rPr>
              <a:t> </a:t>
            </a:r>
            <a:r>
              <a:rPr lang="en-US" altLang="zh-CN" sz="2000" b="0" dirty="0" err="1">
                <a:solidFill>
                  <a:srgbClr val="795E26"/>
                </a:solidFill>
                <a:effectLst/>
                <a:latin typeface="Consolas" panose="020B0609020204030204" pitchFamily="49" charset="0"/>
              </a:rPr>
              <a:t>initMemo</a:t>
            </a:r>
            <a:r>
              <a:rPr lang="en-US" altLang="zh-CN" sz="2000" b="0" dirty="0">
                <a:solidFill>
                  <a:srgbClr val="3B3B3B"/>
                </a:solidFill>
                <a:effectLst/>
                <a:latin typeface="Consolas" panose="020B0609020204030204" pitchFamily="49" charset="0"/>
              </a:rPr>
              <a:t>() {</a:t>
            </a:r>
          </a:p>
          <a:p>
            <a:pPr>
              <a:lnSpc>
                <a:spcPts val="1425"/>
              </a:lnSpc>
              <a:buNone/>
            </a:pPr>
            <a:r>
              <a:rPr lang="en-US" altLang="zh-CN" sz="2000" b="0" dirty="0">
                <a:solidFill>
                  <a:srgbClr val="3B3B3B"/>
                </a:solidFill>
                <a:effectLst/>
                <a:latin typeface="Consolas" panose="020B0609020204030204" pitchFamily="49" charset="0"/>
              </a:rPr>
              <a:t>    </a:t>
            </a:r>
            <a:r>
              <a:rPr lang="en-US" altLang="zh-CN" sz="2000" b="0" dirty="0">
                <a:solidFill>
                  <a:srgbClr val="AF00DB"/>
                </a:solidFill>
                <a:effectLst/>
                <a:latin typeface="Consolas" panose="020B0609020204030204" pitchFamily="49" charset="0"/>
              </a:rPr>
              <a:t>for</a:t>
            </a:r>
            <a:r>
              <a:rPr lang="en-US" altLang="zh-CN" sz="2000" b="0" dirty="0">
                <a:solidFill>
                  <a:srgbClr val="3B3B3B"/>
                </a:solidFill>
                <a:effectLst/>
                <a:latin typeface="Consolas" panose="020B0609020204030204" pitchFamily="49" charset="0"/>
              </a:rPr>
              <a:t>(</a:t>
            </a:r>
            <a:r>
              <a:rPr lang="en-US" altLang="zh-CN" sz="2000" b="0" dirty="0">
                <a:solidFill>
                  <a:srgbClr val="0000FF"/>
                </a:solidFill>
                <a:effectLst/>
                <a:latin typeface="Consolas" panose="020B0609020204030204" pitchFamily="49" charset="0"/>
              </a:rPr>
              <a:t>int</a:t>
            </a:r>
            <a:r>
              <a:rPr lang="en-US" altLang="zh-CN" sz="2000" b="0" dirty="0">
                <a:solidFill>
                  <a:srgbClr val="3B3B3B"/>
                </a:solidFill>
                <a:effectLst/>
                <a:latin typeface="Consolas" panose="020B0609020204030204" pitchFamily="49" charset="0"/>
              </a:rPr>
              <a:t> </a:t>
            </a:r>
            <a:r>
              <a:rPr lang="en-US" altLang="zh-CN" sz="2000" b="0" dirty="0" err="1">
                <a:solidFill>
                  <a:srgbClr val="3B3B3B"/>
                </a:solidFill>
                <a:effectLst/>
                <a:latin typeface="Consolas" panose="020B0609020204030204" pitchFamily="49" charset="0"/>
              </a:rPr>
              <a:t>i</a:t>
            </a:r>
            <a:r>
              <a:rPr lang="en-US" altLang="zh-CN" sz="2000" b="0" dirty="0">
                <a:solidFill>
                  <a:srgbClr val="3B3B3B"/>
                </a:solidFill>
                <a:effectLst/>
                <a:latin typeface="Consolas" panose="020B0609020204030204" pitchFamily="49" charset="0"/>
              </a:rPr>
              <a:t> </a:t>
            </a:r>
            <a:r>
              <a:rPr lang="en-US" altLang="zh-CN" sz="2000" b="0" dirty="0">
                <a:solidFill>
                  <a:srgbClr val="000000"/>
                </a:solidFill>
                <a:effectLst/>
                <a:latin typeface="Consolas" panose="020B0609020204030204" pitchFamily="49" charset="0"/>
              </a:rPr>
              <a:t>=</a:t>
            </a:r>
            <a:r>
              <a:rPr lang="en-US" altLang="zh-CN" sz="2000" b="0" dirty="0">
                <a:solidFill>
                  <a:srgbClr val="3B3B3B"/>
                </a:solidFill>
                <a:effectLst/>
                <a:latin typeface="Consolas" panose="020B0609020204030204" pitchFamily="49" charset="0"/>
              </a:rPr>
              <a:t> </a:t>
            </a:r>
            <a:r>
              <a:rPr lang="en-US" altLang="zh-CN" sz="2000" b="0" dirty="0">
                <a:solidFill>
                  <a:srgbClr val="098658"/>
                </a:solidFill>
                <a:effectLst/>
                <a:latin typeface="Consolas" panose="020B0609020204030204" pitchFamily="49" charset="0"/>
              </a:rPr>
              <a:t>0</a:t>
            </a:r>
            <a:r>
              <a:rPr lang="en-US" altLang="zh-CN" sz="2000" b="0" dirty="0">
                <a:solidFill>
                  <a:srgbClr val="3B3B3B"/>
                </a:solidFill>
                <a:effectLst/>
                <a:latin typeface="Consolas" panose="020B0609020204030204" pitchFamily="49" charset="0"/>
              </a:rPr>
              <a:t>; </a:t>
            </a:r>
            <a:r>
              <a:rPr lang="en-US" altLang="zh-CN" sz="2000" b="0" dirty="0" err="1">
                <a:solidFill>
                  <a:srgbClr val="3B3B3B"/>
                </a:solidFill>
                <a:effectLst/>
                <a:latin typeface="Consolas" panose="020B0609020204030204" pitchFamily="49" charset="0"/>
              </a:rPr>
              <a:t>i</a:t>
            </a:r>
            <a:r>
              <a:rPr lang="en-US" altLang="zh-CN" sz="2000" b="0" dirty="0">
                <a:solidFill>
                  <a:srgbClr val="3B3B3B"/>
                </a:solidFill>
                <a:effectLst/>
                <a:latin typeface="Consolas" panose="020B0609020204030204" pitchFamily="49" charset="0"/>
              </a:rPr>
              <a:t> </a:t>
            </a:r>
            <a:r>
              <a:rPr lang="en-US" altLang="zh-CN" sz="2000" b="0" dirty="0">
                <a:solidFill>
                  <a:srgbClr val="000000"/>
                </a:solidFill>
                <a:effectLst/>
                <a:latin typeface="Consolas" panose="020B0609020204030204" pitchFamily="49" charset="0"/>
              </a:rPr>
              <a:t>&lt;</a:t>
            </a:r>
            <a:r>
              <a:rPr lang="en-US" altLang="zh-CN" sz="2000" b="0" dirty="0">
                <a:solidFill>
                  <a:srgbClr val="3B3B3B"/>
                </a:solidFill>
                <a:effectLst/>
                <a:latin typeface="Consolas" panose="020B0609020204030204" pitchFamily="49" charset="0"/>
              </a:rPr>
              <a:t> MAX_SIZE; </a:t>
            </a:r>
            <a:r>
              <a:rPr lang="en-US" altLang="zh-CN" sz="2000" b="0" dirty="0">
                <a:solidFill>
                  <a:srgbClr val="000000"/>
                </a:solidFill>
                <a:effectLst/>
                <a:latin typeface="Consolas" panose="020B0609020204030204" pitchFamily="49" charset="0"/>
              </a:rPr>
              <a:t>++</a:t>
            </a:r>
            <a:r>
              <a:rPr lang="en-US" altLang="zh-CN" sz="2000" b="0" dirty="0" err="1">
                <a:solidFill>
                  <a:srgbClr val="3B3B3B"/>
                </a:solidFill>
                <a:effectLst/>
                <a:latin typeface="Consolas" panose="020B0609020204030204" pitchFamily="49" charset="0"/>
              </a:rPr>
              <a:t>i</a:t>
            </a:r>
            <a:r>
              <a:rPr lang="en-US" altLang="zh-CN" sz="2000" b="0" dirty="0">
                <a:solidFill>
                  <a:srgbClr val="3B3B3B"/>
                </a:solidFill>
                <a:effectLst/>
                <a:latin typeface="Consolas" panose="020B0609020204030204" pitchFamily="49" charset="0"/>
              </a:rPr>
              <a:t>) {</a:t>
            </a:r>
          </a:p>
          <a:p>
            <a:pPr>
              <a:lnSpc>
                <a:spcPts val="1425"/>
              </a:lnSpc>
              <a:buNone/>
            </a:pPr>
            <a:r>
              <a:rPr lang="en-US" altLang="zh-CN" sz="2000" b="0" dirty="0">
                <a:solidFill>
                  <a:srgbClr val="3B3B3B"/>
                </a:solidFill>
                <a:effectLst/>
                <a:latin typeface="Consolas" panose="020B0609020204030204" pitchFamily="49" charset="0"/>
              </a:rPr>
              <a:t>        </a:t>
            </a:r>
            <a:r>
              <a:rPr lang="en-US" altLang="zh-CN" sz="2000" b="0" dirty="0">
                <a:solidFill>
                  <a:srgbClr val="001080"/>
                </a:solidFill>
                <a:effectLst/>
                <a:latin typeface="Consolas" panose="020B0609020204030204" pitchFamily="49" charset="0"/>
              </a:rPr>
              <a:t>memo</a:t>
            </a:r>
            <a:r>
              <a:rPr lang="en-US" altLang="zh-CN" sz="2000" b="0" dirty="0">
                <a:solidFill>
                  <a:srgbClr val="3B3B3B"/>
                </a:solidFill>
                <a:effectLst/>
                <a:latin typeface="Consolas" panose="020B0609020204030204" pitchFamily="49" charset="0"/>
              </a:rPr>
              <a:t>[</a:t>
            </a:r>
            <a:r>
              <a:rPr lang="en-US" altLang="zh-CN" sz="2000" b="0" dirty="0" err="1">
                <a:solidFill>
                  <a:srgbClr val="3B3B3B"/>
                </a:solidFill>
                <a:effectLst/>
                <a:latin typeface="Consolas" panose="020B0609020204030204" pitchFamily="49" charset="0"/>
              </a:rPr>
              <a:t>i</a:t>
            </a:r>
            <a:r>
              <a:rPr lang="en-US" altLang="zh-CN" sz="2000" b="0" dirty="0">
                <a:solidFill>
                  <a:srgbClr val="3B3B3B"/>
                </a:solidFill>
                <a:effectLst/>
                <a:latin typeface="Consolas" panose="020B0609020204030204" pitchFamily="49" charset="0"/>
              </a:rPr>
              <a:t>] </a:t>
            </a:r>
            <a:r>
              <a:rPr lang="en-US" altLang="zh-CN" sz="2000" b="0" dirty="0">
                <a:solidFill>
                  <a:srgbClr val="000000"/>
                </a:solidFill>
                <a:effectLst/>
                <a:latin typeface="Consolas" panose="020B0609020204030204" pitchFamily="49" charset="0"/>
              </a:rPr>
              <a:t>=</a:t>
            </a:r>
            <a:r>
              <a:rPr lang="en-US" altLang="zh-CN" sz="2000" b="0" dirty="0">
                <a:solidFill>
                  <a:srgbClr val="3B3B3B"/>
                </a:solidFill>
                <a:effectLst/>
                <a:latin typeface="Consolas" panose="020B0609020204030204" pitchFamily="49" charset="0"/>
              </a:rPr>
              <a:t> </a:t>
            </a:r>
            <a:r>
              <a:rPr lang="en-US" altLang="zh-CN" sz="2000" b="0" dirty="0">
                <a:solidFill>
                  <a:srgbClr val="000000"/>
                </a:solidFill>
                <a:effectLst/>
                <a:latin typeface="Consolas" panose="020B0609020204030204" pitchFamily="49" charset="0"/>
              </a:rPr>
              <a:t>-</a:t>
            </a:r>
            <a:r>
              <a:rPr lang="en-US" altLang="zh-CN" sz="2000" b="0" dirty="0">
                <a:solidFill>
                  <a:srgbClr val="098658"/>
                </a:solidFill>
                <a:effectLst/>
                <a:latin typeface="Consolas" panose="020B0609020204030204" pitchFamily="49" charset="0"/>
              </a:rPr>
              <a:t>1</a:t>
            </a:r>
            <a:r>
              <a:rPr lang="en-US" altLang="zh-CN" sz="2000" b="0" dirty="0">
                <a:solidFill>
                  <a:srgbClr val="3B3B3B"/>
                </a:solidFill>
                <a:effectLst/>
                <a:latin typeface="Consolas" panose="020B0609020204030204" pitchFamily="49" charset="0"/>
              </a:rPr>
              <a:t>;</a:t>
            </a:r>
          </a:p>
          <a:p>
            <a:pPr>
              <a:lnSpc>
                <a:spcPts val="1425"/>
              </a:lnSpc>
              <a:buNone/>
            </a:pPr>
            <a:r>
              <a:rPr lang="en-US" altLang="zh-CN" sz="2000" b="0" dirty="0">
                <a:solidFill>
                  <a:srgbClr val="3B3B3B"/>
                </a:solidFill>
                <a:effectLst/>
                <a:latin typeface="Consolas" panose="020B0609020204030204" pitchFamily="49" charset="0"/>
              </a:rPr>
              <a:t>    }</a:t>
            </a:r>
          </a:p>
          <a:p>
            <a:pPr>
              <a:lnSpc>
                <a:spcPts val="1425"/>
              </a:lnSpc>
              <a:buNone/>
            </a:pPr>
            <a:r>
              <a:rPr lang="en-US" altLang="zh-CN" sz="2000" b="0" dirty="0">
                <a:solidFill>
                  <a:srgbClr val="3B3B3B"/>
                </a:solidFill>
                <a:effectLst/>
                <a:latin typeface="Consolas" panose="020B0609020204030204" pitchFamily="49" charset="0"/>
              </a:rPr>
              <a:t>}</a:t>
            </a:r>
          </a:p>
          <a:p>
            <a:pPr>
              <a:lnSpc>
                <a:spcPts val="1425"/>
              </a:lnSpc>
              <a:buNone/>
            </a:pPr>
            <a:endParaRPr lang="en-US" altLang="zh-CN" sz="2000" b="0" dirty="0">
              <a:solidFill>
                <a:srgbClr val="3B3B3B"/>
              </a:solidFill>
              <a:effectLst/>
              <a:latin typeface="Consolas" panose="020B0609020204030204" pitchFamily="49" charset="0"/>
            </a:endParaRPr>
          </a:p>
          <a:p>
            <a:pPr>
              <a:lnSpc>
                <a:spcPts val="1425"/>
              </a:lnSpc>
              <a:buNone/>
            </a:pPr>
            <a:r>
              <a:rPr lang="en-US" altLang="zh-CN" sz="2000" b="0" dirty="0">
                <a:solidFill>
                  <a:srgbClr val="008000"/>
                </a:solidFill>
                <a:effectLst/>
                <a:latin typeface="Consolas" panose="020B0609020204030204" pitchFamily="49" charset="0"/>
              </a:rPr>
              <a:t>// </a:t>
            </a:r>
            <a:r>
              <a:rPr lang="zh-CN" altLang="en-US" sz="2000" b="0" dirty="0">
                <a:solidFill>
                  <a:srgbClr val="008000"/>
                </a:solidFill>
                <a:effectLst/>
                <a:latin typeface="Consolas" panose="020B0609020204030204" pitchFamily="49" charset="0"/>
              </a:rPr>
              <a:t>使用带备忘录的递归方法计算斐波那契数</a:t>
            </a:r>
            <a:endParaRPr lang="zh-CN" altLang="en-US" sz="2000" b="0" dirty="0">
              <a:solidFill>
                <a:srgbClr val="3B3B3B"/>
              </a:solidFill>
              <a:effectLst/>
              <a:latin typeface="Consolas" panose="020B0609020204030204" pitchFamily="49" charset="0"/>
            </a:endParaRPr>
          </a:p>
          <a:p>
            <a:pPr>
              <a:lnSpc>
                <a:spcPts val="1425"/>
              </a:lnSpc>
              <a:buNone/>
            </a:pPr>
            <a:r>
              <a:rPr lang="en-US" altLang="zh-CN" sz="2000" b="0" dirty="0">
                <a:solidFill>
                  <a:srgbClr val="0000FF"/>
                </a:solidFill>
                <a:effectLst/>
                <a:latin typeface="Consolas" panose="020B0609020204030204" pitchFamily="49" charset="0"/>
              </a:rPr>
              <a:t>long</a:t>
            </a:r>
            <a:r>
              <a:rPr lang="en-US" altLang="zh-CN" sz="2000" b="0" dirty="0">
                <a:solidFill>
                  <a:srgbClr val="3B3B3B"/>
                </a:solidFill>
                <a:effectLst/>
                <a:latin typeface="Consolas" panose="020B0609020204030204" pitchFamily="49" charset="0"/>
              </a:rPr>
              <a:t> </a:t>
            </a:r>
            <a:r>
              <a:rPr lang="en-US" altLang="zh-CN" sz="2000" b="0" dirty="0">
                <a:solidFill>
                  <a:srgbClr val="795E26"/>
                </a:solidFill>
                <a:effectLst/>
                <a:latin typeface="Consolas" panose="020B0609020204030204" pitchFamily="49" charset="0"/>
              </a:rPr>
              <a:t>fib</a:t>
            </a:r>
            <a:r>
              <a:rPr lang="en-US" altLang="zh-CN" sz="2000" b="0" dirty="0">
                <a:solidFill>
                  <a:srgbClr val="3B3B3B"/>
                </a:solidFill>
                <a:effectLst/>
                <a:latin typeface="Consolas" panose="020B0609020204030204" pitchFamily="49" charset="0"/>
              </a:rPr>
              <a:t>(</a:t>
            </a:r>
            <a:r>
              <a:rPr lang="en-US" altLang="zh-CN" sz="2000" b="0" dirty="0">
                <a:solidFill>
                  <a:srgbClr val="0000FF"/>
                </a:solidFill>
                <a:effectLst/>
                <a:latin typeface="Consolas" panose="020B0609020204030204" pitchFamily="49" charset="0"/>
              </a:rPr>
              <a:t>int</a:t>
            </a:r>
            <a:r>
              <a:rPr lang="en-US" altLang="zh-CN" sz="2000" b="0" dirty="0">
                <a:solidFill>
                  <a:srgbClr val="3B3B3B"/>
                </a:solidFill>
                <a:effectLst/>
                <a:latin typeface="Consolas" panose="020B0609020204030204" pitchFamily="49" charset="0"/>
              </a:rPr>
              <a:t> </a:t>
            </a:r>
            <a:r>
              <a:rPr lang="en-US" altLang="zh-CN" sz="2000" b="0" dirty="0">
                <a:solidFill>
                  <a:srgbClr val="001080"/>
                </a:solidFill>
                <a:effectLst/>
                <a:latin typeface="Consolas" panose="020B0609020204030204" pitchFamily="49" charset="0"/>
              </a:rPr>
              <a:t>n</a:t>
            </a:r>
            <a:r>
              <a:rPr lang="en-US" altLang="zh-CN" sz="2000" b="0" dirty="0">
                <a:solidFill>
                  <a:srgbClr val="3B3B3B"/>
                </a:solidFill>
                <a:effectLst/>
                <a:latin typeface="Consolas" panose="020B0609020204030204" pitchFamily="49" charset="0"/>
              </a:rPr>
              <a:t>) {</a:t>
            </a:r>
          </a:p>
          <a:p>
            <a:pPr>
              <a:lnSpc>
                <a:spcPts val="1425"/>
              </a:lnSpc>
              <a:buNone/>
            </a:pPr>
            <a:r>
              <a:rPr lang="en-US" altLang="zh-CN" sz="2000" b="0" dirty="0">
                <a:solidFill>
                  <a:srgbClr val="3B3B3B"/>
                </a:solidFill>
                <a:effectLst/>
                <a:latin typeface="Consolas" panose="020B0609020204030204" pitchFamily="49" charset="0"/>
              </a:rPr>
              <a:t>    </a:t>
            </a:r>
            <a:r>
              <a:rPr lang="en-US" altLang="zh-CN" sz="2000" b="0" dirty="0">
                <a:solidFill>
                  <a:srgbClr val="008000"/>
                </a:solidFill>
                <a:effectLst/>
                <a:latin typeface="Consolas" panose="020B0609020204030204" pitchFamily="49" charset="0"/>
              </a:rPr>
              <a:t>// </a:t>
            </a:r>
            <a:r>
              <a:rPr lang="zh-CN" altLang="en-US" sz="2000" b="0" dirty="0">
                <a:solidFill>
                  <a:srgbClr val="008000"/>
                </a:solidFill>
                <a:effectLst/>
                <a:latin typeface="Consolas" panose="020B0609020204030204" pitchFamily="49" charset="0"/>
              </a:rPr>
              <a:t>基本情况：</a:t>
            </a:r>
            <a:r>
              <a:rPr lang="en-US" altLang="zh-CN" sz="2000" b="0" dirty="0">
                <a:solidFill>
                  <a:srgbClr val="008000"/>
                </a:solidFill>
                <a:effectLst/>
                <a:latin typeface="Consolas" panose="020B0609020204030204" pitchFamily="49" charset="0"/>
              </a:rPr>
              <a:t>F(0)=0, F(1)=1</a:t>
            </a:r>
            <a:endParaRPr lang="en-US" altLang="zh-CN" sz="2000" b="0" dirty="0">
              <a:solidFill>
                <a:srgbClr val="3B3B3B"/>
              </a:solidFill>
              <a:effectLst/>
              <a:latin typeface="Consolas" panose="020B0609020204030204" pitchFamily="49" charset="0"/>
            </a:endParaRPr>
          </a:p>
          <a:p>
            <a:pPr>
              <a:lnSpc>
                <a:spcPts val="1425"/>
              </a:lnSpc>
              <a:buNone/>
            </a:pPr>
            <a:r>
              <a:rPr lang="en-US" altLang="zh-CN" sz="2000" b="0" dirty="0">
                <a:solidFill>
                  <a:srgbClr val="3B3B3B"/>
                </a:solidFill>
                <a:effectLst/>
                <a:latin typeface="Consolas" panose="020B0609020204030204" pitchFamily="49" charset="0"/>
              </a:rPr>
              <a:t>    </a:t>
            </a:r>
            <a:r>
              <a:rPr lang="en-US" altLang="zh-CN" sz="2000" b="0" dirty="0">
                <a:solidFill>
                  <a:srgbClr val="AF00DB"/>
                </a:solidFill>
                <a:effectLst/>
                <a:latin typeface="Consolas" panose="020B0609020204030204" pitchFamily="49" charset="0"/>
              </a:rPr>
              <a:t>if</a:t>
            </a:r>
            <a:r>
              <a:rPr lang="en-US" altLang="zh-CN" sz="2000" b="0" dirty="0">
                <a:solidFill>
                  <a:srgbClr val="3B3B3B"/>
                </a:solidFill>
                <a:effectLst/>
                <a:latin typeface="Consolas" panose="020B0609020204030204" pitchFamily="49" charset="0"/>
              </a:rPr>
              <a:t>(n </a:t>
            </a:r>
            <a:r>
              <a:rPr lang="en-US" altLang="zh-CN" sz="2000" b="0" dirty="0">
                <a:solidFill>
                  <a:srgbClr val="000000"/>
                </a:solidFill>
                <a:effectLst/>
                <a:latin typeface="Consolas" panose="020B0609020204030204" pitchFamily="49" charset="0"/>
              </a:rPr>
              <a:t>==</a:t>
            </a:r>
            <a:r>
              <a:rPr lang="en-US" altLang="zh-CN" sz="2000" b="0" dirty="0">
                <a:solidFill>
                  <a:srgbClr val="3B3B3B"/>
                </a:solidFill>
                <a:effectLst/>
                <a:latin typeface="Consolas" panose="020B0609020204030204" pitchFamily="49" charset="0"/>
              </a:rPr>
              <a:t> </a:t>
            </a:r>
            <a:r>
              <a:rPr lang="en-US" altLang="zh-CN" sz="2000" b="0" dirty="0">
                <a:solidFill>
                  <a:srgbClr val="098658"/>
                </a:solidFill>
                <a:effectLst/>
                <a:latin typeface="Consolas" panose="020B0609020204030204" pitchFamily="49" charset="0"/>
              </a:rPr>
              <a:t>0</a:t>
            </a:r>
            <a:r>
              <a:rPr lang="en-US" altLang="zh-CN" sz="2000" b="0" dirty="0">
                <a:solidFill>
                  <a:srgbClr val="3B3B3B"/>
                </a:solidFill>
                <a:effectLst/>
                <a:latin typeface="Consolas" panose="020B0609020204030204" pitchFamily="49" charset="0"/>
              </a:rPr>
              <a:t>) </a:t>
            </a:r>
            <a:r>
              <a:rPr lang="en-US" altLang="zh-CN" sz="2000" b="0" dirty="0">
                <a:solidFill>
                  <a:srgbClr val="AF00DB"/>
                </a:solidFill>
                <a:effectLst/>
                <a:latin typeface="Consolas" panose="020B0609020204030204" pitchFamily="49" charset="0"/>
              </a:rPr>
              <a:t>return</a:t>
            </a:r>
            <a:r>
              <a:rPr lang="en-US" altLang="zh-CN" sz="2000" b="0" dirty="0">
                <a:solidFill>
                  <a:srgbClr val="3B3B3B"/>
                </a:solidFill>
                <a:effectLst/>
                <a:latin typeface="Consolas" panose="020B0609020204030204" pitchFamily="49" charset="0"/>
              </a:rPr>
              <a:t> </a:t>
            </a:r>
            <a:r>
              <a:rPr lang="en-US" altLang="zh-CN" sz="2000" b="0" dirty="0">
                <a:solidFill>
                  <a:srgbClr val="098658"/>
                </a:solidFill>
                <a:effectLst/>
                <a:latin typeface="Consolas" panose="020B0609020204030204" pitchFamily="49" charset="0"/>
              </a:rPr>
              <a:t>0</a:t>
            </a:r>
            <a:r>
              <a:rPr lang="en-US" altLang="zh-CN" sz="2000" b="0" dirty="0">
                <a:solidFill>
                  <a:srgbClr val="3B3B3B"/>
                </a:solidFill>
                <a:effectLst/>
                <a:latin typeface="Consolas" panose="020B0609020204030204" pitchFamily="49" charset="0"/>
              </a:rPr>
              <a:t>;</a:t>
            </a:r>
          </a:p>
          <a:p>
            <a:pPr>
              <a:lnSpc>
                <a:spcPts val="1425"/>
              </a:lnSpc>
              <a:buNone/>
            </a:pPr>
            <a:r>
              <a:rPr lang="en-US" altLang="zh-CN" sz="2000" b="0" dirty="0">
                <a:solidFill>
                  <a:srgbClr val="3B3B3B"/>
                </a:solidFill>
                <a:effectLst/>
                <a:latin typeface="Consolas" panose="020B0609020204030204" pitchFamily="49" charset="0"/>
              </a:rPr>
              <a:t>    </a:t>
            </a:r>
            <a:r>
              <a:rPr lang="en-US" altLang="zh-CN" sz="2000" b="0" dirty="0">
                <a:solidFill>
                  <a:srgbClr val="AF00DB"/>
                </a:solidFill>
                <a:effectLst/>
                <a:latin typeface="Consolas" panose="020B0609020204030204" pitchFamily="49" charset="0"/>
              </a:rPr>
              <a:t>if</a:t>
            </a:r>
            <a:r>
              <a:rPr lang="en-US" altLang="zh-CN" sz="2000" b="0" dirty="0">
                <a:solidFill>
                  <a:srgbClr val="3B3B3B"/>
                </a:solidFill>
                <a:effectLst/>
                <a:latin typeface="Consolas" panose="020B0609020204030204" pitchFamily="49" charset="0"/>
              </a:rPr>
              <a:t>(n </a:t>
            </a:r>
            <a:r>
              <a:rPr lang="en-US" altLang="zh-CN" sz="2000" b="0" dirty="0">
                <a:solidFill>
                  <a:srgbClr val="000000"/>
                </a:solidFill>
                <a:effectLst/>
                <a:latin typeface="Consolas" panose="020B0609020204030204" pitchFamily="49" charset="0"/>
              </a:rPr>
              <a:t>==</a:t>
            </a:r>
            <a:r>
              <a:rPr lang="en-US" altLang="zh-CN" sz="2000" b="0" dirty="0">
                <a:solidFill>
                  <a:srgbClr val="3B3B3B"/>
                </a:solidFill>
                <a:effectLst/>
                <a:latin typeface="Consolas" panose="020B0609020204030204" pitchFamily="49" charset="0"/>
              </a:rPr>
              <a:t> </a:t>
            </a:r>
            <a:r>
              <a:rPr lang="en-US" altLang="zh-CN" sz="2000" b="0" dirty="0">
                <a:solidFill>
                  <a:srgbClr val="098658"/>
                </a:solidFill>
                <a:effectLst/>
                <a:latin typeface="Consolas" panose="020B0609020204030204" pitchFamily="49" charset="0"/>
              </a:rPr>
              <a:t>1</a:t>
            </a:r>
            <a:r>
              <a:rPr lang="en-US" altLang="zh-CN" sz="2000" b="0" dirty="0">
                <a:solidFill>
                  <a:srgbClr val="3B3B3B"/>
                </a:solidFill>
                <a:effectLst/>
                <a:latin typeface="Consolas" panose="020B0609020204030204" pitchFamily="49" charset="0"/>
              </a:rPr>
              <a:t>) </a:t>
            </a:r>
            <a:r>
              <a:rPr lang="en-US" altLang="zh-CN" sz="2000" b="0" dirty="0">
                <a:solidFill>
                  <a:srgbClr val="AF00DB"/>
                </a:solidFill>
                <a:effectLst/>
                <a:latin typeface="Consolas" panose="020B0609020204030204" pitchFamily="49" charset="0"/>
              </a:rPr>
              <a:t>return</a:t>
            </a:r>
            <a:r>
              <a:rPr lang="en-US" altLang="zh-CN" sz="2000" b="0" dirty="0">
                <a:solidFill>
                  <a:srgbClr val="3B3B3B"/>
                </a:solidFill>
                <a:effectLst/>
                <a:latin typeface="Consolas" panose="020B0609020204030204" pitchFamily="49" charset="0"/>
              </a:rPr>
              <a:t> </a:t>
            </a:r>
            <a:r>
              <a:rPr lang="en-US" altLang="zh-CN" sz="2000" b="0" dirty="0">
                <a:solidFill>
                  <a:srgbClr val="098658"/>
                </a:solidFill>
                <a:effectLst/>
                <a:latin typeface="Consolas" panose="020B0609020204030204" pitchFamily="49" charset="0"/>
              </a:rPr>
              <a:t>1</a:t>
            </a:r>
            <a:r>
              <a:rPr lang="en-US" altLang="zh-CN" sz="2000" b="0" dirty="0">
                <a:solidFill>
                  <a:srgbClr val="3B3B3B"/>
                </a:solidFill>
                <a:effectLst/>
                <a:latin typeface="Consolas" panose="020B0609020204030204" pitchFamily="49" charset="0"/>
              </a:rPr>
              <a:t>;</a:t>
            </a:r>
          </a:p>
          <a:p>
            <a:pPr>
              <a:lnSpc>
                <a:spcPts val="1425"/>
              </a:lnSpc>
              <a:buNone/>
            </a:pPr>
            <a:endParaRPr lang="en-US" altLang="zh-CN" sz="2000" b="0" dirty="0">
              <a:solidFill>
                <a:srgbClr val="3B3B3B"/>
              </a:solidFill>
              <a:effectLst/>
              <a:latin typeface="Consolas" panose="020B0609020204030204" pitchFamily="49" charset="0"/>
            </a:endParaRPr>
          </a:p>
          <a:p>
            <a:pPr>
              <a:lnSpc>
                <a:spcPts val="1425"/>
              </a:lnSpc>
              <a:buNone/>
            </a:pPr>
            <a:r>
              <a:rPr lang="en-US" altLang="zh-CN" sz="2000" b="0" dirty="0">
                <a:solidFill>
                  <a:srgbClr val="3B3B3B"/>
                </a:solidFill>
                <a:effectLst/>
                <a:latin typeface="Consolas" panose="020B0609020204030204" pitchFamily="49" charset="0"/>
              </a:rPr>
              <a:t>    </a:t>
            </a:r>
            <a:r>
              <a:rPr lang="en-US" altLang="zh-CN" sz="2000" b="0" dirty="0">
                <a:solidFill>
                  <a:srgbClr val="008000"/>
                </a:solidFill>
                <a:effectLst/>
                <a:latin typeface="Consolas" panose="020B0609020204030204" pitchFamily="49" charset="0"/>
              </a:rPr>
              <a:t>// </a:t>
            </a:r>
            <a:r>
              <a:rPr lang="zh-CN" altLang="en-US" sz="2000" b="0" dirty="0">
                <a:solidFill>
                  <a:srgbClr val="008000"/>
                </a:solidFill>
                <a:effectLst/>
                <a:latin typeface="Consolas" panose="020B0609020204030204" pitchFamily="49" charset="0"/>
              </a:rPr>
              <a:t>如果已经计算过，则直接返回保存的结果，避免重复计算</a:t>
            </a:r>
            <a:endParaRPr lang="zh-CN" altLang="en-US" sz="2000" b="0" dirty="0">
              <a:solidFill>
                <a:srgbClr val="3B3B3B"/>
              </a:solidFill>
              <a:effectLst/>
              <a:latin typeface="Consolas" panose="020B0609020204030204" pitchFamily="49" charset="0"/>
            </a:endParaRPr>
          </a:p>
          <a:p>
            <a:pPr>
              <a:lnSpc>
                <a:spcPts val="1425"/>
              </a:lnSpc>
              <a:buNone/>
            </a:pPr>
            <a:r>
              <a:rPr lang="zh-CN" altLang="en-US" sz="2000" b="0" dirty="0">
                <a:solidFill>
                  <a:srgbClr val="3B3B3B"/>
                </a:solidFill>
                <a:effectLst/>
                <a:latin typeface="Consolas" panose="020B0609020204030204" pitchFamily="49" charset="0"/>
              </a:rPr>
              <a:t>    </a:t>
            </a:r>
            <a:r>
              <a:rPr lang="en-US" altLang="zh-CN" sz="2000" b="0" dirty="0">
                <a:solidFill>
                  <a:srgbClr val="AF00DB"/>
                </a:solidFill>
                <a:effectLst/>
                <a:latin typeface="Consolas" panose="020B0609020204030204" pitchFamily="49" charset="0"/>
              </a:rPr>
              <a:t>if</a:t>
            </a:r>
            <a:r>
              <a:rPr lang="en-US" altLang="zh-CN" sz="2000" b="0" dirty="0">
                <a:solidFill>
                  <a:srgbClr val="3B3B3B"/>
                </a:solidFill>
                <a:effectLst/>
                <a:latin typeface="Consolas" panose="020B0609020204030204" pitchFamily="49" charset="0"/>
              </a:rPr>
              <a:t>(</a:t>
            </a:r>
            <a:r>
              <a:rPr lang="en-US" altLang="zh-CN" sz="2000" b="0" dirty="0">
                <a:solidFill>
                  <a:srgbClr val="001080"/>
                </a:solidFill>
                <a:effectLst/>
                <a:latin typeface="Consolas" panose="020B0609020204030204" pitchFamily="49" charset="0"/>
              </a:rPr>
              <a:t>memo</a:t>
            </a:r>
            <a:r>
              <a:rPr lang="en-US" altLang="zh-CN" sz="2000" b="0" dirty="0">
                <a:solidFill>
                  <a:srgbClr val="3B3B3B"/>
                </a:solidFill>
                <a:effectLst/>
                <a:latin typeface="Consolas" panose="020B0609020204030204" pitchFamily="49" charset="0"/>
              </a:rPr>
              <a:t>[n] </a:t>
            </a:r>
            <a:r>
              <a:rPr lang="en-US" altLang="zh-CN" sz="2000" b="0" dirty="0">
                <a:solidFill>
                  <a:srgbClr val="000000"/>
                </a:solidFill>
                <a:effectLst/>
                <a:latin typeface="Consolas" panose="020B0609020204030204" pitchFamily="49" charset="0"/>
              </a:rPr>
              <a:t>!=</a:t>
            </a:r>
            <a:r>
              <a:rPr lang="en-US" altLang="zh-CN" sz="2000" b="0" dirty="0">
                <a:solidFill>
                  <a:srgbClr val="3B3B3B"/>
                </a:solidFill>
                <a:effectLst/>
                <a:latin typeface="Consolas" panose="020B0609020204030204" pitchFamily="49" charset="0"/>
              </a:rPr>
              <a:t> </a:t>
            </a:r>
            <a:r>
              <a:rPr lang="en-US" altLang="zh-CN" sz="2000" b="0" dirty="0">
                <a:solidFill>
                  <a:srgbClr val="000000"/>
                </a:solidFill>
                <a:effectLst/>
                <a:latin typeface="Consolas" panose="020B0609020204030204" pitchFamily="49" charset="0"/>
              </a:rPr>
              <a:t>-</a:t>
            </a:r>
            <a:r>
              <a:rPr lang="en-US" altLang="zh-CN" sz="2000" b="0" dirty="0">
                <a:solidFill>
                  <a:srgbClr val="098658"/>
                </a:solidFill>
                <a:effectLst/>
                <a:latin typeface="Consolas" panose="020B0609020204030204" pitchFamily="49" charset="0"/>
              </a:rPr>
              <a:t>1</a:t>
            </a:r>
            <a:r>
              <a:rPr lang="en-US" altLang="zh-CN" sz="2000" b="0" dirty="0">
                <a:solidFill>
                  <a:srgbClr val="3B3B3B"/>
                </a:solidFill>
                <a:effectLst/>
                <a:latin typeface="Consolas" panose="020B0609020204030204" pitchFamily="49" charset="0"/>
              </a:rPr>
              <a:t>) </a:t>
            </a:r>
            <a:r>
              <a:rPr lang="en-US" altLang="zh-CN" sz="2000" b="0" dirty="0">
                <a:solidFill>
                  <a:srgbClr val="AF00DB"/>
                </a:solidFill>
                <a:effectLst/>
                <a:latin typeface="Consolas" panose="020B0609020204030204" pitchFamily="49" charset="0"/>
              </a:rPr>
              <a:t>return</a:t>
            </a:r>
            <a:r>
              <a:rPr lang="en-US" altLang="zh-CN" sz="2000" b="0" dirty="0">
                <a:solidFill>
                  <a:srgbClr val="3B3B3B"/>
                </a:solidFill>
                <a:effectLst/>
                <a:latin typeface="Consolas" panose="020B0609020204030204" pitchFamily="49" charset="0"/>
              </a:rPr>
              <a:t> </a:t>
            </a:r>
            <a:r>
              <a:rPr lang="en-US" altLang="zh-CN" sz="2000" b="0" dirty="0">
                <a:solidFill>
                  <a:srgbClr val="001080"/>
                </a:solidFill>
                <a:effectLst/>
                <a:latin typeface="Consolas" panose="020B0609020204030204" pitchFamily="49" charset="0"/>
              </a:rPr>
              <a:t>memo</a:t>
            </a:r>
            <a:r>
              <a:rPr lang="en-US" altLang="zh-CN" sz="2000" b="0" dirty="0">
                <a:solidFill>
                  <a:srgbClr val="3B3B3B"/>
                </a:solidFill>
                <a:effectLst/>
                <a:latin typeface="Consolas" panose="020B0609020204030204" pitchFamily="49" charset="0"/>
              </a:rPr>
              <a:t>[n];</a:t>
            </a:r>
          </a:p>
          <a:p>
            <a:pPr>
              <a:lnSpc>
                <a:spcPts val="1425"/>
              </a:lnSpc>
              <a:buNone/>
            </a:pPr>
            <a:endParaRPr lang="en-US" altLang="zh-CN" sz="2000" b="0" dirty="0">
              <a:solidFill>
                <a:srgbClr val="3B3B3B"/>
              </a:solidFill>
              <a:effectLst/>
              <a:latin typeface="Consolas" panose="020B0609020204030204" pitchFamily="49" charset="0"/>
            </a:endParaRPr>
          </a:p>
          <a:p>
            <a:pPr>
              <a:lnSpc>
                <a:spcPts val="1425"/>
              </a:lnSpc>
              <a:buNone/>
            </a:pPr>
            <a:r>
              <a:rPr lang="en-US" altLang="zh-CN" sz="2000" b="0" dirty="0">
                <a:solidFill>
                  <a:srgbClr val="3B3B3B"/>
                </a:solidFill>
                <a:effectLst/>
                <a:latin typeface="Consolas" panose="020B0609020204030204" pitchFamily="49" charset="0"/>
              </a:rPr>
              <a:t>    </a:t>
            </a:r>
            <a:r>
              <a:rPr lang="en-US" altLang="zh-CN" sz="2000" b="0" dirty="0">
                <a:solidFill>
                  <a:srgbClr val="008000"/>
                </a:solidFill>
                <a:effectLst/>
                <a:latin typeface="Consolas" panose="020B0609020204030204" pitchFamily="49" charset="0"/>
              </a:rPr>
              <a:t>// </a:t>
            </a:r>
            <a:r>
              <a:rPr lang="zh-CN" altLang="en-US" sz="2000" b="0" dirty="0">
                <a:solidFill>
                  <a:srgbClr val="008000"/>
                </a:solidFill>
                <a:effectLst/>
                <a:latin typeface="Consolas" panose="020B0609020204030204" pitchFamily="49" charset="0"/>
              </a:rPr>
              <a:t>计算新的斐波那契数，并将其保存到备忘录中</a:t>
            </a:r>
            <a:endParaRPr lang="zh-CN" altLang="en-US" sz="2000" b="0" dirty="0">
              <a:solidFill>
                <a:srgbClr val="3B3B3B"/>
              </a:solidFill>
              <a:effectLst/>
              <a:latin typeface="Consolas" panose="020B0609020204030204" pitchFamily="49" charset="0"/>
            </a:endParaRPr>
          </a:p>
          <a:p>
            <a:pPr>
              <a:lnSpc>
                <a:spcPts val="1425"/>
              </a:lnSpc>
              <a:buNone/>
            </a:pPr>
            <a:r>
              <a:rPr lang="zh-CN" altLang="en-US" sz="2000" b="0" dirty="0">
                <a:solidFill>
                  <a:srgbClr val="3B3B3B"/>
                </a:solidFill>
                <a:effectLst/>
                <a:latin typeface="Consolas" panose="020B0609020204030204" pitchFamily="49" charset="0"/>
              </a:rPr>
              <a:t>    </a:t>
            </a:r>
            <a:r>
              <a:rPr lang="en-US" altLang="zh-CN" sz="2000" b="0" dirty="0">
                <a:solidFill>
                  <a:srgbClr val="001080"/>
                </a:solidFill>
                <a:effectLst/>
                <a:latin typeface="Consolas" panose="020B0609020204030204" pitchFamily="49" charset="0"/>
              </a:rPr>
              <a:t>memo</a:t>
            </a:r>
            <a:r>
              <a:rPr lang="en-US" altLang="zh-CN" sz="2000" b="0" dirty="0">
                <a:solidFill>
                  <a:srgbClr val="3B3B3B"/>
                </a:solidFill>
                <a:effectLst/>
                <a:latin typeface="Consolas" panose="020B0609020204030204" pitchFamily="49" charset="0"/>
              </a:rPr>
              <a:t>[n] </a:t>
            </a:r>
            <a:r>
              <a:rPr lang="en-US" altLang="zh-CN" sz="2000" b="0" dirty="0">
                <a:solidFill>
                  <a:srgbClr val="000000"/>
                </a:solidFill>
                <a:effectLst/>
                <a:latin typeface="Consolas" panose="020B0609020204030204" pitchFamily="49" charset="0"/>
              </a:rPr>
              <a:t>=</a:t>
            </a:r>
            <a:r>
              <a:rPr lang="en-US" altLang="zh-CN" sz="2000" b="0" dirty="0">
                <a:solidFill>
                  <a:srgbClr val="3B3B3B"/>
                </a:solidFill>
                <a:effectLst/>
                <a:latin typeface="Consolas" panose="020B0609020204030204" pitchFamily="49" charset="0"/>
              </a:rPr>
              <a:t> </a:t>
            </a:r>
            <a:r>
              <a:rPr lang="en-US" altLang="zh-CN" sz="2000" b="0" dirty="0">
                <a:solidFill>
                  <a:srgbClr val="795E26"/>
                </a:solidFill>
                <a:effectLst/>
                <a:latin typeface="Consolas" panose="020B0609020204030204" pitchFamily="49" charset="0"/>
              </a:rPr>
              <a:t>fib</a:t>
            </a:r>
            <a:r>
              <a:rPr lang="en-US" altLang="zh-CN" sz="2000" b="0" dirty="0">
                <a:solidFill>
                  <a:srgbClr val="3B3B3B"/>
                </a:solidFill>
                <a:effectLst/>
                <a:latin typeface="Consolas" panose="020B0609020204030204" pitchFamily="49" charset="0"/>
              </a:rPr>
              <a:t>(n</a:t>
            </a:r>
            <a:r>
              <a:rPr lang="en-US" altLang="zh-CN" sz="2000" b="0" dirty="0">
                <a:solidFill>
                  <a:srgbClr val="000000"/>
                </a:solidFill>
                <a:effectLst/>
                <a:latin typeface="Consolas" panose="020B0609020204030204" pitchFamily="49" charset="0"/>
              </a:rPr>
              <a:t>-</a:t>
            </a:r>
            <a:r>
              <a:rPr lang="en-US" altLang="zh-CN" sz="2000" b="0" dirty="0">
                <a:solidFill>
                  <a:srgbClr val="098658"/>
                </a:solidFill>
                <a:effectLst/>
                <a:latin typeface="Consolas" panose="020B0609020204030204" pitchFamily="49" charset="0"/>
              </a:rPr>
              <a:t>1</a:t>
            </a:r>
            <a:r>
              <a:rPr lang="en-US" altLang="zh-CN" sz="2000" b="0" dirty="0">
                <a:solidFill>
                  <a:srgbClr val="3B3B3B"/>
                </a:solidFill>
                <a:effectLst/>
                <a:latin typeface="Consolas" panose="020B0609020204030204" pitchFamily="49" charset="0"/>
              </a:rPr>
              <a:t>) </a:t>
            </a:r>
            <a:r>
              <a:rPr lang="en-US" altLang="zh-CN" sz="2000" b="0" dirty="0">
                <a:solidFill>
                  <a:srgbClr val="000000"/>
                </a:solidFill>
                <a:effectLst/>
                <a:latin typeface="Consolas" panose="020B0609020204030204" pitchFamily="49" charset="0"/>
              </a:rPr>
              <a:t>+</a:t>
            </a:r>
            <a:r>
              <a:rPr lang="en-US" altLang="zh-CN" sz="2000" b="0" dirty="0">
                <a:solidFill>
                  <a:srgbClr val="3B3B3B"/>
                </a:solidFill>
                <a:effectLst/>
                <a:latin typeface="Consolas" panose="020B0609020204030204" pitchFamily="49" charset="0"/>
              </a:rPr>
              <a:t> </a:t>
            </a:r>
            <a:r>
              <a:rPr lang="en-US" altLang="zh-CN" sz="2000" b="0" dirty="0">
                <a:solidFill>
                  <a:srgbClr val="795E26"/>
                </a:solidFill>
                <a:effectLst/>
                <a:latin typeface="Consolas" panose="020B0609020204030204" pitchFamily="49" charset="0"/>
              </a:rPr>
              <a:t>fib</a:t>
            </a:r>
            <a:r>
              <a:rPr lang="en-US" altLang="zh-CN" sz="2000" b="0" dirty="0">
                <a:solidFill>
                  <a:srgbClr val="3B3B3B"/>
                </a:solidFill>
                <a:effectLst/>
                <a:latin typeface="Consolas" panose="020B0609020204030204" pitchFamily="49" charset="0"/>
              </a:rPr>
              <a:t>(n</a:t>
            </a:r>
            <a:r>
              <a:rPr lang="en-US" altLang="zh-CN" sz="2000" b="0" dirty="0">
                <a:solidFill>
                  <a:srgbClr val="000000"/>
                </a:solidFill>
                <a:effectLst/>
                <a:latin typeface="Consolas" panose="020B0609020204030204" pitchFamily="49" charset="0"/>
              </a:rPr>
              <a:t>-</a:t>
            </a:r>
            <a:r>
              <a:rPr lang="en-US" altLang="zh-CN" sz="2000" b="0" dirty="0">
                <a:solidFill>
                  <a:srgbClr val="098658"/>
                </a:solidFill>
                <a:effectLst/>
                <a:latin typeface="Consolas" panose="020B0609020204030204" pitchFamily="49" charset="0"/>
              </a:rPr>
              <a:t>2</a:t>
            </a:r>
            <a:r>
              <a:rPr lang="en-US" altLang="zh-CN" sz="2000" b="0" dirty="0">
                <a:solidFill>
                  <a:srgbClr val="3B3B3B"/>
                </a:solidFill>
                <a:effectLst/>
                <a:latin typeface="Consolas" panose="020B0609020204030204" pitchFamily="49" charset="0"/>
              </a:rPr>
              <a:t>);</a:t>
            </a:r>
          </a:p>
          <a:p>
            <a:pPr>
              <a:lnSpc>
                <a:spcPts val="1425"/>
              </a:lnSpc>
              <a:buNone/>
            </a:pPr>
            <a:r>
              <a:rPr lang="en-US" altLang="zh-CN" sz="2000" b="0" dirty="0">
                <a:solidFill>
                  <a:srgbClr val="3B3B3B"/>
                </a:solidFill>
                <a:effectLst/>
                <a:latin typeface="Consolas" panose="020B0609020204030204" pitchFamily="49" charset="0"/>
              </a:rPr>
              <a:t>    </a:t>
            </a:r>
          </a:p>
          <a:p>
            <a:pPr>
              <a:lnSpc>
                <a:spcPts val="1425"/>
              </a:lnSpc>
              <a:buNone/>
            </a:pPr>
            <a:r>
              <a:rPr lang="en-US" altLang="zh-CN" sz="2000" b="0" dirty="0">
                <a:solidFill>
                  <a:srgbClr val="3B3B3B"/>
                </a:solidFill>
                <a:effectLst/>
                <a:latin typeface="Consolas" panose="020B0609020204030204" pitchFamily="49" charset="0"/>
              </a:rPr>
              <a:t>    </a:t>
            </a:r>
            <a:r>
              <a:rPr lang="en-US" altLang="zh-CN" sz="2000" b="0" dirty="0">
                <a:solidFill>
                  <a:srgbClr val="008000"/>
                </a:solidFill>
                <a:effectLst/>
                <a:latin typeface="Consolas" panose="020B0609020204030204" pitchFamily="49" charset="0"/>
              </a:rPr>
              <a:t>// </a:t>
            </a:r>
            <a:r>
              <a:rPr lang="zh-CN" altLang="en-US" sz="2000" b="0" dirty="0">
                <a:solidFill>
                  <a:srgbClr val="008000"/>
                </a:solidFill>
                <a:effectLst/>
                <a:latin typeface="Consolas" panose="020B0609020204030204" pitchFamily="49" charset="0"/>
              </a:rPr>
              <a:t>返回计算结果</a:t>
            </a:r>
            <a:endParaRPr lang="zh-CN" altLang="en-US" sz="2000" b="0" dirty="0">
              <a:solidFill>
                <a:srgbClr val="3B3B3B"/>
              </a:solidFill>
              <a:effectLst/>
              <a:latin typeface="Consolas" panose="020B0609020204030204" pitchFamily="49" charset="0"/>
            </a:endParaRPr>
          </a:p>
          <a:p>
            <a:pPr>
              <a:lnSpc>
                <a:spcPts val="1425"/>
              </a:lnSpc>
              <a:buNone/>
            </a:pPr>
            <a:r>
              <a:rPr lang="zh-CN" altLang="en-US" sz="2000" b="0" dirty="0">
                <a:solidFill>
                  <a:srgbClr val="3B3B3B"/>
                </a:solidFill>
                <a:effectLst/>
                <a:latin typeface="Consolas" panose="020B0609020204030204" pitchFamily="49" charset="0"/>
              </a:rPr>
              <a:t>    </a:t>
            </a:r>
            <a:r>
              <a:rPr lang="en-US" altLang="zh-CN" sz="2000" b="0" dirty="0">
                <a:solidFill>
                  <a:srgbClr val="AF00DB"/>
                </a:solidFill>
                <a:effectLst/>
                <a:latin typeface="Consolas" panose="020B0609020204030204" pitchFamily="49" charset="0"/>
              </a:rPr>
              <a:t>return</a:t>
            </a:r>
            <a:r>
              <a:rPr lang="en-US" altLang="zh-CN" sz="2000" b="0" dirty="0">
                <a:solidFill>
                  <a:srgbClr val="3B3B3B"/>
                </a:solidFill>
                <a:effectLst/>
                <a:latin typeface="Consolas" panose="020B0609020204030204" pitchFamily="49" charset="0"/>
              </a:rPr>
              <a:t> </a:t>
            </a:r>
            <a:r>
              <a:rPr lang="en-US" altLang="zh-CN" sz="2000" b="0" dirty="0">
                <a:solidFill>
                  <a:srgbClr val="001080"/>
                </a:solidFill>
                <a:effectLst/>
                <a:latin typeface="Consolas" panose="020B0609020204030204" pitchFamily="49" charset="0"/>
              </a:rPr>
              <a:t>memo</a:t>
            </a:r>
            <a:r>
              <a:rPr lang="en-US" altLang="zh-CN" sz="2000" b="0" dirty="0">
                <a:solidFill>
                  <a:srgbClr val="3B3B3B"/>
                </a:solidFill>
                <a:effectLst/>
                <a:latin typeface="Consolas" panose="020B0609020204030204" pitchFamily="49" charset="0"/>
              </a:rPr>
              <a:t>[n];</a:t>
            </a:r>
          </a:p>
          <a:p>
            <a:pPr>
              <a:lnSpc>
                <a:spcPts val="1425"/>
              </a:lnSpc>
              <a:buNone/>
            </a:pPr>
            <a:r>
              <a:rPr lang="en-US" altLang="zh-CN" sz="2000" b="0" dirty="0">
                <a:solidFill>
                  <a:srgbClr val="3B3B3B"/>
                </a:solidFill>
                <a:effectLst/>
                <a:latin typeface="Consolas" panose="020B0609020204030204" pitchFamily="49" charset="0"/>
              </a:rPr>
              <a:t>}</a:t>
            </a:r>
          </a:p>
        </p:txBody>
      </p:sp>
      <p:sp>
        <p:nvSpPr>
          <p:cNvPr id="6" name="标题 1">
            <a:extLst>
              <a:ext uri="{FF2B5EF4-FFF2-40B4-BE49-F238E27FC236}">
                <a16:creationId xmlns:a16="http://schemas.microsoft.com/office/drawing/2014/main" id="{D1BABD85-0B3E-F43B-0D6E-F23C8CD9A7A5}"/>
              </a:ext>
            </a:extLst>
          </p:cNvPr>
          <p:cNvSpPr>
            <a:spLocks noGrp="1"/>
          </p:cNvSpPr>
          <p:nvPr>
            <p:ph type="title"/>
          </p:nvPr>
        </p:nvSpPr>
        <p:spPr/>
        <p:txBody>
          <a:bodyPr/>
          <a:lstStyle/>
          <a:p>
            <a:r>
              <a:rPr lang="en-US" altLang="zh-CN" sz="2400" i="1" dirty="0">
                <a:latin typeface="Times New Roman Italic" panose="02020503050405090304" charset="0"/>
                <a:ea typeface="黑体" panose="02010609060101010101" pitchFamily="49" charset="-122"/>
                <a:cs typeface="Times New Roman Italic" panose="02020503050405090304" charset="0"/>
                <a:sym typeface="+mn-ea"/>
              </a:rPr>
              <a:t>Matrix-chain multiplication</a:t>
            </a:r>
            <a:endParaRPr lang="zh-CN" altLang="en-US" sz="2400" i="1" dirty="0">
              <a:latin typeface="Times New Roman Italic" panose="02020503050405090304" charset="0"/>
              <a:cs typeface="Times New Roman Italic" panose="02020503050405090304" charset="0"/>
            </a:endParaRPr>
          </a:p>
        </p:txBody>
      </p:sp>
    </p:spTree>
    <p:extLst>
      <p:ext uri="{BB962C8B-B14F-4D97-AF65-F5344CB8AC3E}">
        <p14:creationId xmlns:p14="http://schemas.microsoft.com/office/powerpoint/2010/main" val="3985191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68740" y="88291"/>
            <a:ext cx="7740763" cy="470410"/>
          </a:xfrm>
        </p:spPr>
        <p:txBody>
          <a:bodyPr/>
          <a:lstStyle/>
          <a:p>
            <a:r>
              <a:rPr lang="zh-CN" altLang="en-US" dirty="0"/>
              <a:t>Chapter 3 Dynamic programming</a:t>
            </a:r>
          </a:p>
        </p:txBody>
      </p:sp>
      <p:sp>
        <p:nvSpPr>
          <p:cNvPr id="3" name="内容占位符 2"/>
          <p:cNvSpPr>
            <a:spLocks noGrp="1"/>
          </p:cNvSpPr>
          <p:nvPr>
            <p:ph idx="1"/>
          </p:nvPr>
        </p:nvSpPr>
        <p:spPr/>
        <p:txBody>
          <a:bodyPr/>
          <a:lstStyle/>
          <a:p>
            <a:pPr marL="0" indent="0" algn="just">
              <a:lnSpc>
                <a:spcPct val="150000"/>
              </a:lnSpc>
              <a:buNone/>
            </a:pPr>
            <a:r>
              <a:rPr lang="en-US" altLang="zh-CN" sz="2800" b="1" dirty="0">
                <a:solidFill>
                  <a:srgbClr val="FF0000"/>
                </a:solidFill>
                <a:latin typeface="Times New Roman" panose="02020503050405090304" pitchFamily="18" charset="0"/>
                <a:cs typeface="Times New Roman" panose="02020503050405090304" pitchFamily="18" charset="0"/>
              </a:rPr>
              <a:t>Dynamic programming, like the divide-and-conquer method, solves problems by combining the solutions to subproblems.</a:t>
            </a:r>
          </a:p>
          <a:p>
            <a:pPr marL="0" indent="0" algn="just">
              <a:lnSpc>
                <a:spcPct val="150000"/>
              </a:lnSpc>
              <a:buNone/>
            </a:pPr>
            <a:r>
              <a:rPr lang="zh-CN" altLang="en-US" sz="2800" b="1" dirty="0">
                <a:latin typeface="Times New Roman" panose="02020503050405090304" pitchFamily="18" charset="0"/>
                <a:cs typeface="Times New Roman" panose="02020503050405090304" pitchFamily="18" charset="0"/>
              </a:rPr>
              <a:t>However, the subproblems obtained by decomposition are often not independent of each other. The number of different subproblems is often polynomial in magnitude. In the </a:t>
            </a:r>
            <a:r>
              <a:rPr lang="zh-CN" altLang="en-US" sz="2800" b="1" i="1" dirty="0">
                <a:latin typeface="Times New Roman Bold Italic" panose="02020503050405090304" charset="0"/>
                <a:cs typeface="Times New Roman Bold Italic" panose="02020503050405090304" charset="0"/>
              </a:rPr>
              <a:t>divide-and-conquer method</a:t>
            </a:r>
            <a:r>
              <a:rPr lang="zh-CN" altLang="en-US" sz="2800" b="1" dirty="0">
                <a:latin typeface="Times New Roman" panose="02020503050405090304" pitchFamily="18" charset="0"/>
                <a:cs typeface="Times New Roman" panose="02020503050405090304" pitchFamily="18" charset="0"/>
              </a:rPr>
              <a:t>, some subproblems are recomputed many times. If we can save the answers to the solved subproblems and then find the answers when needed, we can avoid a lot of repeated computations and get a polynomial-time algorithm.</a:t>
            </a:r>
          </a:p>
        </p:txBody>
      </p:sp>
      <p:sp>
        <p:nvSpPr>
          <p:cNvPr id="5" name="文本框 4">
            <a:extLst>
              <a:ext uri="{FF2B5EF4-FFF2-40B4-BE49-F238E27FC236}">
                <a16:creationId xmlns:a16="http://schemas.microsoft.com/office/drawing/2014/main" id="{615B0F82-EDE9-2ED0-531F-0425DDDB6D8E}"/>
              </a:ext>
            </a:extLst>
          </p:cNvPr>
          <p:cNvSpPr txBox="1"/>
          <p:nvPr/>
        </p:nvSpPr>
        <p:spPr>
          <a:xfrm>
            <a:off x="7856832" y="2790546"/>
            <a:ext cx="914400" cy="369332"/>
          </a:xfrm>
          <a:prstGeom prst="rect">
            <a:avLst/>
          </a:prstGeom>
          <a:noFill/>
        </p:spPr>
        <p:txBody>
          <a:bodyPr wrap="square" rtlCol="0">
            <a:spAutoFit/>
          </a:bodyPr>
          <a:lstStyle/>
          <a:p>
            <a:r>
              <a:rPr lang="zh-CN" altLang="en-US" b="1" dirty="0">
                <a:solidFill>
                  <a:srgbClr val="FF0000"/>
                </a:solidFill>
                <a:latin typeface="等线" panose="02010600030101010101" pitchFamily="2" charset="-122"/>
                <a:ea typeface="等线" panose="02010600030101010101" pitchFamily="2" charset="-122"/>
              </a:rPr>
              <a:t>分解</a:t>
            </a:r>
          </a:p>
        </p:txBody>
      </p:sp>
      <p:sp>
        <p:nvSpPr>
          <p:cNvPr id="6" name="文本框 5">
            <a:extLst>
              <a:ext uri="{FF2B5EF4-FFF2-40B4-BE49-F238E27FC236}">
                <a16:creationId xmlns:a16="http://schemas.microsoft.com/office/drawing/2014/main" id="{9CF2AF0C-2405-AB79-8721-6344712CF94F}"/>
              </a:ext>
            </a:extLst>
          </p:cNvPr>
          <p:cNvSpPr txBox="1"/>
          <p:nvPr/>
        </p:nvSpPr>
        <p:spPr>
          <a:xfrm>
            <a:off x="1908683" y="4034767"/>
            <a:ext cx="1646558" cy="369332"/>
          </a:xfrm>
          <a:prstGeom prst="rect">
            <a:avLst/>
          </a:prstGeom>
          <a:noFill/>
        </p:spPr>
        <p:txBody>
          <a:bodyPr wrap="square" rtlCol="0">
            <a:spAutoFit/>
          </a:bodyPr>
          <a:lstStyle/>
          <a:p>
            <a:r>
              <a:rPr lang="zh-CN" altLang="en-US" b="1" dirty="0">
                <a:solidFill>
                  <a:srgbClr val="FF0000"/>
                </a:solidFill>
                <a:latin typeface="等线" panose="02010600030101010101" pitchFamily="2" charset="-122"/>
                <a:ea typeface="等线" panose="02010600030101010101" pitchFamily="2" charset="-122"/>
              </a:rPr>
              <a:t>多项式量级</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Basic steps</a:t>
            </a:r>
          </a:p>
        </p:txBody>
      </p:sp>
      <p:sp>
        <p:nvSpPr>
          <p:cNvPr id="3" name="内容占位符 2"/>
          <p:cNvSpPr>
            <a:spLocks noGrp="1"/>
          </p:cNvSpPr>
          <p:nvPr>
            <p:ph idx="1"/>
          </p:nvPr>
        </p:nvSpPr>
        <p:spPr>
          <a:xfrm>
            <a:off x="279481" y="891575"/>
            <a:ext cx="11632335" cy="5349166"/>
          </a:xfrm>
        </p:spPr>
        <p:txBody>
          <a:bodyPr/>
          <a:lstStyle/>
          <a:p>
            <a:pPr marL="0" lvl="0" indent="0" algn="just" fontAlgn="auto">
              <a:lnSpc>
                <a:spcPct val="150000"/>
              </a:lnSpc>
              <a:spcBef>
                <a:spcPts val="0"/>
              </a:spcBef>
              <a:spcAft>
                <a:spcPts val="0"/>
              </a:spcAft>
              <a:buClr>
                <a:prstClr val="black"/>
              </a:buClr>
              <a:buNone/>
            </a:pPr>
            <a:r>
              <a:rPr lang="en-US" altLang="zh-CN" sz="3200" b="1" dirty="0">
                <a:solidFill>
                  <a:prstClr val="black"/>
                </a:solidFill>
                <a:latin typeface="Times New Roman" panose="02020503050405090304" pitchFamily="18" charset="0"/>
                <a:cs typeface="Times New Roman" panose="02020503050405090304" pitchFamily="18" charset="0"/>
              </a:rPr>
              <a:t>1. Characterize the structure of an optimal solution.</a:t>
            </a:r>
          </a:p>
          <a:p>
            <a:pPr marL="0" lvl="0" indent="0" algn="just" fontAlgn="auto">
              <a:lnSpc>
                <a:spcPct val="150000"/>
              </a:lnSpc>
              <a:spcBef>
                <a:spcPts val="0"/>
              </a:spcBef>
              <a:spcAft>
                <a:spcPts val="0"/>
              </a:spcAft>
              <a:buClr>
                <a:prstClr val="black"/>
              </a:buClr>
              <a:buNone/>
            </a:pPr>
            <a:r>
              <a:rPr lang="en-US" altLang="zh-CN" sz="3200" b="1" dirty="0">
                <a:solidFill>
                  <a:prstClr val="black"/>
                </a:solidFill>
                <a:latin typeface="Times New Roman" panose="02020503050405090304" pitchFamily="18" charset="0"/>
                <a:cs typeface="Times New Roman" panose="02020503050405090304" pitchFamily="18" charset="0"/>
              </a:rPr>
              <a:t>2. Recursively define the value of an optimal solution.</a:t>
            </a:r>
          </a:p>
          <a:p>
            <a:pPr marL="0" lvl="0" indent="0" algn="just" fontAlgn="auto">
              <a:lnSpc>
                <a:spcPct val="150000"/>
              </a:lnSpc>
              <a:spcBef>
                <a:spcPts val="0"/>
              </a:spcBef>
              <a:spcAft>
                <a:spcPts val="0"/>
              </a:spcAft>
              <a:buClr>
                <a:prstClr val="black"/>
              </a:buClr>
              <a:buNone/>
            </a:pPr>
            <a:r>
              <a:rPr lang="en-US" altLang="zh-CN" sz="3200" b="1" dirty="0">
                <a:solidFill>
                  <a:prstClr val="black"/>
                </a:solidFill>
                <a:latin typeface="Times New Roman" panose="02020503050405090304" pitchFamily="18" charset="0"/>
                <a:cs typeface="Times New Roman" panose="02020503050405090304" pitchFamily="18" charset="0"/>
              </a:rPr>
              <a:t>3. The optimal value is calculated in a bottom-up manner.</a:t>
            </a:r>
          </a:p>
          <a:p>
            <a:pPr marL="0" lvl="0" indent="0" algn="just" fontAlgn="auto">
              <a:lnSpc>
                <a:spcPct val="150000"/>
              </a:lnSpc>
              <a:spcBef>
                <a:spcPts val="0"/>
              </a:spcBef>
              <a:spcAft>
                <a:spcPts val="0"/>
              </a:spcAft>
              <a:buClr>
                <a:prstClr val="black"/>
              </a:buClr>
              <a:buNone/>
            </a:pPr>
            <a:r>
              <a:rPr lang="en-US" altLang="zh-CN" sz="3200" b="1" dirty="0">
                <a:solidFill>
                  <a:prstClr val="black"/>
                </a:solidFill>
                <a:latin typeface="Times New Roman" panose="02020503050405090304" pitchFamily="18" charset="0"/>
                <a:cs typeface="Times New Roman" panose="02020503050405090304" pitchFamily="18" charset="0"/>
              </a:rPr>
              <a:t>4. Construct an optimal solution from computed information. </a:t>
            </a:r>
          </a:p>
          <a:p>
            <a:pPr marL="0" lvl="0" indent="0" algn="just" fontAlgn="auto">
              <a:lnSpc>
                <a:spcPct val="150000"/>
              </a:lnSpc>
              <a:spcBef>
                <a:spcPts val="0"/>
              </a:spcBef>
              <a:spcAft>
                <a:spcPts val="0"/>
              </a:spcAft>
              <a:buClr>
                <a:prstClr val="black"/>
              </a:buClr>
              <a:buNone/>
            </a:pPr>
            <a:endParaRPr lang="zh-CN" alt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Basic steps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279481" y="891575"/>
                <a:ext cx="11632335" cy="5349166"/>
              </a:xfrm>
            </p:spPr>
            <p:txBody>
              <a:bodyPr/>
              <a:lstStyle/>
              <a:p>
                <a:pPr marL="0" lvl="0" indent="0" algn="just" fontAlgn="auto">
                  <a:lnSpc>
                    <a:spcPct val="150000"/>
                  </a:lnSpc>
                  <a:spcBef>
                    <a:spcPts val="0"/>
                  </a:spcBef>
                  <a:spcAft>
                    <a:spcPts val="0"/>
                  </a:spcAft>
                  <a:buClr>
                    <a:prstClr val="black"/>
                  </a:buClr>
                  <a:buNone/>
                </a:pPr>
                <a:r>
                  <a:rPr lang="en-US" altLang="zh-CN" sz="2000" b="1" dirty="0"/>
                  <a:t>Step 1: Characterize the Structure of an Optimal Solution</a:t>
                </a:r>
              </a:p>
              <a:p>
                <a14:m>
                  <m:oMath xmlns:m="http://schemas.openxmlformats.org/officeDocument/2006/math">
                    <m:r>
                      <a:rPr lang="zh-CN" altLang="en-US" sz="2400" i="1">
                        <a:latin typeface="Cambria Math" panose="02040503050406030204" pitchFamily="18" charset="0"/>
                      </a:rPr>
                      <m:t>𝐹</m:t>
                    </m:r>
                    <m:d>
                      <m:dPr>
                        <m:ctrlPr>
                          <a:rPr lang="ar-AE" altLang="zh-CN" sz="2400" i="1" smtClean="0">
                            <a:latin typeface="Cambria Math" panose="02040503050406030204" pitchFamily="18" charset="0"/>
                          </a:rPr>
                        </m:ctrlPr>
                      </m:dPr>
                      <m:e>
                        <m:r>
                          <a:rPr lang="en-US" altLang="zh-CN" sz="2400" b="0" i="1" smtClean="0">
                            <a:latin typeface="Cambria Math" panose="02040503050406030204" pitchFamily="18" charset="0"/>
                          </a:rPr>
                          <m:t>0</m:t>
                        </m:r>
                      </m:e>
                    </m:d>
                    <m:r>
                      <a:rPr lang="ar-AE" altLang="zh-CN" sz="2400">
                        <a:latin typeface="Cambria Math" panose="02040503050406030204" pitchFamily="18" charset="0"/>
                      </a:rPr>
                      <m:t>=</m:t>
                    </m:r>
                    <m:r>
                      <a:rPr lang="en-US" altLang="zh-CN" sz="2400" b="0" i="0" smtClean="0">
                        <a:latin typeface="Cambria Math" panose="02040503050406030204" pitchFamily="18" charset="0"/>
                      </a:rPr>
                      <m:t>0</m:t>
                    </m:r>
                  </m:oMath>
                </a14:m>
                <a:endParaRPr lang="ar-AE" altLang="zh-CN" sz="2400" dirty="0"/>
              </a:p>
              <a:p>
                <a14:m>
                  <m:oMath xmlns:m="http://schemas.openxmlformats.org/officeDocument/2006/math">
                    <m:r>
                      <a:rPr lang="zh-CN" altLang="en-US" sz="2400" i="1" smtClean="0">
                        <a:latin typeface="Cambria Math" panose="02040503050406030204" pitchFamily="18" charset="0"/>
                      </a:rPr>
                      <m:t>𝐹</m:t>
                    </m:r>
                    <m:d>
                      <m:dPr>
                        <m:ctrlPr>
                          <a:rPr lang="ar-AE" altLang="zh-CN" sz="2400" i="1">
                            <a:latin typeface="Cambria Math" panose="02040503050406030204" pitchFamily="18" charset="0"/>
                          </a:rPr>
                        </m:ctrlPr>
                      </m:dPr>
                      <m:e>
                        <m:r>
                          <a:rPr lang="en-US" altLang="zh-CN" sz="2400" b="0" i="1" smtClean="0">
                            <a:latin typeface="Cambria Math" panose="02040503050406030204" pitchFamily="18" charset="0"/>
                          </a:rPr>
                          <m:t>1</m:t>
                        </m:r>
                      </m:e>
                    </m:d>
                    <m:r>
                      <a:rPr lang="ar-AE" altLang="zh-CN" sz="2400">
                        <a:latin typeface="Cambria Math" panose="02040503050406030204" pitchFamily="18" charset="0"/>
                      </a:rPr>
                      <m:t>=</m:t>
                    </m:r>
                    <m:r>
                      <a:rPr lang="ar-AE" altLang="zh-CN" sz="2400">
                        <a:latin typeface="Cambria Math" panose="02040503050406030204" pitchFamily="18" charset="0"/>
                      </a:rPr>
                      <m:t>1</m:t>
                    </m:r>
                  </m:oMath>
                </a14:m>
                <a:endParaRPr lang="ar-AE" altLang="zh-CN" sz="2400" dirty="0"/>
              </a:p>
              <a:p>
                <a14:m>
                  <m:oMath xmlns:m="http://schemas.openxmlformats.org/officeDocument/2006/math">
                    <m:r>
                      <a:rPr lang="zh-CN" altLang="ar-AE" sz="2400" i="1">
                        <a:latin typeface="Cambria Math" panose="02040503050406030204" pitchFamily="18" charset="0"/>
                      </a:rPr>
                      <m:t>𝐹</m:t>
                    </m:r>
                    <m:d>
                      <m:dPr>
                        <m:ctrlPr>
                          <a:rPr lang="ar-AE" altLang="zh-CN" sz="2400" i="1">
                            <a:latin typeface="Cambria Math" panose="02040503050406030204" pitchFamily="18" charset="0"/>
                          </a:rPr>
                        </m:ctrlPr>
                      </m:dPr>
                      <m:e>
                        <m:r>
                          <a:rPr lang="zh-CN" altLang="ar-AE" sz="2400" i="1">
                            <a:latin typeface="Cambria Math" panose="02040503050406030204" pitchFamily="18" charset="0"/>
                          </a:rPr>
                          <m:t>𝑛</m:t>
                        </m:r>
                      </m:e>
                    </m:d>
                    <m:r>
                      <a:rPr lang="ar-AE" altLang="zh-CN" sz="2400">
                        <a:latin typeface="Cambria Math" panose="02040503050406030204" pitchFamily="18" charset="0"/>
                      </a:rPr>
                      <m:t>=</m:t>
                    </m:r>
                    <m:r>
                      <a:rPr lang="zh-CN" altLang="ar-AE" sz="2400" i="1">
                        <a:latin typeface="Cambria Math" panose="02040503050406030204" pitchFamily="18" charset="0"/>
                      </a:rPr>
                      <m:t>𝐹</m:t>
                    </m:r>
                    <m:d>
                      <m:dPr>
                        <m:ctrlPr>
                          <a:rPr lang="ar-AE" altLang="zh-CN" sz="2400" i="1">
                            <a:latin typeface="Cambria Math" panose="02040503050406030204" pitchFamily="18" charset="0"/>
                          </a:rPr>
                        </m:ctrlPr>
                      </m:dPr>
                      <m:e>
                        <m:r>
                          <a:rPr lang="zh-CN" altLang="ar-AE" sz="2400" i="1">
                            <a:latin typeface="Cambria Math" panose="02040503050406030204" pitchFamily="18" charset="0"/>
                          </a:rPr>
                          <m:t>𝑛</m:t>
                        </m:r>
                        <m:r>
                          <a:rPr lang="ar-AE" altLang="zh-CN" sz="2400">
                            <a:latin typeface="Cambria Math" panose="02040503050406030204" pitchFamily="18" charset="0"/>
                          </a:rPr>
                          <m:t>−</m:t>
                        </m:r>
                        <m:r>
                          <a:rPr lang="ar-AE" altLang="zh-CN" sz="2400">
                            <a:latin typeface="Cambria Math" panose="02040503050406030204" pitchFamily="18" charset="0"/>
                          </a:rPr>
                          <m:t>1</m:t>
                        </m:r>
                      </m:e>
                    </m:d>
                    <m:r>
                      <a:rPr lang="ar-AE" altLang="zh-CN" sz="2400">
                        <a:latin typeface="Cambria Math" panose="02040503050406030204" pitchFamily="18" charset="0"/>
                      </a:rPr>
                      <m:t>+</m:t>
                    </m:r>
                    <m:r>
                      <a:rPr lang="zh-CN" altLang="ar-AE" sz="2400" i="1">
                        <a:latin typeface="Cambria Math" panose="02040503050406030204" pitchFamily="18" charset="0"/>
                      </a:rPr>
                      <m:t>𝐹</m:t>
                    </m:r>
                    <m:d>
                      <m:dPr>
                        <m:ctrlPr>
                          <a:rPr lang="ar-AE" altLang="zh-CN" sz="2400" i="1">
                            <a:latin typeface="Cambria Math" panose="02040503050406030204" pitchFamily="18" charset="0"/>
                          </a:rPr>
                        </m:ctrlPr>
                      </m:dPr>
                      <m:e>
                        <m:r>
                          <a:rPr lang="zh-CN" altLang="ar-AE" sz="2400" i="1">
                            <a:latin typeface="Cambria Math" panose="02040503050406030204" pitchFamily="18" charset="0"/>
                          </a:rPr>
                          <m:t>𝑛</m:t>
                        </m:r>
                        <m:r>
                          <a:rPr lang="ar-AE" altLang="zh-CN" sz="2400">
                            <a:latin typeface="Cambria Math" panose="02040503050406030204" pitchFamily="18" charset="0"/>
                          </a:rPr>
                          <m:t>−</m:t>
                        </m:r>
                        <m:r>
                          <a:rPr lang="ar-AE" altLang="zh-CN" sz="2400">
                            <a:latin typeface="Cambria Math" panose="02040503050406030204" pitchFamily="18" charset="0"/>
                          </a:rPr>
                          <m:t>2</m:t>
                        </m:r>
                      </m:e>
                    </m:d>
                  </m:oMath>
                </a14:m>
                <a:r>
                  <a:rPr lang="ar-AE" altLang="zh-CN" sz="2400" dirty="0"/>
                  <a:t> , </a:t>
                </a:r>
                <a14:m>
                  <m:oMath xmlns:m="http://schemas.openxmlformats.org/officeDocument/2006/math">
                    <m:r>
                      <a:rPr lang="zh-CN" altLang="ar-AE" sz="2400" i="1">
                        <a:latin typeface="Cambria Math" panose="02040503050406030204" pitchFamily="18" charset="0"/>
                      </a:rPr>
                      <m:t>𝑛</m:t>
                    </m:r>
                    <m:r>
                      <a:rPr lang="ar-AE" altLang="zh-CN" sz="2400">
                        <a:latin typeface="Cambria Math" panose="02040503050406030204" pitchFamily="18" charset="0"/>
                      </a:rPr>
                      <m:t>≥</m:t>
                    </m:r>
                    <m:r>
                      <a:rPr lang="ar-AE" altLang="zh-CN" sz="2400">
                        <a:latin typeface="Cambria Math" panose="02040503050406030204" pitchFamily="18" charset="0"/>
                      </a:rPr>
                      <m:t>2</m:t>
                    </m:r>
                  </m:oMath>
                </a14:m>
                <a:endParaRPr lang="ar-AE" altLang="zh-CN" sz="2400" dirty="0"/>
              </a:p>
              <a:p>
                <a:pPr marL="0" lvl="0" indent="0" algn="just" fontAlgn="auto">
                  <a:lnSpc>
                    <a:spcPct val="150000"/>
                  </a:lnSpc>
                  <a:spcBef>
                    <a:spcPts val="0"/>
                  </a:spcBef>
                  <a:spcAft>
                    <a:spcPts val="0"/>
                  </a:spcAft>
                  <a:buClr>
                    <a:prstClr val="black"/>
                  </a:buClr>
                  <a:buNone/>
                </a:pPr>
                <a:endParaRPr lang="en-US" altLang="zh-CN" sz="2000" b="1" dirty="0"/>
              </a:p>
              <a:p>
                <a:pPr marL="0" indent="0" algn="just" fontAlgn="auto">
                  <a:lnSpc>
                    <a:spcPct val="150000"/>
                  </a:lnSpc>
                  <a:spcBef>
                    <a:spcPts val="0"/>
                  </a:spcBef>
                  <a:spcAft>
                    <a:spcPts val="0"/>
                  </a:spcAft>
                  <a:buClr>
                    <a:prstClr val="black"/>
                  </a:buClr>
                  <a:buNone/>
                </a:pPr>
                <a:r>
                  <a:rPr lang="en-US" altLang="zh-CN" sz="2000" b="1" dirty="0"/>
                  <a:t>Step 2: Recursively Define the Value of an Optimal Solution</a:t>
                </a:r>
              </a:p>
              <a:p>
                <a:pPr marL="0" lvl="0" indent="0" algn="just" fontAlgn="auto">
                  <a:lnSpc>
                    <a:spcPct val="150000"/>
                  </a:lnSpc>
                  <a:spcBef>
                    <a:spcPts val="0"/>
                  </a:spcBef>
                  <a:spcAft>
                    <a:spcPts val="0"/>
                  </a:spcAft>
                  <a:buClr>
                    <a:prstClr val="black"/>
                  </a:buClr>
                  <a:buNone/>
                </a:pPr>
                <a:endParaRPr lang="en-US" altLang="zh-CN" sz="2000" b="1" dirty="0"/>
              </a:p>
              <a:p>
                <a:pPr marL="0" lvl="0" indent="0" algn="just" fontAlgn="auto">
                  <a:lnSpc>
                    <a:spcPct val="150000"/>
                  </a:lnSpc>
                  <a:spcBef>
                    <a:spcPts val="0"/>
                  </a:spcBef>
                  <a:spcAft>
                    <a:spcPts val="0"/>
                  </a:spcAft>
                  <a:buClr>
                    <a:prstClr val="black"/>
                  </a:buClr>
                  <a:buNone/>
                </a:pPr>
                <a:br>
                  <a:rPr lang="pt-BR" altLang="zh-CN" dirty="0"/>
                </a:br>
                <a:endParaRPr lang="en-US" altLang="zh-CN" sz="2000" b="1"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279481" y="891575"/>
                <a:ext cx="11632335" cy="5349166"/>
              </a:xfrm>
              <a:blipFill>
                <a:blip r:embed="rId2"/>
                <a:stretch>
                  <a:fillRect l="-786"/>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86458437-9798-63D9-520D-87AB8454A40E}"/>
              </a:ext>
            </a:extLst>
          </p:cNvPr>
          <p:cNvPicPr>
            <a:picLocks noChangeAspect="1"/>
          </p:cNvPicPr>
          <p:nvPr/>
        </p:nvPicPr>
        <p:blipFill>
          <a:blip r:embed="rId3"/>
          <a:stretch>
            <a:fillRect/>
          </a:stretch>
        </p:blipFill>
        <p:spPr>
          <a:xfrm>
            <a:off x="737841" y="3896436"/>
            <a:ext cx="7068947" cy="21419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781A2-DB54-7D7D-346C-4EA08D1E2A7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86BD47C-B68F-755C-2EFA-9FF2996BA6B4}"/>
              </a:ext>
            </a:extLst>
          </p:cNvPr>
          <p:cNvSpPr>
            <a:spLocks noGrp="1"/>
          </p:cNvSpPr>
          <p:nvPr>
            <p:ph type="title"/>
          </p:nvPr>
        </p:nvSpPr>
        <p:spPr/>
        <p:txBody>
          <a:bodyPr/>
          <a:lstStyle/>
          <a:p>
            <a:r>
              <a:rPr lang="zh-CN" altLang="en-US" dirty="0"/>
              <a:t>Basic steps</a:t>
            </a:r>
          </a:p>
        </p:txBody>
      </p:sp>
      <p:sp>
        <p:nvSpPr>
          <p:cNvPr id="3" name="内容占位符 2">
            <a:extLst>
              <a:ext uri="{FF2B5EF4-FFF2-40B4-BE49-F238E27FC236}">
                <a16:creationId xmlns:a16="http://schemas.microsoft.com/office/drawing/2014/main" id="{B1D66776-F17F-474E-EDE6-4787BB3BD1B7}"/>
              </a:ext>
            </a:extLst>
          </p:cNvPr>
          <p:cNvSpPr>
            <a:spLocks noGrp="1"/>
          </p:cNvSpPr>
          <p:nvPr>
            <p:ph idx="1"/>
          </p:nvPr>
        </p:nvSpPr>
        <p:spPr>
          <a:xfrm>
            <a:off x="279481" y="891575"/>
            <a:ext cx="11632335" cy="5349166"/>
          </a:xfrm>
        </p:spPr>
        <p:txBody>
          <a:bodyPr/>
          <a:lstStyle/>
          <a:p>
            <a:pPr marL="0" lvl="0" indent="0" algn="just" fontAlgn="auto">
              <a:lnSpc>
                <a:spcPct val="150000"/>
              </a:lnSpc>
              <a:spcBef>
                <a:spcPts val="0"/>
              </a:spcBef>
              <a:spcAft>
                <a:spcPts val="0"/>
              </a:spcAft>
              <a:buClr>
                <a:prstClr val="black"/>
              </a:buClr>
              <a:buNone/>
            </a:pPr>
            <a:r>
              <a:rPr lang="en-US" altLang="zh-CN" sz="2000" b="1" dirty="0"/>
              <a:t>Step 3: Compute the Optimal Value in a Bottom-up Manner</a:t>
            </a:r>
          </a:p>
          <a:p>
            <a:pPr marL="0" lvl="0" indent="0" algn="just" fontAlgn="auto">
              <a:lnSpc>
                <a:spcPct val="150000"/>
              </a:lnSpc>
              <a:spcBef>
                <a:spcPts val="0"/>
              </a:spcBef>
              <a:spcAft>
                <a:spcPts val="0"/>
              </a:spcAft>
              <a:buClr>
                <a:prstClr val="black"/>
              </a:buClr>
              <a:buNone/>
            </a:pPr>
            <a:endParaRPr lang="en-US" altLang="zh-CN" sz="2000" b="1" dirty="0"/>
          </a:p>
          <a:p>
            <a:pPr marL="0" lvl="0" indent="0" algn="just" fontAlgn="auto">
              <a:lnSpc>
                <a:spcPct val="150000"/>
              </a:lnSpc>
              <a:spcBef>
                <a:spcPts val="0"/>
              </a:spcBef>
              <a:spcAft>
                <a:spcPts val="0"/>
              </a:spcAft>
              <a:buClr>
                <a:prstClr val="black"/>
              </a:buClr>
              <a:buNone/>
            </a:pPr>
            <a:endParaRPr lang="en-US" altLang="zh-CN" sz="2000" b="1" dirty="0"/>
          </a:p>
          <a:p>
            <a:pPr marL="0" lvl="0" indent="0" algn="just" fontAlgn="auto">
              <a:lnSpc>
                <a:spcPct val="150000"/>
              </a:lnSpc>
              <a:spcBef>
                <a:spcPts val="0"/>
              </a:spcBef>
              <a:spcAft>
                <a:spcPts val="0"/>
              </a:spcAft>
              <a:buClr>
                <a:prstClr val="black"/>
              </a:buClr>
              <a:buNone/>
            </a:pPr>
            <a:endParaRPr lang="en-US" altLang="zh-CN" sz="2000" b="1" dirty="0"/>
          </a:p>
          <a:p>
            <a:pPr marL="0" lvl="0" indent="0" algn="just" fontAlgn="auto">
              <a:lnSpc>
                <a:spcPct val="150000"/>
              </a:lnSpc>
              <a:spcBef>
                <a:spcPts val="0"/>
              </a:spcBef>
              <a:spcAft>
                <a:spcPts val="0"/>
              </a:spcAft>
              <a:buClr>
                <a:prstClr val="black"/>
              </a:buClr>
              <a:buNone/>
            </a:pPr>
            <a:endParaRPr lang="en-US" altLang="zh-CN" sz="2000" b="1" dirty="0"/>
          </a:p>
          <a:p>
            <a:pPr marL="0" lvl="0" indent="0" algn="just" fontAlgn="auto">
              <a:lnSpc>
                <a:spcPct val="150000"/>
              </a:lnSpc>
              <a:spcBef>
                <a:spcPts val="0"/>
              </a:spcBef>
              <a:spcAft>
                <a:spcPts val="0"/>
              </a:spcAft>
              <a:buClr>
                <a:prstClr val="black"/>
              </a:buClr>
              <a:buNone/>
            </a:pPr>
            <a:endParaRPr lang="en-US" altLang="zh-CN" sz="2000" b="1" dirty="0"/>
          </a:p>
          <a:p>
            <a:pPr marL="0" lvl="0" indent="0" algn="just" fontAlgn="auto">
              <a:lnSpc>
                <a:spcPct val="150000"/>
              </a:lnSpc>
              <a:spcBef>
                <a:spcPts val="0"/>
              </a:spcBef>
              <a:spcAft>
                <a:spcPts val="0"/>
              </a:spcAft>
              <a:buClr>
                <a:prstClr val="black"/>
              </a:buClr>
              <a:buNone/>
            </a:pPr>
            <a:endParaRPr lang="en-US" altLang="zh-CN" sz="2000" b="1" dirty="0"/>
          </a:p>
          <a:p>
            <a:pPr marL="0" lvl="0" indent="0" algn="just" fontAlgn="auto">
              <a:lnSpc>
                <a:spcPct val="150000"/>
              </a:lnSpc>
              <a:spcBef>
                <a:spcPts val="0"/>
              </a:spcBef>
              <a:spcAft>
                <a:spcPts val="0"/>
              </a:spcAft>
              <a:buClr>
                <a:prstClr val="black"/>
              </a:buClr>
              <a:buNone/>
            </a:pPr>
            <a:endParaRPr lang="en-US" altLang="zh-CN" sz="2000" b="1" dirty="0"/>
          </a:p>
          <a:p>
            <a:pPr marL="0" lvl="0" indent="0" algn="just" fontAlgn="auto">
              <a:lnSpc>
                <a:spcPct val="150000"/>
              </a:lnSpc>
              <a:spcBef>
                <a:spcPts val="0"/>
              </a:spcBef>
              <a:spcAft>
                <a:spcPts val="0"/>
              </a:spcAft>
              <a:buClr>
                <a:prstClr val="black"/>
              </a:buClr>
              <a:buNone/>
            </a:pPr>
            <a:endParaRPr lang="en-US" altLang="zh-CN" sz="2000" b="1" dirty="0"/>
          </a:p>
          <a:p>
            <a:pPr marL="0" lvl="0" indent="0" algn="just" fontAlgn="auto">
              <a:lnSpc>
                <a:spcPct val="150000"/>
              </a:lnSpc>
              <a:spcBef>
                <a:spcPts val="0"/>
              </a:spcBef>
              <a:spcAft>
                <a:spcPts val="0"/>
              </a:spcAft>
              <a:buClr>
                <a:prstClr val="black"/>
              </a:buClr>
              <a:buNone/>
            </a:pPr>
            <a:endParaRPr lang="en-US" altLang="zh-CN" sz="2000" b="1" dirty="0"/>
          </a:p>
          <a:p>
            <a:pPr marL="0" lvl="0" indent="0" algn="just" fontAlgn="auto">
              <a:lnSpc>
                <a:spcPct val="150000"/>
              </a:lnSpc>
              <a:spcBef>
                <a:spcPts val="0"/>
              </a:spcBef>
              <a:spcAft>
                <a:spcPts val="0"/>
              </a:spcAft>
              <a:buClr>
                <a:prstClr val="black"/>
              </a:buClr>
              <a:buNone/>
            </a:pPr>
            <a:r>
              <a:rPr lang="en-US" altLang="zh-CN" sz="2000" b="1" dirty="0"/>
              <a:t>Step 4: Construct an Optimal Solution from Computed Information</a:t>
            </a:r>
          </a:p>
          <a:p>
            <a:pPr marL="0" lvl="0" indent="0" algn="just" fontAlgn="auto">
              <a:lnSpc>
                <a:spcPct val="150000"/>
              </a:lnSpc>
              <a:spcBef>
                <a:spcPts val="0"/>
              </a:spcBef>
              <a:spcAft>
                <a:spcPts val="0"/>
              </a:spcAft>
              <a:buClr>
                <a:prstClr val="black"/>
              </a:buClr>
              <a:buNone/>
            </a:pPr>
            <a:br>
              <a:rPr lang="pt-BR" altLang="zh-CN" dirty="0"/>
            </a:br>
            <a:endParaRPr lang="en-US" altLang="zh-CN" sz="2000" b="1" dirty="0"/>
          </a:p>
        </p:txBody>
      </p:sp>
      <p:sp>
        <p:nvSpPr>
          <p:cNvPr id="4" name="文本框 3">
            <a:extLst>
              <a:ext uri="{FF2B5EF4-FFF2-40B4-BE49-F238E27FC236}">
                <a16:creationId xmlns:a16="http://schemas.microsoft.com/office/drawing/2014/main" id="{663CE66D-D66B-D54E-7C23-C073F9111EC8}"/>
              </a:ext>
            </a:extLst>
          </p:cNvPr>
          <p:cNvSpPr txBox="1"/>
          <p:nvPr/>
        </p:nvSpPr>
        <p:spPr>
          <a:xfrm>
            <a:off x="1262418" y="1443841"/>
            <a:ext cx="5135703" cy="3970318"/>
          </a:xfrm>
          <a:prstGeom prst="rect">
            <a:avLst/>
          </a:prstGeom>
          <a:noFill/>
        </p:spPr>
        <p:txBody>
          <a:bodyPr wrap="square" rtlCol="0">
            <a:spAutoFit/>
          </a:bodyPr>
          <a:lstStyle/>
          <a:p>
            <a:r>
              <a:rPr lang="en-US" altLang="zh-CN" b="1" dirty="0">
                <a:solidFill>
                  <a:srgbClr val="0000FF"/>
                </a:solidFill>
                <a:latin typeface="Consolas" panose="020B0609020204030204" pitchFamily="49" charset="0"/>
                <a:ea typeface="等线" panose="02010600030101010101" pitchFamily="2" charset="-122"/>
              </a:rPr>
              <a:t>int</a:t>
            </a:r>
            <a:r>
              <a:rPr lang="en-US" altLang="zh-CN" b="1" dirty="0">
                <a:latin typeface="Consolas" panose="020B0609020204030204" pitchFamily="49" charset="0"/>
                <a:ea typeface="等线" panose="02010600030101010101" pitchFamily="2" charset="-122"/>
              </a:rPr>
              <a:t> </a:t>
            </a:r>
            <a:r>
              <a:rPr lang="en-US" altLang="zh-CN" b="1" dirty="0" err="1">
                <a:latin typeface="Consolas" panose="020B0609020204030204" pitchFamily="49" charset="0"/>
                <a:ea typeface="等线" panose="02010600030101010101" pitchFamily="2" charset="-122"/>
              </a:rPr>
              <a:t>fib_dp</a:t>
            </a:r>
            <a:r>
              <a:rPr lang="en-US" altLang="zh-CN" b="1" dirty="0">
                <a:latin typeface="Consolas" panose="020B0609020204030204" pitchFamily="49" charset="0"/>
                <a:ea typeface="等线" panose="02010600030101010101" pitchFamily="2" charset="-122"/>
              </a:rPr>
              <a:t>(int n) {</a:t>
            </a:r>
          </a:p>
          <a:p>
            <a:r>
              <a:rPr lang="en-US" altLang="zh-CN" b="1" dirty="0">
                <a:latin typeface="Consolas" panose="020B0609020204030204" pitchFamily="49" charset="0"/>
                <a:ea typeface="等线" panose="02010600030101010101" pitchFamily="2" charset="-122"/>
              </a:rPr>
              <a:t>    </a:t>
            </a:r>
            <a:r>
              <a:rPr lang="en-US" altLang="zh-CN" b="1" dirty="0">
                <a:solidFill>
                  <a:srgbClr val="0000FF"/>
                </a:solidFill>
                <a:latin typeface="Consolas" panose="020B0609020204030204" pitchFamily="49" charset="0"/>
                <a:ea typeface="等线" panose="02010600030101010101" pitchFamily="2" charset="-122"/>
              </a:rPr>
              <a:t>if</a:t>
            </a:r>
            <a:r>
              <a:rPr lang="en-US" altLang="zh-CN" b="1" dirty="0">
                <a:latin typeface="Consolas" panose="020B0609020204030204" pitchFamily="49" charset="0"/>
                <a:ea typeface="等线" panose="02010600030101010101" pitchFamily="2" charset="-122"/>
              </a:rPr>
              <a:t> (n == 0) </a:t>
            </a:r>
            <a:r>
              <a:rPr lang="en-US" altLang="zh-CN" b="1" dirty="0">
                <a:solidFill>
                  <a:srgbClr val="0000FF"/>
                </a:solidFill>
                <a:latin typeface="Consolas" panose="020B0609020204030204" pitchFamily="49" charset="0"/>
                <a:ea typeface="等线" panose="02010600030101010101" pitchFamily="2" charset="-122"/>
              </a:rPr>
              <a:t>return</a:t>
            </a:r>
            <a:r>
              <a:rPr lang="en-US" altLang="zh-CN" b="1" dirty="0">
                <a:latin typeface="Consolas" panose="020B0609020204030204" pitchFamily="49" charset="0"/>
                <a:ea typeface="等线" panose="02010600030101010101" pitchFamily="2" charset="-122"/>
              </a:rPr>
              <a:t> 0;</a:t>
            </a:r>
          </a:p>
          <a:p>
            <a:r>
              <a:rPr lang="en-US" altLang="zh-CN" b="1" dirty="0">
                <a:latin typeface="Consolas" panose="020B0609020204030204" pitchFamily="49" charset="0"/>
                <a:ea typeface="等线" panose="02010600030101010101" pitchFamily="2" charset="-122"/>
              </a:rPr>
              <a:t>    </a:t>
            </a:r>
            <a:r>
              <a:rPr lang="en-US" altLang="zh-CN" b="1" dirty="0">
                <a:solidFill>
                  <a:srgbClr val="0000FF"/>
                </a:solidFill>
                <a:latin typeface="Consolas" panose="020B0609020204030204" pitchFamily="49" charset="0"/>
                <a:ea typeface="等线" panose="02010600030101010101" pitchFamily="2" charset="-122"/>
              </a:rPr>
              <a:t>if</a:t>
            </a:r>
            <a:r>
              <a:rPr lang="en-US" altLang="zh-CN" b="1" dirty="0">
                <a:latin typeface="Consolas" panose="020B0609020204030204" pitchFamily="49" charset="0"/>
                <a:ea typeface="等线" panose="02010600030101010101" pitchFamily="2" charset="-122"/>
              </a:rPr>
              <a:t> (n == 1) </a:t>
            </a:r>
            <a:r>
              <a:rPr lang="en-US" altLang="zh-CN" b="1" dirty="0">
                <a:solidFill>
                  <a:srgbClr val="0000FF"/>
                </a:solidFill>
                <a:latin typeface="Consolas" panose="020B0609020204030204" pitchFamily="49" charset="0"/>
                <a:ea typeface="等线" panose="02010600030101010101" pitchFamily="2" charset="-122"/>
              </a:rPr>
              <a:t>return</a:t>
            </a:r>
            <a:r>
              <a:rPr lang="en-US" altLang="zh-CN" b="1" dirty="0">
                <a:latin typeface="Consolas" panose="020B0609020204030204" pitchFamily="49" charset="0"/>
                <a:ea typeface="等线" panose="02010600030101010101" pitchFamily="2" charset="-122"/>
              </a:rPr>
              <a:t> 1;</a:t>
            </a:r>
          </a:p>
          <a:p>
            <a:endParaRPr lang="en-US" altLang="zh-CN" b="1" dirty="0">
              <a:latin typeface="Consolas" panose="020B0609020204030204" pitchFamily="49" charset="0"/>
              <a:ea typeface="等线" panose="02010600030101010101" pitchFamily="2" charset="-122"/>
            </a:endParaRPr>
          </a:p>
          <a:p>
            <a:r>
              <a:rPr lang="en-US" altLang="zh-CN" b="1" dirty="0">
                <a:latin typeface="Consolas" panose="020B0609020204030204" pitchFamily="49" charset="0"/>
                <a:ea typeface="等线" panose="02010600030101010101" pitchFamily="2" charset="-122"/>
              </a:rPr>
              <a:t>    </a:t>
            </a:r>
            <a:r>
              <a:rPr lang="en-US" altLang="zh-CN" b="1" dirty="0">
                <a:solidFill>
                  <a:srgbClr val="0000FF"/>
                </a:solidFill>
                <a:latin typeface="Consolas" panose="020B0609020204030204" pitchFamily="49" charset="0"/>
                <a:ea typeface="等线" panose="02010600030101010101" pitchFamily="2" charset="-122"/>
              </a:rPr>
              <a:t>int</a:t>
            </a:r>
            <a:r>
              <a:rPr lang="en-US" altLang="zh-CN" b="1" dirty="0">
                <a:latin typeface="Consolas" panose="020B0609020204030204" pitchFamily="49" charset="0"/>
                <a:ea typeface="等线" panose="02010600030101010101" pitchFamily="2" charset="-122"/>
              </a:rPr>
              <a:t> </a:t>
            </a:r>
            <a:r>
              <a:rPr lang="en-US" altLang="zh-CN" b="1" dirty="0" err="1">
                <a:latin typeface="Consolas" panose="020B0609020204030204" pitchFamily="49" charset="0"/>
                <a:ea typeface="等线" panose="02010600030101010101" pitchFamily="2" charset="-122"/>
              </a:rPr>
              <a:t>dp</a:t>
            </a:r>
            <a:r>
              <a:rPr lang="en-US" altLang="zh-CN" b="1" dirty="0">
                <a:latin typeface="Consolas" panose="020B0609020204030204" pitchFamily="49" charset="0"/>
                <a:ea typeface="等线" panose="02010600030101010101" pitchFamily="2" charset="-122"/>
              </a:rPr>
              <a:t>[n + 1];</a:t>
            </a:r>
          </a:p>
          <a:p>
            <a:r>
              <a:rPr lang="en-US" altLang="zh-CN" b="1" dirty="0">
                <a:latin typeface="Consolas" panose="020B0609020204030204" pitchFamily="49" charset="0"/>
                <a:ea typeface="等线" panose="02010600030101010101" pitchFamily="2" charset="-122"/>
              </a:rPr>
              <a:t>    </a:t>
            </a:r>
            <a:r>
              <a:rPr lang="en-US" altLang="zh-CN" b="1" dirty="0" err="1">
                <a:latin typeface="Consolas" panose="020B0609020204030204" pitchFamily="49" charset="0"/>
                <a:ea typeface="等线" panose="02010600030101010101" pitchFamily="2" charset="-122"/>
              </a:rPr>
              <a:t>dp</a:t>
            </a:r>
            <a:r>
              <a:rPr lang="en-US" altLang="zh-CN" b="1" dirty="0">
                <a:latin typeface="Consolas" panose="020B0609020204030204" pitchFamily="49" charset="0"/>
                <a:ea typeface="等线" panose="02010600030101010101" pitchFamily="2" charset="-122"/>
              </a:rPr>
              <a:t>[0] = 0;</a:t>
            </a:r>
          </a:p>
          <a:p>
            <a:r>
              <a:rPr lang="en-US" altLang="zh-CN" b="1" dirty="0">
                <a:latin typeface="Consolas" panose="020B0609020204030204" pitchFamily="49" charset="0"/>
                <a:ea typeface="等线" panose="02010600030101010101" pitchFamily="2" charset="-122"/>
              </a:rPr>
              <a:t>    </a:t>
            </a:r>
            <a:r>
              <a:rPr lang="en-US" altLang="zh-CN" b="1" dirty="0" err="1">
                <a:latin typeface="Consolas" panose="020B0609020204030204" pitchFamily="49" charset="0"/>
                <a:ea typeface="等线" panose="02010600030101010101" pitchFamily="2" charset="-122"/>
              </a:rPr>
              <a:t>dp</a:t>
            </a:r>
            <a:r>
              <a:rPr lang="en-US" altLang="zh-CN" b="1" dirty="0">
                <a:latin typeface="Consolas" panose="020B0609020204030204" pitchFamily="49" charset="0"/>
                <a:ea typeface="等线" panose="02010600030101010101" pitchFamily="2" charset="-122"/>
              </a:rPr>
              <a:t>[1] = 1;</a:t>
            </a:r>
          </a:p>
          <a:p>
            <a:endParaRPr lang="en-US" altLang="zh-CN" b="1" dirty="0">
              <a:latin typeface="Consolas" panose="020B0609020204030204" pitchFamily="49" charset="0"/>
              <a:ea typeface="等线" panose="02010600030101010101" pitchFamily="2" charset="-122"/>
            </a:endParaRPr>
          </a:p>
          <a:p>
            <a:r>
              <a:rPr lang="en-US" altLang="zh-CN" b="1" dirty="0">
                <a:latin typeface="Consolas" panose="020B0609020204030204" pitchFamily="49" charset="0"/>
                <a:ea typeface="等线" panose="02010600030101010101" pitchFamily="2" charset="-122"/>
              </a:rPr>
              <a:t>    </a:t>
            </a:r>
            <a:r>
              <a:rPr lang="en-US" altLang="zh-CN" b="1" dirty="0">
                <a:solidFill>
                  <a:srgbClr val="0000FF"/>
                </a:solidFill>
                <a:latin typeface="Consolas" panose="020B0609020204030204" pitchFamily="49" charset="0"/>
                <a:ea typeface="等线" panose="02010600030101010101" pitchFamily="2" charset="-122"/>
              </a:rPr>
              <a:t>for</a:t>
            </a:r>
            <a:r>
              <a:rPr lang="en-US" altLang="zh-CN" b="1" dirty="0">
                <a:latin typeface="Consolas" panose="020B0609020204030204" pitchFamily="49" charset="0"/>
                <a:ea typeface="等线" panose="02010600030101010101" pitchFamily="2" charset="-122"/>
              </a:rPr>
              <a:t> (</a:t>
            </a:r>
            <a:r>
              <a:rPr lang="en-US" altLang="zh-CN" b="1" dirty="0">
                <a:solidFill>
                  <a:srgbClr val="0000FF"/>
                </a:solidFill>
                <a:latin typeface="Consolas" panose="020B0609020204030204" pitchFamily="49" charset="0"/>
                <a:ea typeface="等线" panose="02010600030101010101" pitchFamily="2" charset="-122"/>
              </a:rPr>
              <a:t>int</a:t>
            </a:r>
            <a:r>
              <a:rPr lang="en-US" altLang="zh-CN" b="1" dirty="0">
                <a:latin typeface="Consolas" panose="020B0609020204030204" pitchFamily="49" charset="0"/>
                <a:ea typeface="等线" panose="02010600030101010101" pitchFamily="2" charset="-122"/>
              </a:rPr>
              <a:t> </a:t>
            </a:r>
            <a:r>
              <a:rPr lang="en-US" altLang="zh-CN" b="1" dirty="0" err="1">
                <a:latin typeface="Consolas" panose="020B0609020204030204" pitchFamily="49" charset="0"/>
                <a:ea typeface="等线" panose="02010600030101010101" pitchFamily="2" charset="-122"/>
              </a:rPr>
              <a:t>i</a:t>
            </a:r>
            <a:r>
              <a:rPr lang="en-US" altLang="zh-CN" b="1" dirty="0">
                <a:latin typeface="Consolas" panose="020B0609020204030204" pitchFamily="49" charset="0"/>
                <a:ea typeface="等线" panose="02010600030101010101" pitchFamily="2" charset="-122"/>
              </a:rPr>
              <a:t> = 2; </a:t>
            </a:r>
            <a:r>
              <a:rPr lang="en-US" altLang="zh-CN" b="1" dirty="0" err="1">
                <a:latin typeface="Consolas" panose="020B0609020204030204" pitchFamily="49" charset="0"/>
                <a:ea typeface="等线" panose="02010600030101010101" pitchFamily="2" charset="-122"/>
              </a:rPr>
              <a:t>i</a:t>
            </a:r>
            <a:r>
              <a:rPr lang="en-US" altLang="zh-CN" b="1" dirty="0">
                <a:latin typeface="Consolas" panose="020B0609020204030204" pitchFamily="49" charset="0"/>
                <a:ea typeface="等线" panose="02010600030101010101" pitchFamily="2" charset="-122"/>
              </a:rPr>
              <a:t> &lt;= n; </a:t>
            </a:r>
            <a:r>
              <a:rPr lang="en-US" altLang="zh-CN" b="1" dirty="0" err="1">
                <a:latin typeface="Consolas" panose="020B0609020204030204" pitchFamily="49" charset="0"/>
                <a:ea typeface="等线" panose="02010600030101010101" pitchFamily="2" charset="-122"/>
              </a:rPr>
              <a:t>i</a:t>
            </a:r>
            <a:r>
              <a:rPr lang="en-US" altLang="zh-CN" b="1" dirty="0">
                <a:latin typeface="Consolas" panose="020B0609020204030204" pitchFamily="49" charset="0"/>
                <a:ea typeface="等线" panose="02010600030101010101" pitchFamily="2" charset="-122"/>
              </a:rPr>
              <a:t>++) {</a:t>
            </a:r>
          </a:p>
          <a:p>
            <a:r>
              <a:rPr lang="en-US" altLang="zh-CN" b="1" dirty="0">
                <a:latin typeface="Consolas" panose="020B0609020204030204" pitchFamily="49" charset="0"/>
                <a:ea typeface="等线" panose="02010600030101010101" pitchFamily="2" charset="-122"/>
              </a:rPr>
              <a:t>        </a:t>
            </a:r>
            <a:r>
              <a:rPr lang="en-US" altLang="zh-CN" b="1" dirty="0" err="1">
                <a:latin typeface="Consolas" panose="020B0609020204030204" pitchFamily="49" charset="0"/>
                <a:ea typeface="等线" panose="02010600030101010101" pitchFamily="2" charset="-122"/>
              </a:rPr>
              <a:t>dp</a:t>
            </a:r>
            <a:r>
              <a:rPr lang="en-US" altLang="zh-CN" b="1" dirty="0">
                <a:latin typeface="Consolas" panose="020B0609020204030204" pitchFamily="49" charset="0"/>
                <a:ea typeface="等线" panose="02010600030101010101" pitchFamily="2" charset="-122"/>
              </a:rPr>
              <a:t>[</a:t>
            </a:r>
            <a:r>
              <a:rPr lang="en-US" altLang="zh-CN" b="1" dirty="0" err="1">
                <a:latin typeface="Consolas" panose="020B0609020204030204" pitchFamily="49" charset="0"/>
                <a:ea typeface="等线" panose="02010600030101010101" pitchFamily="2" charset="-122"/>
              </a:rPr>
              <a:t>i</a:t>
            </a:r>
            <a:r>
              <a:rPr lang="en-US" altLang="zh-CN" b="1" dirty="0">
                <a:latin typeface="Consolas" panose="020B0609020204030204" pitchFamily="49" charset="0"/>
                <a:ea typeface="等线" panose="02010600030101010101" pitchFamily="2" charset="-122"/>
              </a:rPr>
              <a:t>] = </a:t>
            </a:r>
            <a:r>
              <a:rPr lang="en-US" altLang="zh-CN" b="1" dirty="0" err="1">
                <a:latin typeface="Consolas" panose="020B0609020204030204" pitchFamily="49" charset="0"/>
                <a:ea typeface="等线" panose="02010600030101010101" pitchFamily="2" charset="-122"/>
              </a:rPr>
              <a:t>dp</a:t>
            </a:r>
            <a:r>
              <a:rPr lang="en-US" altLang="zh-CN" b="1" dirty="0">
                <a:latin typeface="Consolas" panose="020B0609020204030204" pitchFamily="49" charset="0"/>
                <a:ea typeface="等线" panose="02010600030101010101" pitchFamily="2" charset="-122"/>
              </a:rPr>
              <a:t>[</a:t>
            </a:r>
            <a:r>
              <a:rPr lang="en-US" altLang="zh-CN" b="1" dirty="0" err="1">
                <a:latin typeface="Consolas" panose="020B0609020204030204" pitchFamily="49" charset="0"/>
                <a:ea typeface="等线" panose="02010600030101010101" pitchFamily="2" charset="-122"/>
              </a:rPr>
              <a:t>i</a:t>
            </a:r>
            <a:r>
              <a:rPr lang="en-US" altLang="zh-CN" b="1" dirty="0">
                <a:latin typeface="Consolas" panose="020B0609020204030204" pitchFamily="49" charset="0"/>
                <a:ea typeface="等线" panose="02010600030101010101" pitchFamily="2" charset="-122"/>
              </a:rPr>
              <a:t> - 1] + </a:t>
            </a:r>
            <a:r>
              <a:rPr lang="en-US" altLang="zh-CN" b="1" dirty="0" err="1">
                <a:latin typeface="Consolas" panose="020B0609020204030204" pitchFamily="49" charset="0"/>
                <a:ea typeface="等线" panose="02010600030101010101" pitchFamily="2" charset="-122"/>
              </a:rPr>
              <a:t>dp</a:t>
            </a:r>
            <a:r>
              <a:rPr lang="en-US" altLang="zh-CN" b="1" dirty="0">
                <a:latin typeface="Consolas" panose="020B0609020204030204" pitchFamily="49" charset="0"/>
                <a:ea typeface="等线" panose="02010600030101010101" pitchFamily="2" charset="-122"/>
              </a:rPr>
              <a:t>[</a:t>
            </a:r>
            <a:r>
              <a:rPr lang="en-US" altLang="zh-CN" b="1" dirty="0" err="1">
                <a:latin typeface="Consolas" panose="020B0609020204030204" pitchFamily="49" charset="0"/>
                <a:ea typeface="等线" panose="02010600030101010101" pitchFamily="2" charset="-122"/>
              </a:rPr>
              <a:t>i</a:t>
            </a:r>
            <a:r>
              <a:rPr lang="en-US" altLang="zh-CN" b="1" dirty="0">
                <a:latin typeface="Consolas" panose="020B0609020204030204" pitchFamily="49" charset="0"/>
                <a:ea typeface="等线" panose="02010600030101010101" pitchFamily="2" charset="-122"/>
              </a:rPr>
              <a:t> - 2];</a:t>
            </a:r>
          </a:p>
          <a:p>
            <a:r>
              <a:rPr lang="en-US" altLang="zh-CN" b="1" dirty="0">
                <a:latin typeface="Consolas" panose="020B0609020204030204" pitchFamily="49" charset="0"/>
                <a:ea typeface="等线" panose="02010600030101010101" pitchFamily="2" charset="-122"/>
              </a:rPr>
              <a:t>    }</a:t>
            </a:r>
          </a:p>
          <a:p>
            <a:endParaRPr lang="en-US" altLang="zh-CN" b="1" dirty="0">
              <a:latin typeface="Consolas" panose="020B0609020204030204" pitchFamily="49" charset="0"/>
              <a:ea typeface="等线" panose="02010600030101010101" pitchFamily="2" charset="-122"/>
            </a:endParaRPr>
          </a:p>
          <a:p>
            <a:r>
              <a:rPr lang="en-US" altLang="zh-CN" b="1" dirty="0">
                <a:latin typeface="Consolas" panose="020B0609020204030204" pitchFamily="49" charset="0"/>
                <a:ea typeface="等线" panose="02010600030101010101" pitchFamily="2" charset="-122"/>
              </a:rPr>
              <a:t>    </a:t>
            </a:r>
            <a:r>
              <a:rPr lang="en-US" altLang="zh-CN" b="1" dirty="0">
                <a:solidFill>
                  <a:srgbClr val="0000FF"/>
                </a:solidFill>
                <a:latin typeface="Consolas" panose="020B0609020204030204" pitchFamily="49" charset="0"/>
                <a:ea typeface="等线" panose="02010600030101010101" pitchFamily="2" charset="-122"/>
              </a:rPr>
              <a:t>return</a:t>
            </a:r>
            <a:r>
              <a:rPr lang="en-US" altLang="zh-CN" b="1" dirty="0">
                <a:latin typeface="Consolas" panose="020B0609020204030204" pitchFamily="49" charset="0"/>
                <a:ea typeface="等线" panose="02010600030101010101" pitchFamily="2" charset="-122"/>
              </a:rPr>
              <a:t> </a:t>
            </a:r>
            <a:r>
              <a:rPr lang="en-US" altLang="zh-CN" b="1" dirty="0" err="1">
                <a:latin typeface="Consolas" panose="020B0609020204030204" pitchFamily="49" charset="0"/>
                <a:ea typeface="等线" panose="02010600030101010101" pitchFamily="2" charset="-122"/>
              </a:rPr>
              <a:t>dp</a:t>
            </a:r>
            <a:r>
              <a:rPr lang="en-US" altLang="zh-CN" b="1" dirty="0">
                <a:latin typeface="Consolas" panose="020B0609020204030204" pitchFamily="49" charset="0"/>
                <a:ea typeface="等线" panose="02010600030101010101" pitchFamily="2" charset="-122"/>
              </a:rPr>
              <a:t>[n];</a:t>
            </a:r>
          </a:p>
          <a:p>
            <a:r>
              <a:rPr lang="en-US" altLang="zh-CN" b="1" dirty="0">
                <a:latin typeface="Consolas" panose="020B0609020204030204" pitchFamily="49" charset="0"/>
                <a:ea typeface="等线" panose="02010600030101010101" pitchFamily="2" charset="-122"/>
              </a:rPr>
              <a:t>}</a:t>
            </a:r>
            <a:endParaRPr lang="zh-CN" altLang="en-US" b="1" dirty="0">
              <a:latin typeface="Consolas" panose="020B0609020204030204" pitchFamily="49" charset="0"/>
              <a:ea typeface="等线" panose="02010600030101010101" pitchFamily="2" charset="-122"/>
            </a:endParaRPr>
          </a:p>
        </p:txBody>
      </p:sp>
    </p:spTree>
    <p:extLst>
      <p:ext uri="{BB962C8B-B14F-4D97-AF65-F5344CB8AC3E}">
        <p14:creationId xmlns:p14="http://schemas.microsoft.com/office/powerpoint/2010/main" val="924534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38" y="1171523"/>
            <a:ext cx="9144224" cy="3941250"/>
          </a:xfrm>
        </p:spPr>
        <p:txBody>
          <a:bodyPr anchor="ctr">
            <a:normAutofit/>
          </a:bodyPr>
          <a:lstStyle/>
          <a:p>
            <a:r>
              <a:rPr lang="en-US" altLang="zh-CN" sz="8000" b="1" dirty="0">
                <a:latin typeface="Times New Roman" panose="02020503050405090304" pitchFamily="18" charset="0"/>
                <a:ea typeface="黑体" panose="02010609060101010101" pitchFamily="49" charset="-122"/>
                <a:cs typeface="Times New Roman" panose="02020503050405090304" pitchFamily="18" charset="0"/>
              </a:rPr>
              <a:t>Matrix-chain multiplication </a:t>
            </a:r>
            <a:endParaRPr lang="zh-CN" altLang="en-US" sz="8000" b="1" dirty="0">
              <a:latin typeface="Times New Roman" panose="02020503050405090304" pitchFamily="18" charset="0"/>
              <a:ea typeface="黑体" panose="02010609060101010101" pitchFamily="49" charset="-122"/>
              <a:cs typeface="Times New Roman" panose="0202050305040509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335"/>
    </mc:Choice>
    <mc:Fallback xmlns="">
      <p:transition spd="slow" advTm="333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22-09-13 at 6.05.15 PM"/>
          <p:cNvPicPr>
            <a:picLocks noChangeAspect="1"/>
          </p:cNvPicPr>
          <p:nvPr/>
        </p:nvPicPr>
        <p:blipFill>
          <a:blip r:embed="rId3"/>
          <a:stretch>
            <a:fillRect/>
          </a:stretch>
        </p:blipFill>
        <p:spPr>
          <a:xfrm>
            <a:off x="483235" y="1221105"/>
            <a:ext cx="11225530" cy="41395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335"/>
    </mc:Choice>
    <mc:Fallback xmlns="">
      <p:transition spd="slow" advTm="3335"/>
    </mc:Fallback>
  </mc:AlternateContent>
</p:sld>
</file>

<file path=ppt/theme/theme1.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算法1模板</Template>
  <TotalTime>115</TotalTime>
  <Words>3008</Words>
  <Application>Microsoft Office PowerPoint</Application>
  <PresentationFormat>宽屏</PresentationFormat>
  <Paragraphs>256</Paragraphs>
  <Slides>30</Slides>
  <Notes>8</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1</vt:i4>
      </vt:variant>
      <vt:variant>
        <vt:lpstr>幻灯片标题</vt:lpstr>
      </vt:variant>
      <vt:variant>
        <vt:i4>30</vt:i4>
      </vt:variant>
    </vt:vector>
  </HeadingPairs>
  <TitlesOfParts>
    <vt:vector size="50" baseType="lpstr">
      <vt:lpstr>Helvetica Neue</vt:lpstr>
      <vt:lpstr>等线</vt:lpstr>
      <vt:lpstr>黑体</vt:lpstr>
      <vt:lpstr>华文隶书</vt:lpstr>
      <vt:lpstr>楷体_GB2312</vt:lpstr>
      <vt:lpstr>微软雅黑</vt:lpstr>
      <vt:lpstr>新宋体</vt:lpstr>
      <vt:lpstr>Arial</vt:lpstr>
      <vt:lpstr>Arial Bold</vt:lpstr>
      <vt:lpstr>Arial Bold Italic</vt:lpstr>
      <vt:lpstr>Cambria Math</vt:lpstr>
      <vt:lpstr>Consolas</vt:lpstr>
      <vt:lpstr>Times New Roman</vt:lpstr>
      <vt:lpstr>Times New Roman Bold</vt:lpstr>
      <vt:lpstr>Times New Roman Bold Italic</vt:lpstr>
      <vt:lpstr>Times New Roman Italic</vt:lpstr>
      <vt:lpstr>Verdana Bold</vt:lpstr>
      <vt:lpstr>Wingdings</vt:lpstr>
      <vt:lpstr>自定义设计方案</vt:lpstr>
      <vt:lpstr>Equation</vt:lpstr>
      <vt:lpstr>Dynamic programming</vt:lpstr>
      <vt:lpstr>Learning Point</vt:lpstr>
      <vt:lpstr>Examplar-based Learning</vt:lpstr>
      <vt:lpstr>Chapter 3 Dynamic programming</vt:lpstr>
      <vt:lpstr>Basic steps</vt:lpstr>
      <vt:lpstr>Basic steps</vt:lpstr>
      <vt:lpstr>Basic steps</vt:lpstr>
      <vt:lpstr>Matrix-chain multiplication </vt:lpstr>
      <vt:lpstr>PowerPoint 演示文稿</vt:lpstr>
      <vt:lpstr>Matrix-chain multiplication</vt:lpstr>
      <vt:lpstr>Matrix-chain multiplication</vt:lpstr>
      <vt:lpstr>Matrix-chain multiplication</vt:lpstr>
      <vt:lpstr>Matrix-chain multiplication</vt:lpstr>
      <vt:lpstr>Matrix-chain multiplication</vt:lpstr>
      <vt:lpstr>Matrix-chain multiplication</vt:lpstr>
      <vt:lpstr>Matrix-chain multiplication</vt:lpstr>
      <vt:lpstr>Matrix-chain multiplication</vt:lpstr>
      <vt:lpstr>Matrix-chain multiplication</vt:lpstr>
      <vt:lpstr>Matrix-chain multiplication</vt:lpstr>
      <vt:lpstr>Matrix-chain multiplication</vt:lpstr>
      <vt:lpstr>Matrix-chain multiplication</vt:lpstr>
      <vt:lpstr>Matrix-chain multiplication</vt:lpstr>
      <vt:lpstr>Matrix-chain multiplication</vt:lpstr>
      <vt:lpstr>Matrix-chain multiplication</vt:lpstr>
      <vt:lpstr>Matrix-chain multiplication</vt:lpstr>
      <vt:lpstr>Matrix-chain multiplication</vt:lpstr>
      <vt:lpstr>Matrix-chain multiplication</vt:lpstr>
      <vt:lpstr>Matrix-chain multiplication</vt:lpstr>
      <vt:lpstr>Matrix-chain multiplication</vt:lpstr>
      <vt:lpstr>Matrix-chain multiplication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算法设计与分析</dc:title>
  <dc:creator>huxufei</dc:creator>
  <cp:lastModifiedBy>XiaoChen Pan</cp:lastModifiedBy>
  <cp:revision>559</cp:revision>
  <dcterms:created xsi:type="dcterms:W3CDTF">2024-03-08T09:28:01Z</dcterms:created>
  <dcterms:modified xsi:type="dcterms:W3CDTF">2026-03-23T15:16:46Z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C8A1AB2E806AEEDD0BFEF962CB9D3EDB</vt:lpwstr>
  </property>
  <property fmtid="{D5CDD505-2E9C-101B-9397-08002B2CF9AE}" pid="3" name="KSOProductBuildVer">
    <vt:lpwstr>1033-6.5.2.8766</vt:lpwstr>
  </property>
</Properties>
</file>