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13" r:id="rId5"/>
    <p:sldId id="348" r:id="rId6"/>
    <p:sldId id="320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57" r:id="rId16"/>
    <p:sldId id="358" r:id="rId17"/>
    <p:sldId id="360" r:id="rId18"/>
    <p:sldId id="366" r:id="rId19"/>
    <p:sldId id="368" r:id="rId20"/>
    <p:sldId id="361" r:id="rId21"/>
    <p:sldId id="362" r:id="rId22"/>
    <p:sldId id="364" r:id="rId23"/>
    <p:sldId id="363" r:id="rId2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447" autoAdjust="0"/>
  </p:normalViewPr>
  <p:slideViewPr>
    <p:cSldViewPr snapToGrid="0">
      <p:cViewPr varScale="1">
        <p:scale>
          <a:sx n="100" d="100"/>
          <a:sy n="100" d="100"/>
        </p:scale>
        <p:origin x="9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F8068-2B0A-4E89-BDBC-A53076134B4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89500-7B95-4046-BB03-4F180CD4BD8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989500-7B95-4046-BB03-4F180CD4BD8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989500-7B95-4046-BB03-4F180CD4BD8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89500-7B95-4046-BB03-4F180CD4BD8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38" y="1122363"/>
            <a:ext cx="9144224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38" y="3602038"/>
            <a:ext cx="9144224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30042" y="1524000"/>
            <a:ext cx="7740763" cy="431074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5113" y="365125"/>
            <a:ext cx="2628964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21" y="365125"/>
            <a:ext cx="773449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98469" y="68626"/>
            <a:ext cx="7740763" cy="470410"/>
          </a:xfrm>
          <a:prstGeom prst="rect">
            <a:avLst/>
          </a:prstGeom>
        </p:spPr>
        <p:txBody>
          <a:bodyPr/>
          <a:lstStyle>
            <a:lvl1pPr>
              <a:defRPr sz="3050">
                <a:solidFill>
                  <a:schemeClr val="bg1"/>
                </a:solidFill>
                <a:latin typeface="华文隶书" panose="02010800040101010101" pitchFamily="2" charset="-122"/>
                <a:ea typeface="华文隶书" panose="02010800040101010101" pitchFamily="2" charset="-122"/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6781" y="891575"/>
            <a:ext cx="11632335" cy="5349166"/>
          </a:xfrm>
          <a:prstGeom prst="rect">
            <a:avLst/>
          </a:prstGeom>
        </p:spPr>
        <p:txBody>
          <a:bodyPr/>
          <a:lstStyle>
            <a:lvl1pPr>
              <a:defRPr>
                <a:latin typeface="黑体" panose="02010609060101010101" pitchFamily="49" charset="-122"/>
                <a:ea typeface="黑体" panose="02010609060101010101" pitchFamily="49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新宋体" panose="02010609030101010101" pitchFamily="49" charset="-122"/>
                <a:ea typeface="新宋体" panose="02010609030101010101" pitchFamily="49" charset="-122"/>
              </a:defRPr>
            </a:lvl3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72" y="1709738"/>
            <a:ext cx="10515857" cy="2852737"/>
          </a:xfrm>
          <a:prstGeom prst="rect">
            <a:avLst/>
          </a:prstGeom>
        </p:spPr>
        <p:txBody>
          <a:bodyPr anchor="b"/>
          <a:lstStyle>
            <a:lvl1pPr algn="l">
              <a:defRPr sz="60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72" y="4589463"/>
            <a:ext cx="10515857" cy="15001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20" y="1825626"/>
            <a:ext cx="5181727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352" y="1825626"/>
            <a:ext cx="5181727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9" y="365127"/>
            <a:ext cx="10515857" cy="970222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59756" y="1567346"/>
            <a:ext cx="4701955" cy="710095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59756" y="2338388"/>
            <a:ext cx="4701955" cy="378596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89771" y="1567346"/>
            <a:ext cx="4701956" cy="71009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>
              <a:buNone/>
              <a:defRPr lang="zh-CN" altLang="en-US" b="0" smtClean="0"/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89771" y="2357462"/>
            <a:ext cx="4701956" cy="376689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8" y="457200"/>
            <a:ext cx="393233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316" y="987425"/>
            <a:ext cx="617235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08" y="2057400"/>
            <a:ext cx="393233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9" y="457200"/>
            <a:ext cx="4260954" cy="16002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384933" y="457203"/>
            <a:ext cx="5970733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1" smtClean="0"/>
              <a:t>单击图标添加图片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09" y="2057400"/>
            <a:ext cx="4260954" cy="3811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../media/image1.jpeg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2" descr="0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202452" cy="6865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标题 1"/>
          <p:cNvSpPr txBox="1"/>
          <p:nvPr/>
        </p:nvSpPr>
        <p:spPr>
          <a:xfrm>
            <a:off x="2804206" y="68627"/>
            <a:ext cx="7740763" cy="492555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endParaRPr lang="zh-CN" altLang="en-US" sz="3050" noProof="1">
              <a:solidFill>
                <a:schemeClr val="bg1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5" name="内容占位符 2"/>
          <p:cNvSpPr txBox="1"/>
          <p:nvPr/>
        </p:nvSpPr>
        <p:spPr>
          <a:xfrm>
            <a:off x="430042" y="960154"/>
            <a:ext cx="11495177" cy="5143429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6390" indent="-326390">
              <a:buFont typeface="Wingdings" panose="05000000000000000000" pitchFamily="2" charset="2"/>
              <a:buChar char="u"/>
            </a:pPr>
            <a:endParaRPr lang="zh-CN" altLang="en-US" sz="3050" noProof="1" smtClean="0">
              <a:latin typeface="新宋体" panose="02010609030101010101" pitchFamily="49" charset="-122"/>
              <a:ea typeface="新宋体" panose="0201060903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19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5pPr>
      <a:lvl6pPr marL="435610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6pPr>
      <a:lvl7pPr marL="870585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7pPr>
      <a:lvl8pPr marL="1306195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8pPr>
      <a:lvl9pPr marL="1741805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9pPr>
    </p:titleStyle>
    <p:bodyStyle>
      <a:lvl1pPr marL="326390" indent="-326390" algn="l" rtl="0" eaLnBrk="1" fontAlgn="base" hangingPunct="1">
        <a:spcBef>
          <a:spcPct val="20000"/>
        </a:spcBef>
        <a:spcAft>
          <a:spcPct val="0"/>
        </a:spcAft>
        <a:buChar char="•"/>
        <a:defRPr sz="3050" kern="1200">
          <a:solidFill>
            <a:schemeClr val="tx1"/>
          </a:solidFill>
          <a:latin typeface="+mn-lt"/>
          <a:ea typeface="+mn-ea"/>
          <a:cs typeface="+mn-cs"/>
        </a:defRPr>
      </a:lvl1pPr>
      <a:lvl2pPr marL="707390" lvl="1" indent="-272415" algn="l" rtl="0" eaLnBrk="1" fontAlgn="base" hangingPunct="1">
        <a:spcBef>
          <a:spcPct val="20000"/>
        </a:spcBef>
        <a:spcAft>
          <a:spcPct val="0"/>
        </a:spcAft>
        <a:buChar char="–"/>
        <a:defRPr sz="2665" kern="1200">
          <a:solidFill>
            <a:schemeClr val="tx1"/>
          </a:solidFill>
          <a:latin typeface="+mn-lt"/>
          <a:ea typeface="+mn-ea"/>
          <a:cs typeface="+mn-cs"/>
        </a:defRPr>
      </a:lvl2pPr>
      <a:lvl3pPr marL="1088390" lvl="2" indent="-217805" algn="l" rtl="0" eaLnBrk="1" fontAlgn="base" hangingPunct="1">
        <a:spcBef>
          <a:spcPct val="20000"/>
        </a:spcBef>
        <a:spcAft>
          <a:spcPct val="0"/>
        </a:spcAft>
        <a:buChar char="•"/>
        <a:defRPr sz="2285" kern="1200">
          <a:solidFill>
            <a:schemeClr val="tx1"/>
          </a:solidFill>
          <a:latin typeface="+mn-lt"/>
          <a:ea typeface="+mn-ea"/>
          <a:cs typeface="+mn-cs"/>
        </a:defRPr>
      </a:lvl3pPr>
      <a:lvl4pPr marL="1524000" lvl="3" indent="-217805" algn="l" rtl="0" eaLnBrk="1" fontAlgn="base" hangingPunct="1">
        <a:spcBef>
          <a:spcPct val="20000"/>
        </a:spcBef>
        <a:spcAft>
          <a:spcPct val="0"/>
        </a:spcAft>
        <a:buChar char="–"/>
        <a:defRPr sz="1905" kern="1200">
          <a:solidFill>
            <a:schemeClr val="tx1"/>
          </a:solidFill>
          <a:latin typeface="+mn-lt"/>
          <a:ea typeface="+mn-ea"/>
          <a:cs typeface="+mn-cs"/>
        </a:defRPr>
      </a:lvl4pPr>
      <a:lvl5pPr marL="1959610" lvl="4" indent="-217805" algn="l" rtl="0" eaLnBrk="1" fontAlgn="base" hangingPunct="1">
        <a:spcBef>
          <a:spcPct val="20000"/>
        </a:spcBef>
        <a:spcAft>
          <a:spcPct val="0"/>
        </a:spcAft>
        <a:buChar char="»"/>
        <a:defRPr sz="1905" kern="1200">
          <a:solidFill>
            <a:schemeClr val="tx1"/>
          </a:solidFill>
          <a:latin typeface="+mn-lt"/>
          <a:ea typeface="+mn-ea"/>
          <a:cs typeface="+mn-cs"/>
        </a:defRPr>
      </a:lvl5pPr>
      <a:lvl6pPr marL="2395220" lvl="5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830195" lvl="6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65805" lvl="7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701415" lvl="8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71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35610" lvl="1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70585" lvl="2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06195" lvl="3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741805" lvl="4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177415" lvl="5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612390" lvl="6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048000" lvl="7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483610" lvl="8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wmf"/><Relationship Id="rId1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wmf"/><Relationship Id="rId1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zh-CN" altLang="en-US" sz="8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动态规划</a:t>
            </a:r>
            <a:endParaRPr lang="zh-CN" altLang="en-US" sz="8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335"/>
    </mc:Choice>
    <mc:Fallback>
      <p:transition spd="slow" advTm="3335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矩阵连乘问题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b="1" dirty="0"/>
              <a:t>解决方案</a:t>
            </a:r>
            <a:r>
              <a:rPr lang="en-US" altLang="zh-CN" b="1" dirty="0"/>
              <a:t>1</a:t>
            </a:r>
            <a:r>
              <a:rPr lang="zh-CN" altLang="en-US" b="1" dirty="0"/>
              <a:t>：穷举法</a:t>
            </a:r>
            <a:endParaRPr lang="en-US" altLang="zh-CN" b="1" dirty="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b="1" dirty="0"/>
              <a:t>列举出所有可能的计算次序，并计算出每一种计算次序相应需要的数乘次数，找出一种数乘次数最少的计算次序。</a:t>
            </a:r>
            <a:endParaRPr lang="en-US" altLang="zh-CN" b="1" dirty="0"/>
          </a:p>
          <a:p>
            <a:pPr marL="0" indent="0">
              <a:lnSpc>
                <a:spcPct val="150000"/>
              </a:lnSpc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矩阵连乘问题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CN" altLang="en-US" sz="3200" b="1" dirty="0"/>
              <a:t>解决方案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：动态规划</a:t>
            </a:r>
            <a:endParaRPr lang="en-US" altLang="zh-CN" sz="3200" b="1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考察计算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A[</a:t>
            </a:r>
            <a:r>
              <a:rPr lang="en-US" altLang="zh-C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i:j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的最优计算次序。设这个计算次序在矩阵</a:t>
            </a:r>
            <a:r>
              <a:rPr lang="en-US" altLang="zh-C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32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k+1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之间将矩阵链断开，</a:t>
            </a:r>
            <a:r>
              <a:rPr lang="en-US" altLang="zh-C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i≤k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&lt;j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，则其相应完全加括号方式为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计算量：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A[</a:t>
            </a:r>
            <a:r>
              <a:rPr lang="en-US" altLang="zh-C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i:k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的计算量加上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A[k+1:j]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的计算量，再加上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A[</a:t>
            </a:r>
            <a:r>
              <a:rPr lang="en-US" altLang="zh-C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i:k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A[k+1:j]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相乘的计算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量</a:t>
            </a:r>
            <a:endParaRPr lang="zh-CN" altLang="en-US" dirty="0"/>
          </a:p>
        </p:txBody>
      </p:sp>
      <p:graphicFrame>
        <p:nvGraphicFramePr>
          <p:cNvPr id="4" name="Object 7"/>
          <p:cNvGraphicFramePr>
            <a:graphicFrameLocks noChangeAspect="1"/>
          </p:cNvGraphicFramePr>
          <p:nvPr/>
        </p:nvGraphicFramePr>
        <p:xfrm>
          <a:off x="3249147" y="3566158"/>
          <a:ext cx="53086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4" name="Equation" r:id="rId1" imgW="53644800" imgH="7315200" progId="Equation.DSMT4">
                  <p:embed/>
                </p:oleObj>
              </mc:Choice>
              <mc:Fallback>
                <p:oleObj name="Equation" r:id="rId1" imgW="53644800" imgH="7315200" progId="Equation.DSMT4">
                  <p:embed/>
                  <p:pic>
                    <p:nvPicPr>
                      <p:cNvPr id="0" name="Picture 7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147" y="3566158"/>
                        <a:ext cx="53086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矩阵连乘问题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分析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最优解结构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特征：计算</a:t>
            </a:r>
            <a:r>
              <a:rPr lang="en-US" altLang="zh-CN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A[</a:t>
            </a:r>
            <a:r>
              <a:rPr lang="en-US" altLang="zh-CN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i:j</a:t>
            </a:r>
            <a:r>
              <a:rPr lang="en-US" altLang="zh-CN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zh-CN" alt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的最优次序所包含的计算矩阵子链 </a:t>
            </a:r>
            <a:r>
              <a:rPr lang="en-US" altLang="zh-CN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A[</a:t>
            </a:r>
            <a:r>
              <a:rPr lang="en-US" altLang="zh-CN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i:k</a:t>
            </a:r>
            <a:r>
              <a:rPr lang="en-US" altLang="zh-CN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zh-CN" alt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A[k+1:j]</a:t>
            </a:r>
            <a:r>
              <a:rPr lang="zh-CN" alt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的次序也是最优的。</a:t>
            </a:r>
            <a:endParaRPr lang="zh-CN" altLang="en-US" sz="32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矩阵连乘计算次序问题的最优解包含着其子问题的最优解。这种性质称为</a:t>
            </a:r>
            <a:r>
              <a:rPr lang="zh-CN" alt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最优子结构性质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。问题的最优子结构性质是该问题可用动态规划算法求解的显著特征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矩阵连乘问题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建立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递归解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设计算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A[</a:t>
            </a:r>
            <a:r>
              <a:rPr lang="en-US" altLang="zh-C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i:j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1≤i≤j≤n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，所需要的最少数乘次数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m[</a:t>
            </a:r>
            <a:r>
              <a:rPr lang="en-US" altLang="zh-C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j]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，原问题的最优值为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m[1,n]         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当</a:t>
            </a:r>
            <a:r>
              <a:rPr lang="en-US" altLang="zh-C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=j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时，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A[</a:t>
            </a:r>
            <a:r>
              <a:rPr lang="en-US" altLang="zh-C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i:j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]=Ai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，因此，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m[</a:t>
            </a:r>
            <a:r>
              <a:rPr lang="en-US" altLang="zh-C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i,i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]=0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=1,2,…,n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当</a:t>
            </a:r>
            <a:r>
              <a:rPr lang="en-US" altLang="zh-C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&lt;j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时，若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最优次序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在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A[k]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到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A[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k+1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间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断开，则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m[</a:t>
            </a:r>
            <a:r>
              <a:rPr lang="en-US" altLang="zh-C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j] = m[</a:t>
            </a:r>
            <a:r>
              <a:rPr lang="en-US" altLang="zh-C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k]+m[k+1, j]+ p</a:t>
            </a:r>
            <a:r>
              <a:rPr lang="en-US" altLang="zh-CN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i-1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endParaRPr lang="en-US" altLang="zh-CN" sz="32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矩阵连乘问题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建立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递归解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SzPct val="50000"/>
              <a:buNone/>
            </a:pP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当</a:t>
            </a:r>
            <a:r>
              <a:rPr lang="en-US" altLang="zh-C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&lt;j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时，若最有次序在</a:t>
            </a:r>
            <a:r>
              <a:rPr lang="en-US" altLang="zh-C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32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到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k+1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间断开，则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SzPct val="50000"/>
              <a:buNone/>
            </a:pP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m[</a:t>
            </a:r>
            <a:r>
              <a:rPr lang="en-US" altLang="zh-C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j] = m[</a:t>
            </a:r>
            <a:r>
              <a:rPr lang="en-US" altLang="zh-C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k]+m[k+1, j]+ p</a:t>
            </a:r>
            <a:r>
              <a:rPr lang="en-US" altLang="zh-CN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i-1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endParaRPr lang="en-US" altLang="zh-CN" sz="32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SzPct val="50000"/>
              <a:buNone/>
            </a:pP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计算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32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i-1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32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32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endParaRPr lang="en-US" altLang="zh-CN" sz="3200" b="1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SzPct val="50000"/>
              <a:buNone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的维数为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i-1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，则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SzPct val="50000"/>
              <a:buNone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*A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i+1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…*</a:t>
            </a:r>
            <a:r>
              <a:rPr lang="en-US" altLang="zh-C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 P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i-1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*P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i+1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*…. P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k-1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=P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i-1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lang="en-US" altLang="zh-CN" sz="28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SzPct val="50000"/>
              <a:buNone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k+1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*A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k+2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…*</a:t>
            </a:r>
            <a:r>
              <a:rPr lang="en-US" altLang="zh-C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 P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k+1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*P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k+1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k+2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*…. 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j-1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CN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8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zh-CN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8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endParaRPr lang="en-US" altLang="zh-CN" sz="2800" b="1" baseline="-2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SzPct val="50000"/>
              <a:buNone/>
            </a:pP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*A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i+1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…*</a:t>
            </a:r>
            <a:r>
              <a:rPr lang="en-US" altLang="zh-C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)(A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k+1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*A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k+2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…*</a:t>
            </a:r>
            <a:r>
              <a:rPr lang="en-US" altLang="zh-C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)=P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i-1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endParaRPr lang="en-US" altLang="zh-CN" sz="28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SzPct val="50000"/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矩阵连乘问题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建立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递归解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SzPct val="50000"/>
              <a:buNone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{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i+1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…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j-1}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SzPct val="50000"/>
              <a:buNone/>
            </a:pPr>
            <a:endParaRPr lang="en-US" altLang="zh-CN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SzPct val="50000"/>
              <a:buNone/>
            </a:pP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SzPct val="50000"/>
              <a:buNone/>
            </a:pPr>
            <a:endParaRPr lang="en-US" altLang="zh-CN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SzPct val="50000"/>
              <a:buNone/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m[</a:t>
            </a:r>
            <a:r>
              <a:rPr lang="en-US" altLang="zh-CN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j]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给出了最优值，即计算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A[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i,j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]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所需要的最小乘次数，同时确定了最优的断开位置。需要两个标记，一个是记录值断开位置，一个是记录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m[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j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]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endParaRPr lang="zh-CN" altLang="en-US" dirty="0"/>
          </a:p>
        </p:txBody>
      </p:sp>
      <p:graphicFrame>
        <p:nvGraphicFramePr>
          <p:cNvPr id="4" name="Object 9"/>
          <p:cNvGraphicFramePr>
            <a:graphicFrameLocks noChangeAspect="1"/>
          </p:cNvGraphicFramePr>
          <p:nvPr/>
        </p:nvGraphicFramePr>
        <p:xfrm>
          <a:off x="1760063" y="2687331"/>
          <a:ext cx="9090025" cy="147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2" name="Equation" r:id="rId1" imgW="101803200" imgH="16459200" progId="Equation.DSMT4">
                  <p:embed/>
                </p:oleObj>
              </mc:Choice>
              <mc:Fallback>
                <p:oleObj name="Equation" r:id="rId1" imgW="101803200" imgH="16459200" progId="Equation.DSMT4">
                  <p:embed/>
                  <p:pic>
                    <p:nvPicPr>
                      <p:cNvPr id="0" name="Picture 82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0063" y="2687331"/>
                        <a:ext cx="9090025" cy="1470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矩阵连乘问题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4515" y="942975"/>
            <a:ext cx="8135732" cy="4175415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511277" y="5416415"/>
            <a:ext cx="1099424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rgbClr val="333333"/>
                </a:solidFill>
                <a:latin typeface="Helvetica Neue" panose="02000503000000020004"/>
              </a:rPr>
              <a:t>递归会</a:t>
            </a:r>
            <a:r>
              <a:rPr lang="zh-CN" altLang="en-US" sz="2800" b="1" dirty="0">
                <a:solidFill>
                  <a:srgbClr val="333333"/>
                </a:solidFill>
                <a:latin typeface="Helvetica Neue" panose="02000503000000020004"/>
              </a:rPr>
              <a:t>产生大量的重复计算，复杂度太高</a:t>
            </a:r>
            <a:r>
              <a:rPr lang="zh-CN" altLang="en-US" sz="2800" b="1" dirty="0" smtClean="0">
                <a:solidFill>
                  <a:srgbClr val="333333"/>
                </a:solidFill>
                <a:latin typeface="Helvetica Neue" panose="02000503000000020004"/>
              </a:rPr>
              <a:t>，使用</a:t>
            </a:r>
            <a:r>
              <a:rPr lang="zh-CN" altLang="en-US" sz="2800" b="1" dirty="0">
                <a:solidFill>
                  <a:srgbClr val="333333"/>
                </a:solidFill>
                <a:latin typeface="Helvetica Neue" panose="02000503000000020004"/>
              </a:rPr>
              <a:t>备忘录降低复杂</a:t>
            </a:r>
            <a:r>
              <a:rPr lang="zh-CN" altLang="en-US" sz="2800" b="1" dirty="0" smtClean="0">
                <a:solidFill>
                  <a:srgbClr val="333333"/>
                </a:solidFill>
                <a:latin typeface="Helvetica Neue" panose="02000503000000020004"/>
              </a:rPr>
              <a:t>度，最好建立递推关系式。</a:t>
            </a:r>
            <a:endParaRPr lang="zh-CN" altLang="en-US" sz="28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矩阵连乘问题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251" y="1166812"/>
            <a:ext cx="12015477" cy="4732543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矩阵连乘问题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计算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最优值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Clr>
                <a:schemeClr val="accent2"/>
              </a:buClr>
              <a:buSzPct val="50000"/>
              <a:buNone/>
            </a:pPr>
            <a:r>
              <a:rPr lang="zh-CN" altLang="en-US" sz="3200" b="1" dirty="0"/>
              <a:t>用动态规划算法解此问题，可依据其递归式以自底向上的方式进行计算。在计算过程中，保存已解决的子问题答案。每个子问题只计算一次，而在后面需要时只要简单查一下，从而避免大量的重复计算，最终得到多项式时间的</a:t>
            </a:r>
            <a:r>
              <a:rPr lang="zh-CN" altLang="en-US" sz="3200" b="1" dirty="0" smtClean="0"/>
              <a:t>算法。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矩阵连乘问题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计算最优值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5" b="8248"/>
          <a:stretch>
            <a:fillRect/>
          </a:stretch>
        </p:blipFill>
        <p:spPr>
          <a:xfrm>
            <a:off x="2313808" y="1654244"/>
            <a:ext cx="8875301" cy="47646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>
              <a:lnSpc>
                <a:spcPct val="120000"/>
              </a:lnSpc>
              <a:buSzPct val="65000"/>
              <a:buFont typeface="Wingdings" panose="05000000000000000000" pitchFamily="2" charset="2"/>
              <a:buChar char="Ø"/>
            </a:pPr>
            <a:r>
              <a:rPr lang="zh-CN" altLang="en-US" sz="2400" dirty="0" smtClean="0">
                <a:solidFill>
                  <a:srgbClr val="000000"/>
                </a:solidFill>
              </a:rPr>
              <a:t>理解</a:t>
            </a:r>
            <a:r>
              <a:rPr lang="zh-CN" altLang="en-US" sz="2400" dirty="0">
                <a:solidFill>
                  <a:srgbClr val="000000"/>
                </a:solidFill>
              </a:rPr>
              <a:t>动态规划算法的概念。</a:t>
            </a:r>
            <a:endParaRPr lang="zh-CN" altLang="en-US" sz="2400" dirty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SzPct val="65000"/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000000"/>
                </a:solidFill>
              </a:rPr>
              <a:t>掌握动态规划算法的基本要素</a:t>
            </a:r>
            <a:endParaRPr lang="zh-CN" altLang="en-US" sz="2400" dirty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SzPct val="65000"/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000000"/>
                </a:solidFill>
              </a:rPr>
              <a:t>（</a:t>
            </a:r>
            <a:r>
              <a:rPr lang="en-US" altLang="zh-CN" sz="2400" dirty="0">
                <a:solidFill>
                  <a:srgbClr val="000000"/>
                </a:solidFill>
              </a:rPr>
              <a:t>1</a:t>
            </a:r>
            <a:r>
              <a:rPr lang="zh-CN" altLang="en-US" sz="2400" dirty="0">
                <a:solidFill>
                  <a:srgbClr val="000000"/>
                </a:solidFill>
              </a:rPr>
              <a:t>）最优子结构性质</a:t>
            </a:r>
            <a:endParaRPr lang="zh-CN" altLang="en-US" sz="2400" dirty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SzPct val="65000"/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000000"/>
                </a:solidFill>
              </a:rPr>
              <a:t>（</a:t>
            </a:r>
            <a:r>
              <a:rPr lang="en-US" altLang="zh-CN" sz="2400" dirty="0">
                <a:solidFill>
                  <a:srgbClr val="000000"/>
                </a:solidFill>
              </a:rPr>
              <a:t>2</a:t>
            </a:r>
            <a:r>
              <a:rPr lang="zh-CN" altLang="en-US" sz="2400" dirty="0">
                <a:solidFill>
                  <a:srgbClr val="000000"/>
                </a:solidFill>
              </a:rPr>
              <a:t>）重叠子问题性质</a:t>
            </a:r>
            <a:endParaRPr lang="zh-CN" altLang="en-US" sz="2400" b="1" dirty="0">
              <a:solidFill>
                <a:srgbClr val="000000"/>
              </a:solidFill>
              <a:sym typeface="Symbol" panose="05050102010706020507" pitchFamily="18" charset="2"/>
            </a:endParaRPr>
          </a:p>
          <a:p>
            <a:pPr>
              <a:lnSpc>
                <a:spcPct val="120000"/>
              </a:lnSpc>
              <a:buSzPct val="65000"/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000000"/>
                </a:solidFill>
              </a:rPr>
              <a:t>掌握设计动态规划算法的步骤。</a:t>
            </a:r>
            <a:endParaRPr lang="zh-CN" altLang="en-US" sz="2400" dirty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SzPct val="65000"/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0000"/>
                </a:solidFill>
              </a:rPr>
              <a:t>(1)</a:t>
            </a:r>
            <a:r>
              <a:rPr lang="zh-CN" altLang="en-US" sz="2400" dirty="0">
                <a:solidFill>
                  <a:srgbClr val="000000"/>
                </a:solidFill>
              </a:rPr>
              <a:t>找出最优解的性质，并刻划其结构特征。</a:t>
            </a:r>
            <a:endParaRPr lang="zh-CN" altLang="en-US" sz="2400" dirty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SzPct val="65000"/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0000"/>
                </a:solidFill>
              </a:rPr>
              <a:t>(2)</a:t>
            </a:r>
            <a:r>
              <a:rPr lang="zh-CN" altLang="en-US" sz="2400" dirty="0">
                <a:solidFill>
                  <a:srgbClr val="000000"/>
                </a:solidFill>
              </a:rPr>
              <a:t>递归地定义最优值。</a:t>
            </a:r>
            <a:endParaRPr lang="zh-CN" altLang="en-US" sz="2400" dirty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SzPct val="65000"/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0000"/>
                </a:solidFill>
              </a:rPr>
              <a:t>(3)</a:t>
            </a:r>
            <a:r>
              <a:rPr lang="zh-CN" altLang="en-US" sz="2400" dirty="0">
                <a:solidFill>
                  <a:srgbClr val="000000"/>
                </a:solidFill>
              </a:rPr>
              <a:t>以自底向上的方式计算出最优值。</a:t>
            </a:r>
            <a:endParaRPr lang="zh-CN" altLang="en-US" sz="2400" dirty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SzPct val="65000"/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0000"/>
                </a:solidFill>
              </a:rPr>
              <a:t>(4)</a:t>
            </a:r>
            <a:r>
              <a:rPr lang="zh-CN" altLang="en-US" sz="2400" dirty="0">
                <a:solidFill>
                  <a:srgbClr val="000000"/>
                </a:solidFill>
              </a:rPr>
              <a:t>根据计算最优值时得到的信息，构造最优解。</a:t>
            </a:r>
            <a:endParaRPr lang="zh-CN" altLang="en-US" sz="6000" b="1" dirty="0">
              <a:cs typeface="Times New Roman" panose="02020603050405020304" pitchFamily="18" charset="0"/>
            </a:endParaRPr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3168740" y="88291"/>
            <a:ext cx="7740763" cy="470410"/>
          </a:xfrm>
        </p:spPr>
        <p:txBody>
          <a:bodyPr/>
          <a:lstStyle/>
          <a:p>
            <a:r>
              <a:rPr lang="zh-CN" altLang="en-US" dirty="0" smtClean="0"/>
              <a:t>学习要点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矩阵连乘问题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6781" y="891575"/>
            <a:ext cx="11632335" cy="1084709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构造最优解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7634814" y="982031"/>
            <a:ext cx="3832247" cy="1777562"/>
            <a:chOff x="526092" y="1827605"/>
            <a:chExt cx="3832247" cy="1777562"/>
          </a:xfrm>
        </p:grpSpPr>
        <p:sp>
          <p:nvSpPr>
            <p:cNvPr id="5" name="矩形 4"/>
            <p:cNvSpPr/>
            <p:nvPr/>
          </p:nvSpPr>
          <p:spPr>
            <a:xfrm>
              <a:off x="2013145" y="1827605"/>
              <a:ext cx="886691" cy="34174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zh-CN" alt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：</a:t>
              </a:r>
              <a:r>
                <a:rPr lang="en-US" altLang="zh-CN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526092" y="2759173"/>
              <a:ext cx="886691" cy="34174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zh-CN" alt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：</a:t>
              </a:r>
              <a:r>
                <a:rPr lang="en-US" altLang="zh-CN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2013146" y="2753257"/>
              <a:ext cx="886691" cy="34174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zh-CN" alt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：</a:t>
              </a:r>
              <a:r>
                <a:rPr lang="en-US" altLang="zh-CN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3471648" y="2755280"/>
              <a:ext cx="886691" cy="34174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zh-CN" alt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：</a:t>
              </a:r>
              <a:r>
                <a:rPr lang="en-US" altLang="zh-CN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矩形 8"/>
            <p:cNvSpPr/>
            <p:nvPr/>
          </p:nvSpPr>
          <p:spPr>
            <a:xfrm>
              <a:off x="526092" y="3263421"/>
              <a:ext cx="886691" cy="34174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zh-CN" alt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：</a:t>
              </a:r>
              <a:r>
                <a:rPr lang="en-US" altLang="zh-CN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2013146" y="3257505"/>
              <a:ext cx="886691" cy="34174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lang="zh-CN" alt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：</a:t>
              </a:r>
              <a:r>
                <a:rPr lang="en-US" altLang="zh-CN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3471648" y="3259528"/>
              <a:ext cx="886691" cy="34174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r>
                <a:rPr lang="zh-CN" alt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：</a:t>
              </a:r>
              <a:r>
                <a:rPr lang="en-US" altLang="zh-CN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左大括号 11"/>
            <p:cNvSpPr/>
            <p:nvPr/>
          </p:nvSpPr>
          <p:spPr>
            <a:xfrm rot="5400000">
              <a:off x="2217329" y="953132"/>
              <a:ext cx="489527" cy="3022260"/>
            </a:xfrm>
            <a:prstGeom prst="leftBrace">
              <a:avLst/>
            </a:prstGeom>
            <a:noFill/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pic>
        <p:nvPicPr>
          <p:cNvPr id="15" name="图片 1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86" y="3171817"/>
            <a:ext cx="11756155" cy="2609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矩阵连乘问题</a:t>
            </a:r>
            <a:endParaRPr lang="zh-CN" altLang="en-US" dirty="0"/>
          </a:p>
        </p:txBody>
      </p:sp>
      <p:sp>
        <p:nvSpPr>
          <p:cNvPr id="4" name="内容占位符 2"/>
          <p:cNvSpPr>
            <a:spLocks noGrp="1"/>
          </p:cNvSpPr>
          <p:nvPr>
            <p:ph sz="quarter" idx="4294967295"/>
          </p:nvPr>
        </p:nvSpPr>
        <p:spPr>
          <a:xfrm>
            <a:off x="205274" y="1031449"/>
            <a:ext cx="7387018" cy="582655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kumimoji="1"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void 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MatrixChain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*p</a:t>
            </a:r>
            <a:r>
              <a:rPr kumimoji="1"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kumimoji="1"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**m</a:t>
            </a:r>
            <a:r>
              <a:rPr kumimoji="1"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**s)</a:t>
            </a:r>
            <a:endParaRPr kumimoji="1"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kumimoji="1"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for (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1; 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&lt;= n; 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++) m[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][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= 0;</a:t>
            </a:r>
            <a:endParaRPr kumimoji="1"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for (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 = 2; r &lt;= n; r++)</a:t>
            </a:r>
            <a:endParaRPr kumimoji="1"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for (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1; 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&lt;= n - r+1; 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++) {</a:t>
            </a:r>
            <a:endParaRPr kumimoji="1"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j=i+r-1;</a:t>
            </a:r>
            <a:endParaRPr kumimoji="1"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m[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][j] = m[i+1][j]+ p[i-1]*p[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]*p[j];</a:t>
            </a:r>
            <a:endParaRPr kumimoji="1"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s[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][j] = 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1"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for (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 = i+1; k &lt; j; k++) {</a:t>
            </a:r>
            <a:endParaRPr kumimoji="1"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 = m[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][k] + m[k+1][j] + p[i-1]*p[k]*p[j];</a:t>
            </a:r>
            <a:endParaRPr kumimoji="1"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if (t &lt; m[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][j]) { m[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][j] = t; s[</a:t>
            </a:r>
            <a:r>
              <a:rPr kumimoji="1"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][j] = k;}</a:t>
            </a:r>
            <a:endParaRPr kumimoji="1"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}</a:t>
            </a:r>
            <a:endParaRPr kumimoji="1"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}</a:t>
            </a:r>
            <a:endParaRPr kumimoji="1"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30"/>
          <p:cNvSpPr txBox="1">
            <a:spLocks noChangeArrowheads="1"/>
          </p:cNvSpPr>
          <p:nvPr/>
        </p:nvSpPr>
        <p:spPr bwMode="auto">
          <a:xfrm>
            <a:off x="7661847" y="1122218"/>
            <a:ext cx="4253345" cy="4523105"/>
          </a:xfrm>
          <a:prstGeom prst="rect">
            <a:avLst/>
          </a:prstGeom>
          <a:solidFill>
            <a:srgbClr val="FFFF00"/>
          </a:solidFill>
          <a:ln w="50800">
            <a:solidFill>
              <a:srgbClr val="FF6600"/>
            </a:solidFill>
            <a:miter lim="800000"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zh-CN" altLang="en-US" sz="3200" b="1" dirty="0">
                <a:latin typeface="Verdana" panose="020B0604030504040204" pitchFamily="34" charset="0"/>
                <a:ea typeface="黑体" panose="02010609060101010101" pitchFamily="49" charset="-122"/>
              </a:rPr>
              <a:t>算法复杂度分析：</a:t>
            </a:r>
            <a:endParaRPr lang="zh-CN" altLang="en-US" sz="3200" b="1" dirty="0">
              <a:latin typeface="Verdana" panose="020B0604030504040204" pitchFamily="34" charset="0"/>
              <a:ea typeface="黑体" panose="02010609060101010101" pitchFamily="49" charset="-122"/>
            </a:endParaRPr>
          </a:p>
          <a:p>
            <a:pPr algn="just"/>
            <a:r>
              <a:rPr lang="zh-CN" altLang="en-US" sz="3200" b="1" dirty="0">
                <a:ea typeface="楷体_GB2312" pitchFamily="49" charset="-122"/>
              </a:rPr>
              <a:t>算法</a:t>
            </a:r>
            <a:r>
              <a:rPr lang="en-US" altLang="zh-CN" sz="3200" b="1" dirty="0" err="1">
                <a:ea typeface="楷体_GB2312" pitchFamily="49" charset="-122"/>
              </a:rPr>
              <a:t>matrixChain</a:t>
            </a:r>
            <a:r>
              <a:rPr lang="zh-CN" altLang="en-US" sz="3200" b="1" dirty="0">
                <a:ea typeface="楷体_GB2312" pitchFamily="49" charset="-122"/>
              </a:rPr>
              <a:t>的主要计算量取决于算法中对</a:t>
            </a:r>
            <a:r>
              <a:rPr lang="en-US" altLang="zh-CN" sz="3200" b="1" dirty="0">
                <a:ea typeface="楷体_GB2312" pitchFamily="49" charset="-122"/>
              </a:rPr>
              <a:t>r</a:t>
            </a:r>
            <a:r>
              <a:rPr lang="zh-CN" altLang="en-US" sz="3200" b="1" dirty="0">
                <a:ea typeface="楷体_GB2312" pitchFamily="49" charset="-122"/>
              </a:rPr>
              <a:t>，</a:t>
            </a:r>
            <a:r>
              <a:rPr lang="en-US" altLang="zh-CN" sz="3200" b="1" dirty="0" err="1">
                <a:ea typeface="楷体_GB2312" pitchFamily="49" charset="-122"/>
              </a:rPr>
              <a:t>i</a:t>
            </a:r>
            <a:r>
              <a:rPr lang="zh-CN" altLang="en-US" sz="3200" b="1" dirty="0">
                <a:ea typeface="楷体_GB2312" pitchFamily="49" charset="-122"/>
              </a:rPr>
              <a:t>和</a:t>
            </a:r>
            <a:r>
              <a:rPr lang="en-US" altLang="zh-CN" sz="3200" b="1" dirty="0">
                <a:ea typeface="楷体_GB2312" pitchFamily="49" charset="-122"/>
              </a:rPr>
              <a:t>k</a:t>
            </a:r>
            <a:r>
              <a:rPr lang="zh-CN" altLang="en-US" sz="3200" b="1" dirty="0">
                <a:ea typeface="楷体_GB2312" pitchFamily="49" charset="-122"/>
              </a:rPr>
              <a:t>的</a:t>
            </a:r>
            <a:r>
              <a:rPr lang="en-US" altLang="zh-CN" sz="3200" b="1" dirty="0">
                <a:ea typeface="楷体_GB2312" pitchFamily="49" charset="-122"/>
              </a:rPr>
              <a:t>3</a:t>
            </a:r>
            <a:r>
              <a:rPr lang="zh-CN" altLang="en-US" sz="3200" b="1" dirty="0">
                <a:ea typeface="楷体_GB2312" pitchFamily="49" charset="-122"/>
              </a:rPr>
              <a:t>重循环。循环体内的计算量为</a:t>
            </a:r>
            <a:r>
              <a:rPr lang="en-US" altLang="zh-CN" sz="3200" b="1" dirty="0">
                <a:ea typeface="楷体_GB2312" pitchFamily="49" charset="-122"/>
              </a:rPr>
              <a:t>O(1)</a:t>
            </a:r>
            <a:r>
              <a:rPr lang="zh-CN" altLang="en-US" sz="3200" b="1" dirty="0">
                <a:ea typeface="楷体_GB2312" pitchFamily="49" charset="-122"/>
              </a:rPr>
              <a:t>，而</a:t>
            </a:r>
            <a:r>
              <a:rPr lang="en-US" altLang="zh-CN" sz="3200" b="1" dirty="0">
                <a:ea typeface="楷体_GB2312" pitchFamily="49" charset="-122"/>
              </a:rPr>
              <a:t>3</a:t>
            </a:r>
            <a:r>
              <a:rPr lang="zh-CN" altLang="en-US" sz="3200" b="1" dirty="0">
                <a:ea typeface="楷体_GB2312" pitchFamily="49" charset="-122"/>
              </a:rPr>
              <a:t>重循环的总次数为</a:t>
            </a:r>
            <a:r>
              <a:rPr lang="en-US" altLang="zh-CN" sz="3200" b="1" dirty="0">
                <a:ea typeface="楷体_GB2312" pitchFamily="49" charset="-122"/>
              </a:rPr>
              <a:t>O(n</a:t>
            </a:r>
            <a:r>
              <a:rPr lang="en-US" altLang="zh-CN" sz="3200" b="1" baseline="30000" dirty="0">
                <a:ea typeface="楷体_GB2312" pitchFamily="49" charset="-122"/>
              </a:rPr>
              <a:t>3</a:t>
            </a:r>
            <a:r>
              <a:rPr lang="en-US" altLang="zh-CN" sz="3200" b="1" dirty="0">
                <a:ea typeface="楷体_GB2312" pitchFamily="49" charset="-122"/>
              </a:rPr>
              <a:t>)</a:t>
            </a:r>
            <a:r>
              <a:rPr lang="zh-CN" altLang="en-US" sz="3200" b="1" dirty="0">
                <a:ea typeface="楷体_GB2312" pitchFamily="49" charset="-122"/>
              </a:rPr>
              <a:t>。因此算法的计算时间上界为</a:t>
            </a:r>
            <a:r>
              <a:rPr lang="en-US" altLang="zh-CN" sz="3200" b="1" dirty="0">
                <a:ea typeface="楷体_GB2312" pitchFamily="49" charset="-122"/>
              </a:rPr>
              <a:t>O(n</a:t>
            </a:r>
            <a:r>
              <a:rPr lang="en-US" altLang="zh-CN" sz="3200" b="1" baseline="30000" dirty="0">
                <a:ea typeface="楷体_GB2312" pitchFamily="49" charset="-122"/>
              </a:rPr>
              <a:t>3</a:t>
            </a:r>
            <a:r>
              <a:rPr lang="en-US" altLang="zh-CN" sz="3200" b="1" dirty="0">
                <a:ea typeface="楷体_GB2312" pitchFamily="49" charset="-122"/>
              </a:rPr>
              <a:t>)</a:t>
            </a:r>
            <a:r>
              <a:rPr lang="zh-CN" altLang="en-US" sz="3200" b="1" dirty="0">
                <a:ea typeface="楷体_GB2312" pitchFamily="49" charset="-122"/>
              </a:rPr>
              <a:t>。</a:t>
            </a:r>
            <a:endParaRPr lang="en-US" altLang="zh-CN" sz="3200" b="1" dirty="0"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范例学习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20000"/>
              </a:lnSpc>
              <a:buClr>
                <a:srgbClr val="CC9900"/>
              </a:buClr>
              <a:buSzPct val="65000"/>
              <a:buNone/>
            </a:pPr>
            <a:r>
              <a:rPr lang="zh-CN" altLang="en-US" sz="3200" dirty="0">
                <a:solidFill>
                  <a:srgbClr val="000000"/>
                </a:solidFill>
              </a:rPr>
              <a:t>通过应用范例学习动态规划算法设计策略。</a:t>
            </a:r>
            <a:endParaRPr lang="zh-CN" altLang="en-US" sz="3200" dirty="0">
              <a:solidFill>
                <a:srgbClr val="000000"/>
              </a:solidFill>
            </a:endParaRPr>
          </a:p>
          <a:p>
            <a:pPr marL="457200" lvl="0" indent="-457200">
              <a:lnSpc>
                <a:spcPct val="120000"/>
              </a:lnSpc>
              <a:buSzPct val="65000"/>
              <a:buFont typeface="+mj-ea"/>
              <a:buAutoNum type="circleNumDbPlain"/>
            </a:pPr>
            <a:r>
              <a:rPr lang="zh-CN" altLang="en-US" sz="3200" dirty="0" smtClean="0">
                <a:solidFill>
                  <a:srgbClr val="000000"/>
                </a:solidFill>
              </a:rPr>
              <a:t>矩阵</a:t>
            </a:r>
            <a:r>
              <a:rPr lang="zh-CN" altLang="en-US" sz="3200" dirty="0">
                <a:solidFill>
                  <a:srgbClr val="000000"/>
                </a:solidFill>
              </a:rPr>
              <a:t>连乘问题；</a:t>
            </a:r>
            <a:endParaRPr lang="zh-CN" altLang="en-US" sz="3200" dirty="0">
              <a:solidFill>
                <a:srgbClr val="000000"/>
              </a:solidFill>
            </a:endParaRPr>
          </a:p>
          <a:p>
            <a:pPr marL="457200" lvl="0" indent="-457200">
              <a:lnSpc>
                <a:spcPct val="120000"/>
              </a:lnSpc>
              <a:buSzPct val="65000"/>
              <a:buFont typeface="+mj-ea"/>
              <a:buAutoNum type="circleNumDbPlain"/>
            </a:pPr>
            <a:r>
              <a:rPr lang="zh-CN" altLang="en-US" sz="3200" dirty="0" smtClean="0">
                <a:solidFill>
                  <a:srgbClr val="000000"/>
                </a:solidFill>
              </a:rPr>
              <a:t>*最</a:t>
            </a:r>
            <a:r>
              <a:rPr lang="zh-CN" altLang="en-US" sz="3200" dirty="0">
                <a:solidFill>
                  <a:srgbClr val="000000"/>
                </a:solidFill>
              </a:rPr>
              <a:t>长公共子序列；</a:t>
            </a:r>
            <a:endParaRPr lang="zh-CN" altLang="en-US" sz="3200" dirty="0">
              <a:solidFill>
                <a:srgbClr val="000000"/>
              </a:solidFill>
            </a:endParaRPr>
          </a:p>
          <a:p>
            <a:pPr marL="457200" lvl="0" indent="-457200">
              <a:lnSpc>
                <a:spcPct val="120000"/>
              </a:lnSpc>
              <a:buSzPct val="65000"/>
              <a:buFont typeface="+mj-ea"/>
              <a:buAutoNum type="circleNumDbPlain"/>
            </a:pPr>
            <a:r>
              <a:rPr lang="zh-CN" altLang="en-US" sz="3200" dirty="0">
                <a:solidFill>
                  <a:srgbClr val="000000"/>
                </a:solidFill>
              </a:rPr>
              <a:t>*</a:t>
            </a:r>
            <a:r>
              <a:rPr lang="zh-CN" altLang="en-US" sz="3200" dirty="0" smtClean="0">
                <a:solidFill>
                  <a:srgbClr val="000000"/>
                </a:solidFill>
              </a:rPr>
              <a:t>最大</a:t>
            </a:r>
            <a:r>
              <a:rPr lang="zh-CN" altLang="en-US" sz="3200" dirty="0">
                <a:solidFill>
                  <a:srgbClr val="000000"/>
                </a:solidFill>
              </a:rPr>
              <a:t>子段和</a:t>
            </a:r>
            <a:endParaRPr lang="zh-CN" altLang="en-US" sz="3200" dirty="0">
              <a:solidFill>
                <a:srgbClr val="000000"/>
              </a:solidFill>
            </a:endParaRPr>
          </a:p>
          <a:p>
            <a:pPr marL="457200" lvl="0" indent="-457200">
              <a:lnSpc>
                <a:spcPct val="120000"/>
              </a:lnSpc>
              <a:buSzPct val="65000"/>
              <a:buFont typeface="+mj-ea"/>
              <a:buAutoNum type="circleNumDbPlain"/>
            </a:pPr>
            <a:r>
              <a:rPr lang="zh-CN" altLang="en-US" sz="3200" dirty="0" smtClean="0">
                <a:solidFill>
                  <a:srgbClr val="000000"/>
                </a:solidFill>
              </a:rPr>
              <a:t>*</a:t>
            </a:r>
            <a:r>
              <a:rPr lang="zh-CN" altLang="en-US" sz="3200" dirty="0" smtClean="0">
                <a:solidFill>
                  <a:srgbClr val="000000"/>
                </a:solidFill>
              </a:rPr>
              <a:t>图像</a:t>
            </a:r>
            <a:r>
              <a:rPr lang="zh-CN" altLang="en-US" sz="3200" dirty="0">
                <a:solidFill>
                  <a:srgbClr val="000000"/>
                </a:solidFill>
              </a:rPr>
              <a:t>压缩；</a:t>
            </a:r>
            <a:endParaRPr lang="zh-CN" altLang="en-US" sz="3200" dirty="0">
              <a:solidFill>
                <a:srgbClr val="000000"/>
              </a:solidFill>
            </a:endParaRPr>
          </a:p>
          <a:p>
            <a:pPr marL="457200" lvl="0" indent="-457200">
              <a:lnSpc>
                <a:spcPct val="120000"/>
              </a:lnSpc>
              <a:buSzPct val="65000"/>
              <a:buFont typeface="+mj-ea"/>
              <a:buAutoNum type="circleNumDbPlain"/>
            </a:pPr>
            <a:r>
              <a:rPr lang="zh-CN" altLang="en-US" sz="3200" dirty="0" smtClean="0">
                <a:solidFill>
                  <a:srgbClr val="000000"/>
                </a:solidFill>
              </a:rPr>
              <a:t>*</a:t>
            </a:r>
            <a:r>
              <a:rPr lang="zh-CN" altLang="en-US" sz="3200" dirty="0" smtClean="0">
                <a:solidFill>
                  <a:srgbClr val="000000"/>
                </a:solidFill>
              </a:rPr>
              <a:t>流水作业</a:t>
            </a:r>
            <a:r>
              <a:rPr lang="zh-CN" altLang="en-US" sz="3200" dirty="0">
                <a:solidFill>
                  <a:srgbClr val="000000"/>
                </a:solidFill>
              </a:rPr>
              <a:t>调度；</a:t>
            </a:r>
            <a:endParaRPr lang="zh-CN" altLang="en-US" sz="3200" dirty="0">
              <a:solidFill>
                <a:srgbClr val="000000"/>
              </a:solidFill>
            </a:endParaRPr>
          </a:p>
          <a:p>
            <a:pPr marL="457200" lvl="0" indent="-457200">
              <a:lnSpc>
                <a:spcPct val="120000"/>
              </a:lnSpc>
              <a:buSzPct val="65000"/>
              <a:buFont typeface="+mj-ea"/>
              <a:buAutoNum type="circleNumDbPlain"/>
            </a:pPr>
            <a:r>
              <a:rPr lang="zh-CN" altLang="en-US" sz="3200" dirty="0">
                <a:solidFill>
                  <a:srgbClr val="000000"/>
                </a:solidFill>
              </a:rPr>
              <a:t>*</a:t>
            </a:r>
            <a:r>
              <a:rPr lang="zh-CN" altLang="en-US" sz="3200" dirty="0" smtClean="0">
                <a:solidFill>
                  <a:srgbClr val="000000"/>
                </a:solidFill>
              </a:rPr>
              <a:t>背包</a:t>
            </a:r>
            <a:r>
              <a:rPr lang="zh-CN" altLang="en-US" sz="3200" dirty="0">
                <a:solidFill>
                  <a:srgbClr val="000000"/>
                </a:solidFill>
              </a:rPr>
              <a:t>问题；</a:t>
            </a:r>
            <a:endParaRPr lang="zh-CN" altLang="en-US" sz="3200" dirty="0">
              <a:solidFill>
                <a:srgbClr val="000000"/>
              </a:solidFill>
            </a:endParaRPr>
          </a:p>
          <a:p>
            <a:pPr marL="457200" lvl="0" indent="-457200">
              <a:lnSpc>
                <a:spcPct val="120000"/>
              </a:lnSpc>
              <a:buSzPct val="65000"/>
              <a:buFont typeface="+mj-ea"/>
              <a:buAutoNum type="circleNumDbPlain"/>
            </a:pPr>
            <a:r>
              <a:rPr lang="zh-CN" altLang="en-US" sz="3200" dirty="0">
                <a:solidFill>
                  <a:srgbClr val="000000"/>
                </a:solidFill>
              </a:rPr>
              <a:t>*</a:t>
            </a:r>
            <a:r>
              <a:rPr lang="zh-CN" altLang="en-US" sz="3200" dirty="0" smtClean="0">
                <a:solidFill>
                  <a:srgbClr val="000000"/>
                </a:solidFill>
              </a:rPr>
              <a:t>最</a:t>
            </a:r>
            <a:r>
              <a:rPr lang="zh-CN" altLang="en-US" sz="3200" dirty="0">
                <a:solidFill>
                  <a:srgbClr val="000000"/>
                </a:solidFill>
              </a:rPr>
              <a:t>优二叉搜索树</a:t>
            </a:r>
            <a:r>
              <a:rPr lang="zh-CN" altLang="en-US" sz="3200" dirty="0" smtClean="0">
                <a:solidFill>
                  <a:srgbClr val="000000"/>
                </a:solidFill>
              </a:rPr>
              <a:t>。</a:t>
            </a:r>
            <a:endParaRPr lang="zh-CN" alt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168740" y="88291"/>
            <a:ext cx="7740763" cy="470410"/>
          </a:xfrm>
        </p:spPr>
        <p:txBody>
          <a:bodyPr/>
          <a:lstStyle/>
          <a:p>
            <a:r>
              <a:rPr lang="zh-CN" altLang="en-US" dirty="0" smtClean="0"/>
              <a:t>第三章  动态规划</a:t>
            </a:r>
            <a:br>
              <a:rPr lang="zh-CN" altLang="en-US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Dynamic programming, like the divide-and-conquer method, solves problems by combining the solutions to 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 problems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动态规划算法与分治法类似，其基本思想也是将待求解问题分解成若干个子问题。但是经分解得到的子问题往往不是互相独立的。不同子问题的数目常常只有多项式量级。在用分治法求解时，有些子问题被重复计算了许多次。如果能够保存已解决的子问题的答案，而在需要时再找出已求得的答案，就可以避免大量重复计算，从而得到多项式时间算法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基本步骤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None/>
            </a:pPr>
            <a:r>
              <a:rPr lang="en-US" altLang="zh-CN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Characterize the structure of an optimal solution.</a:t>
            </a:r>
            <a:endParaRPr lang="en-US" altLang="zh-CN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None/>
            </a:pPr>
            <a:r>
              <a:rPr lang="zh-CN" alt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找出最优解的性质，并刻划其结构特征。</a:t>
            </a:r>
            <a:endParaRPr lang="zh-CN" altLang="en-US" sz="3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None/>
            </a:pP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Recursively define the value of an optimal solution.</a:t>
            </a:r>
            <a:endParaRPr lang="en-US" altLang="zh-CN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None/>
            </a:pPr>
            <a:r>
              <a:rPr lang="zh-CN" alt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递归地定义最优值。</a:t>
            </a:r>
            <a:endParaRPr lang="zh-CN" altLang="en-US" sz="3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None/>
            </a:pP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Compute the value of an optimal solution, typically in a bottom-up fashion.</a:t>
            </a:r>
            <a:endParaRPr lang="en-US" altLang="zh-CN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None/>
            </a:pPr>
            <a:r>
              <a:rPr lang="zh-CN" alt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以自底向上的方式计算出最优值。</a:t>
            </a:r>
            <a:endParaRPr lang="zh-CN" altLang="en-US" sz="3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None/>
            </a:pP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Construct an optimal solution from computed information. </a:t>
            </a:r>
            <a:endParaRPr lang="en-US" altLang="zh-CN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None/>
            </a:pPr>
            <a:r>
              <a:rPr lang="zh-CN" alt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根据计算最优值时得到的信息，构造最优解</a:t>
            </a:r>
            <a:r>
              <a:rPr lang="zh-CN" alt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38" y="1171523"/>
            <a:ext cx="9144224" cy="3941250"/>
          </a:xfrm>
        </p:spPr>
        <p:txBody>
          <a:bodyPr anchor="ctr">
            <a:normAutofit/>
          </a:bodyPr>
          <a:lstStyle/>
          <a:p>
            <a:r>
              <a:rPr lang="en-US" altLang="zh-CN" sz="80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Matrix-chain multiplication </a:t>
            </a:r>
            <a:br>
              <a:rPr lang="en-US" altLang="zh-CN" sz="80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</a:br>
            <a:r>
              <a:rPr lang="zh-CN" altLang="en-US" sz="80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矩阵</a:t>
            </a:r>
            <a:r>
              <a:rPr lang="zh-CN" altLang="en-US" sz="80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连乘问题</a:t>
            </a:r>
            <a:endParaRPr lang="zh-CN" altLang="en-US" sz="80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335"/>
    </mc:Choice>
    <mc:Fallback>
      <p:transition spd="slow" advTm="3335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矩阵连乘问题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给定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个矩阵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{A</a:t>
            </a:r>
            <a:r>
              <a:rPr lang="en-US" altLang="zh-CN" sz="32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,A</a:t>
            </a:r>
            <a:r>
              <a:rPr lang="en-US" altLang="zh-CN" sz="32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,…,A</a:t>
            </a:r>
            <a:r>
              <a:rPr lang="en-US" altLang="zh-CN" sz="32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，其中，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32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32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i+1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是可乘的（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=1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n-1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）。考察这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个矩阵的连乘积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32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32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32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sz="32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3200" b="1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200" b="1" dirty="0" smtClean="0">
                <a:solidFill>
                  <a:srgbClr val="3333FF"/>
                </a:solidFill>
              </a:rPr>
              <a:t>问题</a:t>
            </a:r>
            <a:r>
              <a:rPr lang="zh-CN" altLang="en-US" sz="3200" b="1" dirty="0">
                <a:solidFill>
                  <a:srgbClr val="3333FF"/>
                </a:solidFill>
              </a:rPr>
              <a:t>分析：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由于矩阵乘法满足结合律，所以计算矩阵的连乘可以</a:t>
            </a:r>
            <a:r>
              <a:rPr lang="zh-CN" alt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有许多不同的计算次序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。这种计算次序</a:t>
            </a:r>
            <a:r>
              <a:rPr lang="zh-CN" alt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可以用加括号的方式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来确定。</a:t>
            </a:r>
            <a:r>
              <a:rPr lang="zh-CN" alt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若一个矩阵连乘积的计算次序完全确定，也就是说该连乘积已完全加括号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，则可以依此次序反复调用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个矩阵相乘的标准算法计算出矩阵连乘积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矩阵连乘问题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4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完全</a:t>
            </a:r>
            <a:r>
              <a:rPr lang="zh-CN" alt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加括号</a:t>
            </a:r>
            <a:r>
              <a:rPr lang="zh-CN" altLang="en-US" sz="24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kumimoji="1"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1"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）单个矩阵是完全加括号的；</a:t>
            </a:r>
            <a:endParaRPr kumimoji="1"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kumimoji="1"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1"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）矩阵连乘积</a:t>
            </a:r>
            <a:r>
              <a:rPr kumimoji="1" lang="en-US" altLang="zh-C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1"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是完全加括号的，则</a:t>
            </a:r>
            <a:r>
              <a:rPr kumimoji="1" lang="en-US" altLang="zh-C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1"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可表示为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1"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个完全加括号的矩阵连乘积</a:t>
            </a:r>
            <a:r>
              <a:rPr kumimoji="1" lang="en-US" altLang="zh-C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1"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kumimoji="1" lang="en-US" altLang="zh-C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1"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的乘积并加括号，即</a:t>
            </a:r>
            <a:r>
              <a:rPr kumimoji="1" lang="en-US" altLang="zh-C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=(</a:t>
            </a:r>
            <a:r>
              <a:rPr kumimoji="1" lang="en-US" altLang="zh-C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kumimoji="1"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kumimoji="1" lang="en-US" altLang="zh-CN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例子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：矩阵连乘积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A1A2A3A4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有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种不同的完全加括号的方式：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(A1(A2(A3A4)))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(A1((A2A3)A4))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((A1A2)(A3A4))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((A1(A2A3))A4)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(((A1A2)A3)A4)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。每一种完全加括号的方式对应于一个矩阵连乘积的计算次序，这决定着作乘积所需要的计算量。</a:t>
            </a:r>
            <a:endParaRPr lang="zh-CN" altLang="en-US" sz="2400" dirty="0"/>
          </a:p>
          <a:p>
            <a:pPr marL="0" indent="0" algn="ctr">
              <a:lnSpc>
                <a:spcPct val="150000"/>
              </a:lnSpc>
              <a:spcBef>
                <a:spcPts val="1200"/>
              </a:spcBef>
              <a:buNone/>
            </a:pPr>
            <a:r>
              <a:rPr lang="zh-CN" altLang="en-US" sz="3200" b="1" dirty="0" smtClean="0">
                <a:solidFill>
                  <a:srgbClr val="3333FF"/>
                </a:solidFill>
                <a:cs typeface="Times New Roman" panose="02020603050405020304" pitchFamily="18" charset="0"/>
              </a:rPr>
              <a:t>如何</a:t>
            </a:r>
            <a:r>
              <a:rPr lang="zh-CN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确定计算矩阵连乘积的计算次序，使得依此次序计算矩阵连乘积需要的数乘次数</a:t>
            </a:r>
            <a:r>
              <a:rPr lang="zh-CN" altLang="en-US" sz="3200" b="1" dirty="0" smtClean="0">
                <a:solidFill>
                  <a:srgbClr val="3333FF"/>
                </a:solidFill>
                <a:cs typeface="Times New Roman" panose="02020603050405020304" pitchFamily="18" charset="0"/>
              </a:rPr>
              <a:t>最少</a:t>
            </a:r>
            <a:r>
              <a:rPr lang="zh-CN" altLang="en-US" sz="3200" b="1" dirty="0">
                <a:cs typeface="Times New Roman" panose="02020603050405020304" pitchFamily="18" charset="0"/>
              </a:rPr>
              <a:t>？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矩阵连乘问题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92237" y="905494"/>
            <a:ext cx="6753225" cy="380047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513901" y="5072427"/>
            <a:ext cx="357020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6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标准计算</a:t>
            </a:r>
            <a:endParaRPr lang="zh-CN" altLang="en-US" sz="6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自定义设计方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A7C6E5"/>
      </a:accent1>
      <a:accent2>
        <a:srgbClr val="333399"/>
      </a:accent2>
      <a:accent3>
        <a:srgbClr val="FFFFFF"/>
      </a:accent3>
      <a:accent4>
        <a:srgbClr val="000000"/>
      </a:accent4>
      <a:accent5>
        <a:srgbClr val="D0DFEF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A7C6E5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0DFF0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算法1模板</Template>
  <TotalTime>0</TotalTime>
  <Words>2963</Words>
  <Application>WPS Presentation</Application>
  <PresentationFormat>宽屏</PresentationFormat>
  <Paragraphs>161</Paragraphs>
  <Slides>21</Slides>
  <Notes>3</Notes>
  <HiddenSlides>0</HiddenSlides>
  <MMClips>0</MMClips>
  <ScaleCrop>false</ScaleCrop>
  <HeadingPairs>
    <vt:vector size="8" baseType="variant">
      <vt:variant>
        <vt:lpstr>已用的字体</vt:lpstr>
      </vt:variant>
      <vt:variant>
        <vt:i4>23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21</vt:i4>
      </vt:variant>
    </vt:vector>
  </HeadingPairs>
  <TitlesOfParts>
    <vt:vector size="47" baseType="lpstr">
      <vt:lpstr>Arial</vt:lpstr>
      <vt:lpstr>宋体</vt:lpstr>
      <vt:lpstr>Wingdings</vt:lpstr>
      <vt:lpstr>汉仪书宋二KW</vt:lpstr>
      <vt:lpstr>华文隶书</vt:lpstr>
      <vt:lpstr>新宋体</vt:lpstr>
      <vt:lpstr>报隶-简</vt:lpstr>
      <vt:lpstr>黑体</vt:lpstr>
      <vt:lpstr>汉仪中黑KW</vt:lpstr>
      <vt:lpstr>微软雅黑</vt:lpstr>
      <vt:lpstr>汉仪旗黑</vt:lpstr>
      <vt:lpstr>方正书宋_GBK</vt:lpstr>
      <vt:lpstr>Symbol</vt:lpstr>
      <vt:lpstr>Kingsoft Sign</vt:lpstr>
      <vt:lpstr>Times New Roman</vt:lpstr>
      <vt:lpstr>Helvetica Neue</vt:lpstr>
      <vt:lpstr>Verdana</vt:lpstr>
      <vt:lpstr>楷体_GB2312</vt:lpstr>
      <vt:lpstr>宋体</vt:lpstr>
      <vt:lpstr>Arial Unicode MS</vt:lpstr>
      <vt:lpstr>等线</vt:lpstr>
      <vt:lpstr>汉仪中等线KW</vt:lpstr>
      <vt:lpstr>汉仪楷体简</vt:lpstr>
      <vt:lpstr>自定义设计方案</vt:lpstr>
      <vt:lpstr>Equation.DSMT4</vt:lpstr>
      <vt:lpstr>Equation.DSMT4</vt:lpstr>
      <vt:lpstr>动态规划</vt:lpstr>
      <vt:lpstr>学习要点</vt:lpstr>
      <vt:lpstr>范例学习</vt:lpstr>
      <vt:lpstr>第三章  动态规划 </vt:lpstr>
      <vt:lpstr>基本步骤</vt:lpstr>
      <vt:lpstr>Matrix-chain multiplication  矩阵连乘问题</vt:lpstr>
      <vt:lpstr>矩阵连乘问题</vt:lpstr>
      <vt:lpstr>矩阵连乘问题</vt:lpstr>
      <vt:lpstr>矩阵连乘问题</vt:lpstr>
      <vt:lpstr>矩阵连乘问题</vt:lpstr>
      <vt:lpstr>矩阵连乘问题</vt:lpstr>
      <vt:lpstr>矩阵连乘问题</vt:lpstr>
      <vt:lpstr>矩阵连乘问题</vt:lpstr>
      <vt:lpstr>矩阵连乘问题</vt:lpstr>
      <vt:lpstr>矩阵连乘问题</vt:lpstr>
      <vt:lpstr>矩阵连乘问题</vt:lpstr>
      <vt:lpstr>矩阵连乘问题</vt:lpstr>
      <vt:lpstr>矩阵连乘问题</vt:lpstr>
      <vt:lpstr>矩阵连乘问题</vt:lpstr>
      <vt:lpstr>矩阵连乘问题</vt:lpstr>
      <vt:lpstr>矩阵连乘问题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算法设计与分析</dc:title>
  <dc:creator>huxufei</dc:creator>
  <cp:lastModifiedBy>Somnus</cp:lastModifiedBy>
  <cp:revision>521</cp:revision>
  <dcterms:created xsi:type="dcterms:W3CDTF">2022-09-19T16:17:01Z</dcterms:created>
  <dcterms:modified xsi:type="dcterms:W3CDTF">2022-09-19T16:17:01Z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C8A1AB2E806AEEDD0BFEF962CB9D3EDB</vt:lpwstr>
  </property>
  <property fmtid="{D5CDD505-2E9C-101B-9397-08002B2CF9AE}" pid="3" name="KSOProductBuildVer">
    <vt:lpwstr>1033-4.6.1.7467</vt:lpwstr>
  </property>
</Properties>
</file>