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6"/>
  </p:notesMasterIdLst>
  <p:sldIdLst>
    <p:sldId id="256" r:id="rId3"/>
    <p:sldId id="378" r:id="rId4"/>
    <p:sldId id="310" r:id="rId5"/>
    <p:sldId id="314" r:id="rId6"/>
    <p:sldId id="315" r:id="rId7"/>
    <p:sldId id="285" r:id="rId8"/>
    <p:sldId id="316" r:id="rId9"/>
    <p:sldId id="286" r:id="rId10"/>
    <p:sldId id="287" r:id="rId11"/>
    <p:sldId id="289" r:id="rId12"/>
    <p:sldId id="311" r:id="rId13"/>
    <p:sldId id="290" r:id="rId14"/>
    <p:sldId id="291" r:id="rId15"/>
    <p:sldId id="375" r:id="rId16"/>
    <p:sldId id="374" r:id="rId17"/>
    <p:sldId id="373" r:id="rId18"/>
    <p:sldId id="295" r:id="rId19"/>
    <p:sldId id="297" r:id="rId20"/>
    <p:sldId id="312" r:id="rId21"/>
    <p:sldId id="293" r:id="rId22"/>
    <p:sldId id="294" r:id="rId23"/>
    <p:sldId id="298" r:id="rId24"/>
    <p:sldId id="299" r:id="rId25"/>
    <p:sldId id="300" r:id="rId26"/>
    <p:sldId id="301" r:id="rId27"/>
    <p:sldId id="304" r:id="rId28"/>
    <p:sldId id="305" r:id="rId29"/>
    <p:sldId id="317" r:id="rId30"/>
    <p:sldId id="344" r:id="rId31"/>
    <p:sldId id="306" r:id="rId32"/>
    <p:sldId id="345" r:id="rId33"/>
    <p:sldId id="376" r:id="rId34"/>
    <p:sldId id="37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snapToGrid="0">
      <p:cViewPr varScale="1">
        <p:scale>
          <a:sx n="140" d="100"/>
          <a:sy n="140" d="100"/>
        </p:scale>
        <p:origin x="10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27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A80B-3CE8-048F-2314-9CDC103E00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DCF8C2-9A13-89DE-1234-53C058C534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74F7887-6D30-7379-C5C8-ECC89DB4B42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25FF553-98E3-E671-54E4-AF67E787214E}"/>
              </a:ext>
            </a:extLst>
          </p:cNvPr>
          <p:cNvSpPr>
            <a:spLocks noGrp="1"/>
          </p:cNvSpPr>
          <p:nvPr>
            <p:ph type="sldNum" sz="quarter" idx="10"/>
          </p:nvPr>
        </p:nvSpPr>
        <p:spPr/>
        <p:txBody>
          <a:bodyPr/>
          <a:lstStyle/>
          <a:p>
            <a:fld id="{D8989500-7B95-4046-BB03-4F180CD4BD80}" type="slidenum">
              <a:rPr lang="zh-CN" altLang="en-US" smtClean="0"/>
              <a:t>32</a:t>
            </a:fld>
            <a:endParaRPr lang="zh-CN" altLang="en-US"/>
          </a:p>
        </p:txBody>
      </p:sp>
    </p:spTree>
    <p:extLst>
      <p:ext uri="{BB962C8B-B14F-4D97-AF65-F5344CB8AC3E}">
        <p14:creationId xmlns:p14="http://schemas.microsoft.com/office/powerpoint/2010/main" val="386569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2134-AF08-D52A-40B3-8C1231D3272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2BEA5F6-0C57-48E3-8897-752D9640C7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211BC0-9C12-004F-3DD5-DFB563DCB9B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0EE866A-8FAC-DF5C-E12B-927A2374B975}"/>
              </a:ext>
            </a:extLst>
          </p:cNvPr>
          <p:cNvSpPr>
            <a:spLocks noGrp="1"/>
          </p:cNvSpPr>
          <p:nvPr>
            <p:ph type="sldNum" sz="quarter" idx="10"/>
          </p:nvPr>
        </p:nvSpPr>
        <p:spPr/>
        <p:txBody>
          <a:bodyPr/>
          <a:lstStyle/>
          <a:p>
            <a:fld id="{D8989500-7B95-4046-BB03-4F180CD4BD80}" type="slidenum">
              <a:rPr lang="zh-CN" altLang="en-US" smtClean="0"/>
              <a:t>33</a:t>
            </a:fld>
            <a:endParaRPr lang="zh-CN" altLang="en-US"/>
          </a:p>
        </p:txBody>
      </p:sp>
    </p:spTree>
    <p:extLst>
      <p:ext uri="{BB962C8B-B14F-4D97-AF65-F5344CB8AC3E}">
        <p14:creationId xmlns:p14="http://schemas.microsoft.com/office/powerpoint/2010/main" val="240567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7</a:t>
            </a:fld>
            <a:endParaRPr lang="zh-CN" altLang="en-US"/>
          </a:p>
        </p:txBody>
      </p:sp>
    </p:spTree>
    <p:extLst>
      <p:ext uri="{BB962C8B-B14F-4D97-AF65-F5344CB8AC3E}">
        <p14:creationId xmlns:p14="http://schemas.microsoft.com/office/powerpoint/2010/main" val="65005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板书一个书上公式</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板书一个书上公式</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板书一个书上公式</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板书一个书上公式</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20" cstate="print">
            <a:extLst>
              <a:ext uri="{28A0092B-C50C-407E-A947-70E740481C1C}">
                <a14:useLocalDpi xmlns:a14="http://schemas.microsoft.com/office/drawing/2010/main" val="0"/>
              </a:ext>
            </a:extLst>
          </a:blip>
          <a:srcRect l="13208" t="36000" r="13208" b="30000"/>
          <a:stretch>
            <a:fillRect/>
          </a:stretch>
        </p:blipFill>
        <p:spPr>
          <a:xfrm>
            <a:off x="10690796" y="5143476"/>
            <a:ext cx="1440160" cy="1440160"/>
          </a:xfrm>
          <a:prstGeom prst="rect">
            <a:avLst/>
          </a:prstGeom>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zh-CN" altLang="en-US" sz="8000" b="1" dirty="0">
                <a:latin typeface="黑体" panose="02010609060101010101" pitchFamily="49" charset="-122"/>
                <a:ea typeface="黑体" panose="02010609060101010101" pitchFamily="49" charset="-122"/>
              </a:rPr>
              <a:t>Algorithm </a:t>
            </a:r>
            <a:r>
              <a:rPr lang="en-US" altLang="zh-CN" sz="8000" b="1" dirty="0">
                <a:latin typeface="黑体" panose="02010609060101010101" pitchFamily="49" charset="-122"/>
                <a:ea typeface="黑体" panose="02010609060101010101" pitchFamily="49" charset="-122"/>
              </a:rPr>
              <a:t>D</a:t>
            </a:r>
            <a:r>
              <a:rPr lang="zh-CN" altLang="en-US" sz="8000" b="1" dirty="0">
                <a:latin typeface="黑体" panose="02010609060101010101" pitchFamily="49" charset="-122"/>
                <a:ea typeface="黑体" panose="02010609060101010101" pitchFamily="49" charset="-122"/>
              </a:rPr>
              <a:t>esign and </a:t>
            </a:r>
            <a:r>
              <a:rPr lang="en-US" altLang="zh-CN" sz="8000" b="1" dirty="0">
                <a:latin typeface="黑体" panose="02010609060101010101" pitchFamily="49" charset="-122"/>
                <a:ea typeface="黑体" panose="02010609060101010101" pitchFamily="49" charset="-122"/>
              </a:rPr>
              <a:t>A</a:t>
            </a:r>
            <a:r>
              <a:rPr lang="zh-CN" altLang="en-US" sz="8000" b="1" dirty="0">
                <a:latin typeface="黑体" panose="02010609060101010101" pitchFamily="49" charset="-122"/>
                <a:ea typeface="黑体" panose="02010609060101010101" pitchFamily="49" charset="-122"/>
              </a:rPr>
              <a:t>nalysis</a:t>
            </a:r>
          </a:p>
        </p:txBody>
      </p:sp>
      <p:sp>
        <p:nvSpPr>
          <p:cNvPr id="3" name="副标题 2"/>
          <p:cNvSpPr>
            <a:spLocks noGrp="1"/>
          </p:cNvSpPr>
          <p:nvPr>
            <p:ph type="subTitle" idx="1"/>
          </p:nvPr>
        </p:nvSpPr>
        <p:spPr/>
        <p:txBody>
          <a:bodyPr anchor="ctr">
            <a:normAutofit/>
          </a:bodyPr>
          <a:lstStyle/>
          <a:p>
            <a:r>
              <a:rPr lang="zh-CN" altLang="en-US" sz="6000" b="1"/>
              <a:t>潘啸晨</a:t>
            </a:r>
            <a:endParaRPr lang="zh-CN" altLang="en-US" sz="6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1.2 Algorithm complexity analysis</a:t>
            </a:r>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l"/>
            </a:pPr>
            <a:r>
              <a:rPr lang="en-US" altLang="zh-CN" dirty="0">
                <a:latin typeface="Times New Roman" panose="02020503050405090304" pitchFamily="18" charset="0"/>
                <a:cs typeface="Times New Roman" panose="02020503050405090304" pitchFamily="18" charset="0"/>
              </a:rPr>
              <a:t>Algorithm complexity = computer resources required by the algorithm: time and space (i.e. memory) resources;</a:t>
            </a:r>
          </a:p>
          <a:p>
            <a:pPr>
              <a:lnSpc>
                <a:spcPct val="150000"/>
              </a:lnSpc>
              <a:spcBef>
                <a:spcPts val="0"/>
              </a:spcBef>
              <a:buFont typeface="Wingdings" panose="05000000000000000000" pitchFamily="2" charset="2"/>
              <a:buChar char="l"/>
            </a:pPr>
            <a:endParaRPr lang="en-US" altLang="zh-CN" dirty="0">
              <a:latin typeface="Times New Roman" panose="02020503050405090304" pitchFamily="18" charset="0"/>
              <a:cs typeface="Times New Roman" panose="02020503050405090304" pitchFamily="18" charset="0"/>
            </a:endParaRPr>
          </a:p>
          <a:p>
            <a:pPr>
              <a:lnSpc>
                <a:spcPct val="150000"/>
              </a:lnSpc>
              <a:spcBef>
                <a:spcPts val="0"/>
              </a:spcBef>
              <a:buFont typeface="Wingdings" panose="05000000000000000000" pitchFamily="2" charset="2"/>
              <a:buChar char="l"/>
            </a:pPr>
            <a:r>
              <a:rPr lang="en-US" altLang="zh-CN" dirty="0">
                <a:latin typeface="Times New Roman" panose="02020503050405090304" pitchFamily="18" charset="0"/>
                <a:cs typeface="Times New Roman" panose="02020503050405090304" pitchFamily="18" charset="0"/>
              </a:rPr>
              <a:t>The time complexity of the algorithm is T and the space complexity of the algorithm is 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lgn="just">
                  <a:lnSpc>
                    <a:spcPct val="150000"/>
                  </a:lnSpc>
                  <a:spcBef>
                    <a:spcPts val="0"/>
                  </a:spcBef>
                  <a:buNone/>
                </a:pP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Italic" panose="02020503050405090304" charset="0"/>
                    <a:cs typeface="Times New Roman Italic" panose="02020503050405090304" charset="0"/>
                  </a:rPr>
                  <a:t>T </a:t>
                </a:r>
                <a:r>
                  <a:rPr lang="en-US" altLang="zh-CN" dirty="0">
                    <a:latin typeface="Times New Roman" panose="02020503050405090304" pitchFamily="18" charset="0"/>
                    <a:cs typeface="Times New Roman" panose="02020503050405090304" pitchFamily="18" charset="0"/>
                  </a:rPr>
                  <a:t>and </a:t>
                </a:r>
                <a:r>
                  <a:rPr lang="en-US" altLang="zh-CN" i="1" dirty="0">
                    <a:latin typeface="Times New Roman Italic" panose="02020503050405090304" charset="0"/>
                    <a:cs typeface="Times New Roman Italic" panose="02020503050405090304" charset="0"/>
                  </a:rPr>
                  <a:t>S </a:t>
                </a:r>
                <a:r>
                  <a:rPr lang="en-US" altLang="zh-CN" dirty="0">
                    <a:latin typeface="Times New Roman" panose="02020503050405090304" pitchFamily="18" charset="0"/>
                    <a:cs typeface="Times New Roman" panose="02020503050405090304" pitchFamily="18" charset="0"/>
                  </a:rPr>
                  <a:t>are functions of </a:t>
                </a:r>
                <a:r>
                  <a:rPr lang="en-US" altLang="zh-CN" i="1" dirty="0">
                    <a:latin typeface="Times New Roman Italic" panose="02020503050405090304" charset="0"/>
                    <a:cs typeface="Times New Roman Italic" panose="02020503050405090304" charset="0"/>
                  </a:rPr>
                  <a:t>N, I</a:t>
                </a:r>
                <a:r>
                  <a:rPr lang="en-US" altLang="zh-CN" dirty="0">
                    <a:latin typeface="Times New Roman" panose="02020503050405090304" pitchFamily="18" charset="0"/>
                    <a:cs typeface="Times New Roman" panose="02020503050405090304" pitchFamily="18" charset="0"/>
                  </a:rPr>
                  <a:t> and </a:t>
                </a:r>
                <a:r>
                  <a:rPr lang="en-US" altLang="zh-CN" i="1" dirty="0">
                    <a:latin typeface="Times New Roman Italic" panose="02020503050405090304" charset="0"/>
                    <a:cs typeface="Times New Roman Italic" panose="02020503050405090304" charset="0"/>
                  </a:rPr>
                  <a:t>A</a:t>
                </a:r>
                <a:r>
                  <a:rPr lang="en-US" altLang="zh-CN" dirty="0">
                    <a:latin typeface="Times New Roman" panose="02020503050405090304" pitchFamily="18" charset="0"/>
                    <a:cs typeface="Times New Roman" panose="02020503050405090304" pitchFamily="18" charset="0"/>
                  </a:rPr>
                  <a:t>.</a:t>
                </a:r>
              </a:p>
              <a:p>
                <a:pPr marL="0" indent="0" algn="just">
                  <a:lnSpc>
                    <a:spcPct val="100000"/>
                  </a:lnSpc>
                  <a:spcBef>
                    <a:spcPts val="0"/>
                  </a:spcBef>
                  <a:buNone/>
                </a:pPr>
                <a:r>
                  <a:rPr lang="en-US" altLang="zh-CN" i="1" dirty="0">
                    <a:latin typeface="Times New Roman Italic" panose="02020503050405090304" charset="0"/>
                    <a:cs typeface="Times New Roman Italic" panose="02020503050405090304" charset="0"/>
                  </a:rPr>
                  <a:t>N</a:t>
                </a:r>
                <a:r>
                  <a:rPr lang="en-US" altLang="zh-CN" dirty="0">
                    <a:latin typeface="Times New Roman" panose="02020503050405090304" pitchFamily="18" charset="0"/>
                    <a:cs typeface="Times New Roman" panose="02020503050405090304" pitchFamily="18" charset="0"/>
                  </a:rPr>
                  <a:t>: problem size (input size); I: input of the algorithm; </a:t>
                </a:r>
                <a:r>
                  <a:rPr lang="en-US" altLang="zh-CN" i="1" dirty="0">
                    <a:latin typeface="Times New Roman Italic" panose="02020503050405090304" charset="0"/>
                    <a:cs typeface="Times New Roman Italic" panose="02020503050405090304" charset="0"/>
                  </a:rPr>
                  <a:t>A</a:t>
                </a:r>
                <a:r>
                  <a:rPr lang="en-US" altLang="zh-CN" dirty="0">
                    <a:latin typeface="Times New Roman" panose="02020503050405090304" pitchFamily="18" charset="0"/>
                    <a:cs typeface="Times New Roman" panose="02020503050405090304" pitchFamily="18" charset="0"/>
                  </a:rPr>
                  <a:t>: The algorithm itself</a:t>
                </a:r>
              </a:p>
              <a:p>
                <a:pPr marL="0" indent="0" algn="just">
                  <a:lnSpc>
                    <a:spcPct val="100000"/>
                  </a:lnSpc>
                  <a:spcBef>
                    <a:spcPts val="0"/>
                  </a:spcBef>
                  <a:buNone/>
                </a:pPr>
                <a:r>
                  <a:rPr lang="en-US" altLang="zh-CN" dirty="0">
                    <a:latin typeface="Times New Roman" panose="02020503050405090304" pitchFamily="18" charset="0"/>
                    <a:cs typeface="Times New Roman" panose="02020503050405090304" pitchFamily="18" charset="0"/>
                  </a:rPr>
                  <a:t>Let </a:t>
                </a:r>
                <a:r>
                  <a:rPr lang="en-US" altLang="zh-CN" i="1" dirty="0">
                    <a:latin typeface="Times New Roman Italic" panose="02020503050405090304" charset="0"/>
                    <a:cs typeface="Times New Roman Italic" panose="02020503050405090304" charset="0"/>
                  </a:rPr>
                  <a:t>T(N,I)</a:t>
                </a:r>
                <a:r>
                  <a:rPr lang="en-US" altLang="zh-CN" dirty="0">
                    <a:latin typeface="Times New Roman" panose="02020503050405090304" pitchFamily="18" charset="0"/>
                    <a:cs typeface="Times New Roman" panose="02020503050405090304" pitchFamily="18" charset="0"/>
                  </a:rPr>
                  <a:t> be the required time, and there are k kinds of meta-algorithms provided by the computer, denoted as </a:t>
                </a:r>
                <a:r>
                  <a:rPr lang="en-US" altLang="zh-CN" i="1" dirty="0">
                    <a:latin typeface="Times New Roman Italic" panose="02020503050405090304" charset="0"/>
                    <a:cs typeface="Times New Roman Italic" panose="02020503050405090304" charset="0"/>
                  </a:rPr>
                  <a:t>O1,O2... Ok</a:t>
                </a:r>
                <a:r>
                  <a:rPr lang="en-US" altLang="zh-CN" dirty="0">
                    <a:latin typeface="Times New Roman" panose="02020503050405090304" pitchFamily="18" charset="0"/>
                    <a:cs typeface="Times New Roman" panose="02020503050405090304" pitchFamily="18" charset="0"/>
                  </a:rPr>
                  <a:t>, the time required for each meta-computation is denoted as </a:t>
                </a:r>
                <a:r>
                  <a:rPr lang="en-US" altLang="zh-CN" i="1" dirty="0">
                    <a:latin typeface="Times New Roman Italic" panose="02020503050405090304" charset="0"/>
                    <a:cs typeface="Times New Roman Italic" panose="02020503050405090304" charset="0"/>
                  </a:rPr>
                  <a:t>T1, T2... Tk</a:t>
                </a:r>
                <a:r>
                  <a:rPr lang="en-US" altLang="zh-CN" dirty="0">
                    <a:latin typeface="Times New Roman" panose="02020503050405090304" pitchFamily="18" charset="0"/>
                    <a:cs typeface="Times New Roman" panose="02020503050405090304" pitchFamily="18" charset="0"/>
                  </a:rPr>
                  <a:t>, for a given algorithm A, the number of meta-operation </a:t>
                </a:r>
                <a:r>
                  <a:rPr lang="en-US" altLang="zh-CN" i="1" dirty="0">
                    <a:latin typeface="Times New Roman Italic" panose="02020503050405090304" charset="0"/>
                    <a:cs typeface="Times New Roman Italic" panose="02020503050405090304" charset="0"/>
                  </a:rPr>
                  <a:t>Oi</a:t>
                </a:r>
                <a:r>
                  <a:rPr lang="en-US" altLang="zh-CN" dirty="0">
                    <a:latin typeface="Times New Roman" panose="02020503050405090304" pitchFamily="18" charset="0"/>
                    <a:cs typeface="Times New Roman" panose="02020503050405090304" pitchFamily="18" charset="0"/>
                  </a:rPr>
                  <a:t> used is </a:t>
                </a:r>
                <a:r>
                  <a:rPr lang="en-US" altLang="zh-CN" i="1" dirty="0">
                    <a:latin typeface="Times New Roman Italic" panose="02020503050405090304" charset="0"/>
                    <a:cs typeface="Times New Roman Italic" panose="02020503050405090304" charset="0"/>
                  </a:rPr>
                  <a:t>ei(I =1,2... , k)</a:t>
                </a:r>
                <a:r>
                  <a:rPr lang="en-US" altLang="zh-CN" dirty="0">
                    <a:latin typeface="Times New Roman" panose="02020503050405090304" pitchFamily="18" charset="0"/>
                    <a:cs typeface="Times New Roman" panose="02020503050405090304" pitchFamily="18" charset="0"/>
                  </a:rPr>
                  <a:t>, then</a:t>
                </a:r>
              </a:p>
              <a:p>
                <a:pPr marL="0" indent="0" algn="just">
                  <a:lnSpc>
                    <a:spcPct val="100000"/>
                  </a:lnSpc>
                  <a:spcBef>
                    <a:spcPts val="0"/>
                  </a:spcBef>
                  <a:buNone/>
                </a:pPr>
                <a:endParaRPr lang="en-US" altLang="zh-CN" i="1" dirty="0">
                  <a:latin typeface="Times New Roman" panose="02020503050405090304" pitchFamily="18" charset="0"/>
                  <a:cs typeface="Times New Roman" panose="02020503050405090304" pitchFamily="18" charset="0"/>
                </a:endParaRP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cs typeface="Times New Roman" panose="02020503050405090304" pitchFamily="18" charset="0"/>
                        </a:rPr>
                        <m:t>𝑇</m:t>
                      </m:r>
                      <m:d>
                        <m:dPr>
                          <m:ctrlPr>
                            <a:rPr lang="en-US" altLang="zh-CN" i="1">
                              <a:latin typeface="Cambria Math" panose="02040503050406030204" pitchFamily="18" charset="0"/>
                              <a:cs typeface="Times New Roman" panose="02020503050405090304" pitchFamily="18" charset="0"/>
                            </a:rPr>
                          </m:ctrlPr>
                        </m:dPr>
                        <m:e>
                          <m:r>
                            <a:rPr lang="en-US" altLang="zh-CN" i="1">
                              <a:latin typeface="Cambria Math" panose="02040503050406030204" pitchFamily="18" charset="0"/>
                              <a:cs typeface="Times New Roman" panose="02020503050405090304" pitchFamily="18" charset="0"/>
                            </a:rPr>
                            <m:t>𝑁</m:t>
                          </m:r>
                          <m:r>
                            <a:rPr lang="en-US" altLang="zh-CN" i="1">
                              <a:latin typeface="Cambria Math" panose="02040503050406030204" pitchFamily="18" charset="0"/>
                              <a:cs typeface="Times New Roman" panose="02020503050405090304" pitchFamily="18" charset="0"/>
                            </a:rPr>
                            <m:t>,</m:t>
                          </m:r>
                          <m:r>
                            <a:rPr lang="en-US" altLang="zh-CN" i="1">
                              <a:latin typeface="Cambria Math" panose="02040503050406030204" pitchFamily="18" charset="0"/>
                              <a:cs typeface="Times New Roman" panose="02020503050405090304" pitchFamily="18" charset="0"/>
                            </a:rPr>
                            <m:t>𝐼</m:t>
                          </m:r>
                        </m:e>
                      </m:d>
                      <m:r>
                        <a:rPr lang="en-US" altLang="zh-CN" i="1">
                          <a:latin typeface="Cambria Math" panose="02040503050406030204" pitchFamily="18" charset="0"/>
                          <a:cs typeface="Times New Roman" panose="02020503050405090304" pitchFamily="18" charset="0"/>
                        </a:rPr>
                        <m:t>=</m:t>
                      </m:r>
                      <m:nary>
                        <m:naryPr>
                          <m:chr m:val="∑"/>
                          <m:ctrlPr>
                            <a:rPr lang="en-US" altLang="zh-CN" i="1">
                              <a:latin typeface="Cambria Math" panose="02040503050406030204" pitchFamily="18" charset="0"/>
                              <a:cs typeface="Times New Roman" panose="02020503050405090304" pitchFamily="18" charset="0"/>
                            </a:rPr>
                          </m:ctrlPr>
                        </m:naryPr>
                        <m:sub>
                          <m:r>
                            <m:rPr>
                              <m:brk m:alnAt="23"/>
                            </m:rPr>
                            <a:rPr lang="en-US" altLang="zh-CN" i="1">
                              <a:latin typeface="Cambria Math" panose="02040503050406030204" pitchFamily="18" charset="0"/>
                              <a:cs typeface="Times New Roman" panose="02020503050405090304" pitchFamily="18" charset="0"/>
                            </a:rPr>
                            <m:t>𝑖</m:t>
                          </m:r>
                          <m:r>
                            <a:rPr lang="en-US" altLang="zh-CN" i="1">
                              <a:latin typeface="Cambria Math" panose="02040503050406030204" pitchFamily="18" charset="0"/>
                              <a:cs typeface="Times New Roman" panose="02020503050405090304" pitchFamily="18" charset="0"/>
                            </a:rPr>
                            <m:t>=1</m:t>
                          </m:r>
                        </m:sub>
                        <m:sup>
                          <m:r>
                            <a:rPr lang="en-US" altLang="zh-CN" i="1">
                              <a:latin typeface="Cambria Math" panose="02040503050406030204" pitchFamily="18" charset="0"/>
                              <a:cs typeface="Times New Roman" panose="02020503050405090304" pitchFamily="18" charset="0"/>
                            </a:rPr>
                            <m:t>𝑘</m:t>
                          </m:r>
                        </m:sup>
                        <m:e>
                          <m:sSub>
                            <m:sSubPr>
                              <m:ctrlPr>
                                <a:rPr lang="en-US" altLang="zh-CN" i="1">
                                  <a:latin typeface="Cambria Math" panose="02040503050406030204" pitchFamily="18" charset="0"/>
                                  <a:cs typeface="Times New Roman" panose="02020503050405090304" pitchFamily="18" charset="0"/>
                                </a:rPr>
                              </m:ctrlPr>
                            </m:sSubPr>
                            <m:e>
                              <m:r>
                                <a:rPr lang="en-US" altLang="zh-CN" i="1">
                                  <a:latin typeface="Cambria Math" panose="02040503050406030204" pitchFamily="18" charset="0"/>
                                  <a:cs typeface="Times New Roman" panose="02020503050405090304" pitchFamily="18" charset="0"/>
                                </a:rPr>
                                <m:t>𝑡</m:t>
                              </m:r>
                            </m:e>
                            <m:sub>
                              <m:r>
                                <a:rPr lang="en-US" altLang="zh-CN" i="1">
                                  <a:latin typeface="Cambria Math" panose="02040503050406030204" pitchFamily="18" charset="0"/>
                                  <a:cs typeface="Times New Roman" panose="02020503050405090304" pitchFamily="18" charset="0"/>
                                </a:rPr>
                                <m:t>𝑖</m:t>
                              </m:r>
                            </m:sub>
                          </m:sSub>
                          <m:sSub>
                            <m:sSubPr>
                              <m:ctrlPr>
                                <a:rPr lang="en-US" altLang="zh-CN" i="1">
                                  <a:latin typeface="Cambria Math" panose="02040503050406030204" pitchFamily="18" charset="0"/>
                                  <a:cs typeface="Times New Roman" panose="02020503050405090304" pitchFamily="18" charset="0"/>
                                </a:rPr>
                              </m:ctrlPr>
                            </m:sSubPr>
                            <m:e>
                              <m:r>
                                <a:rPr lang="en-US" altLang="zh-CN" i="1">
                                  <a:latin typeface="Cambria Math" panose="02040503050406030204" pitchFamily="18" charset="0"/>
                                  <a:cs typeface="Times New Roman" panose="02020503050405090304" pitchFamily="18" charset="0"/>
                                </a:rPr>
                                <m:t>𝑒</m:t>
                              </m:r>
                            </m:e>
                            <m:sub>
                              <m:r>
                                <a:rPr lang="en-US" altLang="zh-CN" i="1">
                                  <a:latin typeface="Cambria Math" panose="02040503050406030204" pitchFamily="18" charset="0"/>
                                  <a:cs typeface="Times New Roman" panose="02020503050405090304" pitchFamily="18" charset="0"/>
                                </a:rPr>
                                <m:t>𝑖</m:t>
                              </m:r>
                            </m:sub>
                          </m:sSub>
                          <m:r>
                            <a:rPr lang="en-US" altLang="zh-CN" i="1">
                              <a:latin typeface="Cambria Math" panose="02040503050406030204" pitchFamily="18" charset="0"/>
                              <a:cs typeface="Times New Roman" panose="02020503050405090304" pitchFamily="18" charset="0"/>
                            </a:rPr>
                            <m:t>(</m:t>
                          </m:r>
                          <m:r>
                            <a:rPr lang="en-US" altLang="zh-CN" i="1">
                              <a:latin typeface="Cambria Math" panose="02040503050406030204" pitchFamily="18" charset="0"/>
                              <a:cs typeface="Times New Roman" panose="02020503050405090304" pitchFamily="18" charset="0"/>
                            </a:rPr>
                            <m:t>𝑁</m:t>
                          </m:r>
                          <m:r>
                            <a:rPr lang="en-US" altLang="zh-CN" i="1">
                              <a:latin typeface="Cambria Math" panose="02040503050406030204" pitchFamily="18" charset="0"/>
                              <a:cs typeface="Times New Roman" panose="02020503050405090304" pitchFamily="18" charset="0"/>
                            </a:rPr>
                            <m:t>,</m:t>
                          </m:r>
                          <m:r>
                            <a:rPr lang="en-US" altLang="zh-CN" i="1">
                              <a:latin typeface="Cambria Math" panose="02040503050406030204" pitchFamily="18" charset="0"/>
                              <a:cs typeface="Times New Roman" panose="02020503050405090304" pitchFamily="18" charset="0"/>
                            </a:rPr>
                            <m:t>𝐼</m:t>
                          </m:r>
                          <m:r>
                            <a:rPr lang="en-US" altLang="zh-CN" i="1">
                              <a:latin typeface="Cambria Math" panose="02040503050406030204" pitchFamily="18" charset="0"/>
                              <a:cs typeface="Times New Roman" panose="02020503050405090304" pitchFamily="18" charset="0"/>
                            </a:rPr>
                            <m:t>)</m:t>
                          </m:r>
                        </m:e>
                      </m:nary>
                    </m:oMath>
                  </m:oMathPara>
                </a14:m>
                <a:endParaRPr lang="en-US" altLang="zh-CN" dirty="0">
                  <a:latin typeface="Times New Roman" panose="02020503050405090304" pitchFamily="18" charset="0"/>
                  <a:cs typeface="Times New Roman" panose="02020503050405090304" pitchFamily="18" charset="0"/>
                </a:endParaRPr>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1" t="-1" r="4" b="11"/>
                </a:stretch>
              </a:blipFill>
            </p:spPr>
            <p:txBody>
              <a:bodyPr/>
              <a:lstStyle/>
              <a:p>
                <a:r>
                  <a:rPr lang="en-US" altLang="en-US">
                    <a:noFill/>
                  </a:rPr>
                  <a:t> </a:t>
                </a:r>
              </a:p>
            </p:txBody>
          </p:sp>
        </mc:Fallback>
      </mc:AlternateContent>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0" y="705485"/>
            <a:ext cx="11925935" cy="5966460"/>
          </a:xfrm>
        </p:spPr>
        <p:txBody>
          <a:bodyPr>
            <a:normAutofit fontScale="97500" lnSpcReduction="10000"/>
          </a:bodyPr>
          <a:lstStyle/>
          <a:p>
            <a:pPr marL="0" indent="0">
              <a:lnSpc>
                <a:spcPct val="150000"/>
              </a:lnSpc>
              <a:buNone/>
            </a:pPr>
            <a:r>
              <a:rPr lang="en-US" altLang="zh-CN" sz="2285" dirty="0">
                <a:latin typeface="Times New Roman" panose="02020503050405090304" pitchFamily="18" charset="0"/>
                <a:cs typeface="Times New Roman" panose="02020503050405090304" pitchFamily="18" charset="0"/>
              </a:rPr>
              <a:t>Considering the time complexity of the three situations, that is the worst, the best conditions and the time complexity of the average case</a:t>
            </a:r>
          </a:p>
          <a:p>
            <a:pPr algn="l">
              <a:lnSpc>
                <a:spcPct val="150000"/>
              </a:lnSpc>
              <a:buClrTx/>
              <a:buSzTx/>
              <a:buFont typeface="Wingdings" panose="05000000000000000000" pitchFamily="2" charset="2"/>
              <a:buChar char="l"/>
            </a:pPr>
            <a:r>
              <a:rPr lang="zh-CN" altLang="en-US" sz="2285" dirty="0">
                <a:latin typeface="Times New Roman" panose="02020503050405090304" pitchFamily="18" charset="0"/>
                <a:cs typeface="Times New Roman" panose="02020503050405090304" pitchFamily="18" charset="0"/>
              </a:rPr>
              <a:t>（1）</a:t>
            </a:r>
            <a:r>
              <a:rPr lang="zh-CN" altLang="en-US" sz="2285" dirty="0">
                <a:solidFill>
                  <a:srgbClr val="0000FF"/>
                </a:solidFill>
                <a:latin typeface="Times New Roman" panose="02020503050405090304" pitchFamily="18" charset="0"/>
                <a:cs typeface="Times New Roman" panose="02020503050405090304" pitchFamily="18" charset="0"/>
              </a:rPr>
              <a:t>Worst-case</a:t>
            </a:r>
            <a:r>
              <a:rPr lang="zh-CN" altLang="en-US" sz="2285" dirty="0">
                <a:latin typeface="Times New Roman" panose="02020503050405090304" pitchFamily="18" charset="0"/>
                <a:cs typeface="Times New Roman" panose="02020503050405090304" pitchFamily="18" charset="0"/>
              </a:rPr>
              <a:t> time complexity</a:t>
            </a:r>
          </a:p>
          <a:p>
            <a:pPr marL="0" indent="0">
              <a:lnSpc>
                <a:spcPct val="150000"/>
              </a:lnSpc>
              <a:buNone/>
            </a:pPr>
            <a:r>
              <a:rPr lang="en-US" altLang="zh-CN" sz="2285" i="1" dirty="0" err="1">
                <a:latin typeface="Times New Roman" panose="02020503050405090304" pitchFamily="18" charset="0"/>
                <a:cs typeface="Times New Roman" panose="02020503050405090304" pitchFamily="18" charset="0"/>
              </a:rPr>
              <a:t>T</a:t>
            </a:r>
            <a:r>
              <a:rPr lang="en-US" altLang="zh-CN" sz="2285" baseline="-25000" dirty="0" err="1">
                <a:latin typeface="Times New Roman" panose="02020503050405090304" pitchFamily="18" charset="0"/>
                <a:cs typeface="Times New Roman" panose="02020503050405090304" pitchFamily="18" charset="0"/>
              </a:rPr>
              <a:t>max</a:t>
            </a:r>
            <a:r>
              <a:rPr lang="en-US" altLang="zh-CN" sz="2285" dirty="0">
                <a:latin typeface="Times New Roman" panose="02020503050405090304" pitchFamily="18" charset="0"/>
                <a:cs typeface="Times New Roman" panose="02020503050405090304" pitchFamily="18" charset="0"/>
              </a:rPr>
              <a:t>(</a:t>
            </a:r>
            <a:r>
              <a:rPr lang="en-US" altLang="zh-CN" sz="2285" i="1" dirty="0">
                <a:latin typeface="Times New Roman" panose="02020503050405090304" pitchFamily="18" charset="0"/>
                <a:cs typeface="Times New Roman" panose="02020503050405090304" pitchFamily="18" charset="0"/>
              </a:rPr>
              <a:t>n</a:t>
            </a:r>
            <a:r>
              <a:rPr lang="en-US" altLang="zh-CN" sz="2285" dirty="0">
                <a:latin typeface="Times New Roman" panose="02020503050405090304" pitchFamily="18" charset="0"/>
                <a:cs typeface="Times New Roman" panose="02020503050405090304" pitchFamily="18" charset="0"/>
              </a:rPr>
              <a:t>) = max{ </a:t>
            </a:r>
            <a:r>
              <a:rPr lang="en-US" altLang="zh-CN" sz="2285" i="1" dirty="0">
                <a:latin typeface="Times New Roman" panose="02020503050405090304" pitchFamily="18" charset="0"/>
                <a:cs typeface="Times New Roman" panose="02020503050405090304" pitchFamily="18" charset="0"/>
              </a:rPr>
              <a:t>T</a:t>
            </a:r>
            <a:r>
              <a:rPr lang="en-US" altLang="zh-CN" sz="2285" dirty="0">
                <a:latin typeface="Times New Roman" panose="02020503050405090304" pitchFamily="18" charset="0"/>
                <a:cs typeface="Times New Roman" panose="02020503050405090304" pitchFamily="18" charset="0"/>
              </a:rPr>
              <a:t>(I) | size(I)=</a:t>
            </a:r>
            <a:r>
              <a:rPr lang="en-US" altLang="zh-CN" sz="2285" i="1" dirty="0">
                <a:latin typeface="Times New Roman" panose="02020503050405090304" pitchFamily="18" charset="0"/>
                <a:cs typeface="Times New Roman" panose="02020503050405090304" pitchFamily="18" charset="0"/>
              </a:rPr>
              <a:t>n </a:t>
            </a:r>
            <a:r>
              <a:rPr lang="en-US" altLang="zh-CN" sz="2285" dirty="0">
                <a:latin typeface="Times New Roman" panose="02020503050405090304" pitchFamily="18" charset="0"/>
                <a:cs typeface="Times New Roman" panose="02020503050405090304" pitchFamily="18" charset="0"/>
              </a:rPr>
              <a:t>}</a:t>
            </a:r>
          </a:p>
          <a:p>
            <a:pPr>
              <a:lnSpc>
                <a:spcPct val="150000"/>
              </a:lnSpc>
              <a:buFont typeface="Wingdings" panose="05000000000000000000" pitchFamily="2" charset="2"/>
              <a:buChar char="l"/>
            </a:pPr>
            <a:r>
              <a:rPr lang="zh-CN" altLang="en-US" sz="2285" dirty="0">
                <a:latin typeface="Times New Roman" panose="02020503050405090304" pitchFamily="18" charset="0"/>
                <a:cs typeface="Times New Roman" panose="02020503050405090304" pitchFamily="18" charset="0"/>
              </a:rPr>
              <a:t>（</a:t>
            </a:r>
            <a:r>
              <a:rPr lang="en-US" altLang="zh-CN" sz="2285" dirty="0">
                <a:latin typeface="Times New Roman" panose="02020503050405090304" pitchFamily="18" charset="0"/>
                <a:cs typeface="Times New Roman" panose="02020503050405090304" pitchFamily="18" charset="0"/>
              </a:rPr>
              <a:t>2</a:t>
            </a:r>
            <a:r>
              <a:rPr lang="zh-CN" altLang="en-US" sz="2285" dirty="0">
                <a:latin typeface="Times New Roman" panose="02020503050405090304" pitchFamily="18" charset="0"/>
                <a:cs typeface="Times New Roman" panose="02020503050405090304" pitchFamily="18" charset="0"/>
              </a:rPr>
              <a:t>）</a:t>
            </a:r>
            <a:r>
              <a:rPr lang="en-US" altLang="zh-CN" sz="2285" dirty="0">
                <a:solidFill>
                  <a:srgbClr val="0000FF"/>
                </a:solidFill>
                <a:latin typeface="Times New Roman" panose="02020503050405090304" pitchFamily="18" charset="0"/>
                <a:cs typeface="Times New Roman" panose="02020503050405090304" pitchFamily="18" charset="0"/>
              </a:rPr>
              <a:t>B</a:t>
            </a:r>
            <a:r>
              <a:rPr lang="zh-CN" altLang="en-US" sz="2285" dirty="0">
                <a:solidFill>
                  <a:srgbClr val="0000FF"/>
                </a:solidFill>
                <a:latin typeface="Times New Roman" panose="02020503050405090304" pitchFamily="18" charset="0"/>
                <a:cs typeface="Times New Roman" panose="02020503050405090304" pitchFamily="18" charset="0"/>
              </a:rPr>
              <a:t>est-case</a:t>
            </a:r>
            <a:r>
              <a:rPr lang="zh-CN" altLang="en-US" sz="2285" dirty="0">
                <a:latin typeface="Times New Roman" panose="02020503050405090304" pitchFamily="18" charset="0"/>
                <a:cs typeface="Times New Roman" panose="02020503050405090304" pitchFamily="18" charset="0"/>
              </a:rPr>
              <a:t> time complexity</a:t>
            </a:r>
          </a:p>
          <a:p>
            <a:pPr marL="0" indent="0">
              <a:lnSpc>
                <a:spcPct val="150000"/>
              </a:lnSpc>
              <a:buNone/>
            </a:pPr>
            <a:r>
              <a:rPr lang="en-US" altLang="zh-CN" sz="2285" i="1" dirty="0" err="1">
                <a:latin typeface="Times New Roman" panose="02020503050405090304" pitchFamily="18" charset="0"/>
                <a:cs typeface="Times New Roman" panose="02020503050405090304" pitchFamily="18" charset="0"/>
              </a:rPr>
              <a:t>T</a:t>
            </a:r>
            <a:r>
              <a:rPr lang="en-US" altLang="zh-CN" sz="2285" baseline="-25000" dirty="0" err="1">
                <a:latin typeface="Times New Roman" panose="02020503050405090304" pitchFamily="18" charset="0"/>
                <a:cs typeface="Times New Roman" panose="02020503050405090304" pitchFamily="18" charset="0"/>
              </a:rPr>
              <a:t>min</a:t>
            </a:r>
            <a:r>
              <a:rPr lang="en-US" altLang="zh-CN" sz="2285" dirty="0">
                <a:latin typeface="Times New Roman" panose="02020503050405090304" pitchFamily="18" charset="0"/>
                <a:cs typeface="Times New Roman" panose="02020503050405090304" pitchFamily="18" charset="0"/>
              </a:rPr>
              <a:t>(</a:t>
            </a:r>
            <a:r>
              <a:rPr lang="en-US" altLang="zh-CN" sz="2285" i="1" dirty="0">
                <a:latin typeface="Times New Roman" panose="02020503050405090304" pitchFamily="18" charset="0"/>
                <a:cs typeface="Times New Roman" panose="02020503050405090304" pitchFamily="18" charset="0"/>
              </a:rPr>
              <a:t>n</a:t>
            </a:r>
            <a:r>
              <a:rPr lang="en-US" altLang="zh-CN" sz="2285" dirty="0">
                <a:latin typeface="Times New Roman" panose="02020503050405090304" pitchFamily="18" charset="0"/>
                <a:cs typeface="Times New Roman" panose="02020503050405090304" pitchFamily="18" charset="0"/>
              </a:rPr>
              <a:t>) = min{ </a:t>
            </a:r>
            <a:r>
              <a:rPr lang="en-US" altLang="zh-CN" sz="2285" i="1" dirty="0">
                <a:latin typeface="Times New Roman" panose="02020503050405090304" pitchFamily="18" charset="0"/>
                <a:cs typeface="Times New Roman" panose="02020503050405090304" pitchFamily="18" charset="0"/>
              </a:rPr>
              <a:t>T</a:t>
            </a:r>
            <a:r>
              <a:rPr lang="en-US" altLang="zh-CN" sz="2285" dirty="0">
                <a:latin typeface="Times New Roman" panose="02020503050405090304" pitchFamily="18" charset="0"/>
                <a:cs typeface="Times New Roman" panose="02020503050405090304" pitchFamily="18" charset="0"/>
              </a:rPr>
              <a:t>(I) | size(I)=</a:t>
            </a:r>
            <a:r>
              <a:rPr lang="en-US" altLang="zh-CN" sz="2285" i="1" dirty="0">
                <a:latin typeface="Times New Roman" panose="02020503050405090304" pitchFamily="18" charset="0"/>
                <a:cs typeface="Times New Roman" panose="02020503050405090304" pitchFamily="18" charset="0"/>
              </a:rPr>
              <a:t>n </a:t>
            </a:r>
            <a:r>
              <a:rPr lang="en-US" altLang="zh-CN" sz="2285" dirty="0">
                <a:latin typeface="Times New Roman" panose="02020503050405090304" pitchFamily="18" charset="0"/>
                <a:cs typeface="Times New Roman" panose="02020503050405090304" pitchFamily="18" charset="0"/>
              </a:rPr>
              <a:t>}</a:t>
            </a:r>
          </a:p>
          <a:p>
            <a:pPr>
              <a:lnSpc>
                <a:spcPct val="150000"/>
              </a:lnSpc>
              <a:buFont typeface="Wingdings" panose="05000000000000000000" pitchFamily="2" charset="2"/>
              <a:buChar char="l"/>
            </a:pPr>
            <a:r>
              <a:rPr lang="zh-CN" altLang="en-US" sz="2285" dirty="0">
                <a:latin typeface="Times New Roman" panose="02020503050405090304" pitchFamily="18" charset="0"/>
                <a:cs typeface="Times New Roman" panose="02020503050405090304" pitchFamily="18" charset="0"/>
              </a:rPr>
              <a:t>（</a:t>
            </a:r>
            <a:r>
              <a:rPr lang="en-US" altLang="zh-CN" sz="2285" dirty="0">
                <a:latin typeface="Times New Roman" panose="02020503050405090304" pitchFamily="18" charset="0"/>
                <a:cs typeface="Times New Roman" panose="02020503050405090304" pitchFamily="18" charset="0"/>
              </a:rPr>
              <a:t>3</a:t>
            </a:r>
            <a:r>
              <a:rPr lang="zh-CN" altLang="en-US" sz="2285" dirty="0">
                <a:latin typeface="Times New Roman" panose="02020503050405090304" pitchFamily="18" charset="0"/>
                <a:cs typeface="Times New Roman" panose="02020503050405090304" pitchFamily="18" charset="0"/>
              </a:rPr>
              <a:t>）Time complexity in the</a:t>
            </a:r>
            <a:r>
              <a:rPr lang="zh-CN" altLang="en-US" sz="2285" dirty="0">
                <a:solidFill>
                  <a:srgbClr val="0000FF"/>
                </a:solidFill>
                <a:latin typeface="Times New Roman" panose="02020503050405090304" pitchFamily="18" charset="0"/>
                <a:cs typeface="Times New Roman" panose="02020503050405090304" pitchFamily="18" charset="0"/>
              </a:rPr>
              <a:t> average case</a:t>
            </a:r>
            <a:endParaRPr lang="zh-CN" altLang="en-US" sz="2285" dirty="0">
              <a:latin typeface="Times New Roman" panose="02020503050405090304" pitchFamily="18" charset="0"/>
              <a:cs typeface="Times New Roman" panose="02020503050405090304" pitchFamily="18" charset="0"/>
            </a:endParaRPr>
          </a:p>
          <a:p>
            <a:pPr marL="0" indent="0">
              <a:lnSpc>
                <a:spcPct val="200000"/>
              </a:lnSpc>
              <a:buNone/>
            </a:pPr>
            <a:r>
              <a:rPr lang="zh-CN" altLang="en-US" sz="2285" i="1" dirty="0">
                <a:latin typeface="Times New Roman" panose="02020503050405090304" pitchFamily="18" charset="0"/>
                <a:cs typeface="Times New Roman" panose="02020503050405090304" pitchFamily="18" charset="0"/>
              </a:rPr>
              <a:t> </a:t>
            </a:r>
            <a:r>
              <a:rPr lang="en-US" altLang="zh-CN" sz="2285" i="1" dirty="0" err="1">
                <a:latin typeface="Times New Roman" panose="02020503050405090304" pitchFamily="18" charset="0"/>
                <a:cs typeface="Times New Roman" panose="02020503050405090304" pitchFamily="18" charset="0"/>
              </a:rPr>
              <a:t>T</a:t>
            </a:r>
            <a:r>
              <a:rPr lang="en-US" altLang="zh-CN" sz="2285" baseline="-25000" dirty="0" err="1">
                <a:latin typeface="Times New Roman" panose="02020503050405090304" pitchFamily="18" charset="0"/>
                <a:cs typeface="Times New Roman" panose="02020503050405090304" pitchFamily="18" charset="0"/>
              </a:rPr>
              <a:t>avg</a:t>
            </a:r>
            <a:r>
              <a:rPr lang="en-US" altLang="zh-CN" sz="2285" dirty="0">
                <a:latin typeface="Times New Roman" panose="02020503050405090304" pitchFamily="18" charset="0"/>
                <a:cs typeface="Times New Roman" panose="02020503050405090304" pitchFamily="18" charset="0"/>
              </a:rPr>
              <a:t>(</a:t>
            </a:r>
            <a:r>
              <a:rPr lang="en-US" altLang="zh-CN" sz="2285" i="1" dirty="0">
                <a:latin typeface="Times New Roman" panose="02020503050405090304" pitchFamily="18" charset="0"/>
                <a:cs typeface="Times New Roman" panose="02020503050405090304" pitchFamily="18" charset="0"/>
              </a:rPr>
              <a:t>n</a:t>
            </a:r>
            <a:r>
              <a:rPr lang="en-US" altLang="zh-CN" sz="2285" dirty="0">
                <a:latin typeface="Times New Roman" panose="02020503050405090304" pitchFamily="18" charset="0"/>
                <a:cs typeface="Times New Roman" panose="02020503050405090304" pitchFamily="18" charset="0"/>
              </a:rPr>
              <a:t>) =</a:t>
            </a:r>
          </a:p>
          <a:p>
            <a:pPr marL="0" indent="0">
              <a:lnSpc>
                <a:spcPct val="200000"/>
              </a:lnSpc>
              <a:buNone/>
            </a:pPr>
            <a:r>
              <a:rPr lang="en-US" altLang="zh-CN" sz="2285" dirty="0">
                <a:latin typeface="Times New Roman" panose="02020503050405090304" pitchFamily="18" charset="0"/>
                <a:cs typeface="Times New Roman" panose="02020503050405090304" pitchFamily="18" charset="0"/>
              </a:rPr>
              <a:t> </a:t>
            </a:r>
            <a:r>
              <a:rPr lang="zh-CN" altLang="en-US" sz="2285" dirty="0">
                <a:latin typeface="Times New Roman" panose="02020503050405090304" pitchFamily="18" charset="0"/>
                <a:cs typeface="Times New Roman" panose="02020503050405090304" pitchFamily="18" charset="0"/>
              </a:rPr>
              <a:t>Where I is the instance of the problem </a:t>
            </a:r>
            <a:r>
              <a:rPr lang="en-US" altLang="zh-CN" sz="2285" dirty="0">
                <a:latin typeface="Times New Roman" panose="02020503050405090304" pitchFamily="18" charset="0"/>
                <a:cs typeface="Times New Roman" panose="02020503050405090304" pitchFamily="18" charset="0"/>
              </a:rPr>
              <a:t>(</a:t>
            </a:r>
            <a:r>
              <a:rPr lang="zh-CN" altLang="en-US" sz="2285" dirty="0">
                <a:latin typeface="Times New Roman" panose="02020503050405090304" pitchFamily="18" charset="0"/>
                <a:cs typeface="Times New Roman" panose="02020503050405090304" pitchFamily="18" charset="0"/>
              </a:rPr>
              <a:t>size n</a:t>
            </a:r>
            <a:r>
              <a:rPr lang="en-US" altLang="zh-CN" sz="2285" dirty="0">
                <a:latin typeface="Times New Roman" panose="02020503050405090304" pitchFamily="18" charset="0"/>
                <a:cs typeface="Times New Roman" panose="02020503050405090304" pitchFamily="18" charset="0"/>
              </a:rPr>
              <a:t>)</a:t>
            </a:r>
            <a:r>
              <a:rPr lang="zh-CN" altLang="en-US" sz="2285" dirty="0">
                <a:latin typeface="Times New Roman" panose="02020503050405090304" pitchFamily="18" charset="0"/>
                <a:cs typeface="Times New Roman" panose="02020503050405090304" pitchFamily="18" charset="0"/>
              </a:rPr>
              <a:t>, and p(I) is the probability of occurrence of real example I. The most maneuverable and practical value is the worst-case time complexity</a:t>
            </a:r>
            <a:r>
              <a:rPr lang="en-US" altLang="zh-CN" sz="2285" dirty="0">
                <a:latin typeface="Times New Roman" panose="02020503050405090304" pitchFamily="18" charset="0"/>
                <a:cs typeface="Times New Roman" panose="02020503050405090304" pitchFamily="18" charset="0"/>
              </a:rPr>
              <a:t>.</a:t>
            </a:r>
          </a:p>
        </p:txBody>
      </p:sp>
      <p:graphicFrame>
        <p:nvGraphicFramePr>
          <p:cNvPr id="4" name="Object 4"/>
          <p:cNvGraphicFramePr>
            <a:graphicFrameLocks noChangeAspect="1"/>
          </p:cNvGraphicFramePr>
          <p:nvPr/>
        </p:nvGraphicFramePr>
        <p:xfrm>
          <a:off x="1436855" y="4662127"/>
          <a:ext cx="1584325" cy="630238"/>
        </p:xfrm>
        <a:graphic>
          <a:graphicData uri="http://schemas.openxmlformats.org/presentationml/2006/ole">
            <mc:AlternateContent xmlns:mc="http://schemas.openxmlformats.org/markup-compatibility/2006">
              <mc:Choice xmlns:v="urn:schemas-microsoft-com:vml" Requires="v">
                <p:oleObj name="公式" r:id="rId2" imgW="888365" imgH="355600" progId="Equation.3">
                  <p:embed/>
                </p:oleObj>
              </mc:Choice>
              <mc:Fallback>
                <p:oleObj name="公式" r:id="rId2" imgW="888365" imgH="355600" progId="Equation.3">
                  <p:embed/>
                  <p:pic>
                    <p:nvPicPr>
                      <p:cNvPr id="0" name="Picture 4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855" y="4662127"/>
                        <a:ext cx="1584325"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66700" y="761365"/>
                <a:ext cx="11632565" cy="6097270"/>
              </a:xfrm>
            </p:spPr>
            <p:txBody>
              <a:bodyPr>
                <a:normAutofit/>
              </a:bodyPr>
              <a:lstStyle/>
              <a:p>
                <a:pPr marL="0" indent="0" algn="ctr">
                  <a:lnSpc>
                    <a:spcPct val="150000"/>
                  </a:lnSpc>
                  <a:buNone/>
                </a:pPr>
                <a:r>
                  <a:rPr lang="en-US" altLang="zh-CN" sz="2800" b="1" dirty="0">
                    <a:solidFill>
                      <a:srgbClr val="0000FF"/>
                    </a:solidFill>
                  </a:rPr>
                  <a:t>Time</a:t>
                </a:r>
                <a:r>
                  <a:rPr lang="zh-CN" altLang="en-US" sz="2800" b="1" dirty="0">
                    <a:solidFill>
                      <a:srgbClr val="0000FF"/>
                    </a:solidFill>
                  </a:rPr>
                  <a:t> </a:t>
                </a:r>
                <a:r>
                  <a:rPr lang="en-US" altLang="zh-CN" sz="2800" b="1" dirty="0">
                    <a:solidFill>
                      <a:srgbClr val="0000FF"/>
                    </a:solidFill>
                  </a:rPr>
                  <a:t>C</a:t>
                </a:r>
                <a:r>
                  <a:rPr lang="zh-CN" altLang="en-US" sz="2800" b="1" dirty="0">
                    <a:solidFill>
                      <a:srgbClr val="0000FF"/>
                    </a:solidFill>
                  </a:rPr>
                  <a:t>omplexity</a:t>
                </a: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r>
                  <a:rPr lang="en-US" sz="2800" dirty="0">
                    <a:latin typeface="Times New Roman" panose="02020503050405090304" pitchFamily="18" charset="0"/>
                    <a:cs typeface="Times New Roman" panose="02020503050405090304" pitchFamily="18" charset="0"/>
                  </a:rPr>
                  <a:t>       O(1)		   O(log</a:t>
                </a:r>
                <a14:m>
                  <m:oMath xmlns:m="http://schemas.openxmlformats.org/officeDocument/2006/math">
                    <m:r>
                      <a:rPr lang="en-US" sz="2800" dirty="0" smtClean="0">
                        <a:latin typeface="Cambria Math" panose="02040503050406030204" pitchFamily="18" charset="0"/>
                        <a:cs typeface="DejaVu Math TeX Gyre" panose="02000503000000000000" charset="0"/>
                      </a:rPr>
                      <m:t>𝑛</m:t>
                    </m:r>
                  </m:oMath>
                </a14:m>
                <a:r>
                  <a:rPr lang="en-US" sz="2800" dirty="0">
                    <a:latin typeface="Times New Roman" panose="02020503050405090304" pitchFamily="18" charset="0"/>
                    <a:cs typeface="Times New Roman" panose="02020503050405090304" pitchFamily="18" charset="0"/>
                  </a:rPr>
                  <a:t>)		     O(n)			O(m+n)</a:t>
                </a:r>
              </a:p>
            </p:txBody>
          </p:sp>
        </mc:Choice>
        <mc:Fallback xmlns="">
          <p:sp>
            <p:nvSpPr>
              <p:cNvPr id="3" name="内容占位符 2"/>
              <p:cNvSpPr>
                <a:spLocks noRot="1" noChangeAspect="1" noMove="1" noResize="1" noEditPoints="1" noAdjustHandles="1" noChangeArrowheads="1" noChangeShapeType="1" noTextEdit="1"/>
              </p:cNvSpPr>
              <p:nvPr>
                <p:ph idx="1"/>
              </p:nvPr>
            </p:nvSpPr>
            <p:spPr>
              <a:xfrm>
                <a:off x="266700" y="761365"/>
                <a:ext cx="11632565" cy="6097270"/>
              </a:xfrm>
              <a:blipFill rotWithShape="1">
                <a:blip r:embed="rId3"/>
                <a:stretch>
                  <a:fillRect/>
                </a:stretch>
              </a:blipFill>
            </p:spPr>
            <p:txBody>
              <a:bodyPr/>
              <a:lstStyle/>
              <a:p>
                <a:r>
                  <a:rPr lang="en-US" altLang="en-US">
                    <a:noFill/>
                  </a:rPr>
                  <a:t> </a:t>
                </a:r>
              </a:p>
            </p:txBody>
          </p:sp>
        </mc:Fallback>
      </mc:AlternateContent>
      <p:sp>
        <p:nvSpPr>
          <p:cNvPr id="5" name="标题 1"/>
          <p:cNvSpPr>
            <a:spLocks noGrp="1"/>
          </p:cNvSpPr>
          <p:nvPr>
            <p:ph type="title"/>
          </p:nvPr>
        </p:nvSpPr>
        <p:spPr/>
        <p:txBody>
          <a:bodyPr/>
          <a:lstStyle/>
          <a:p>
            <a:r>
              <a:rPr lang="zh-CN" altLang="en-US" dirty="0"/>
              <a:t>1.2 Algorithm complexity analysis</a:t>
            </a:r>
          </a:p>
        </p:txBody>
      </p:sp>
      <p:pic>
        <p:nvPicPr>
          <p:cNvPr id="2" name="Picture 1" descr="Screen Shot 2023-09-10 at 11.34.16 PM"/>
          <p:cNvPicPr>
            <a:picLocks noChangeAspect="1"/>
          </p:cNvPicPr>
          <p:nvPr/>
        </p:nvPicPr>
        <p:blipFill>
          <a:blip r:embed="rId4"/>
          <a:stretch>
            <a:fillRect/>
          </a:stretch>
        </p:blipFill>
        <p:spPr>
          <a:xfrm>
            <a:off x="653415" y="2266315"/>
            <a:ext cx="10861675" cy="26936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66700" y="761365"/>
                <a:ext cx="11632565" cy="6097270"/>
              </a:xfrm>
            </p:spPr>
            <p:txBody>
              <a:bodyPr>
                <a:normAutofit/>
              </a:bodyPr>
              <a:lstStyle/>
              <a:p>
                <a:pPr marL="0" indent="0" algn="ctr">
                  <a:lnSpc>
                    <a:spcPct val="150000"/>
                  </a:lnSpc>
                  <a:buNone/>
                </a:pPr>
                <a:r>
                  <a:rPr lang="en-US" altLang="zh-CN" sz="2800" b="1" dirty="0">
                    <a:solidFill>
                      <a:srgbClr val="0000FF"/>
                    </a:solidFill>
                  </a:rPr>
                  <a:t>Time</a:t>
                </a:r>
                <a:r>
                  <a:rPr lang="zh-CN" altLang="en-US" sz="2800" b="1" dirty="0">
                    <a:solidFill>
                      <a:srgbClr val="0000FF"/>
                    </a:solidFill>
                  </a:rPr>
                  <a:t> </a:t>
                </a:r>
                <a:r>
                  <a:rPr lang="en-US" altLang="zh-CN" sz="2800" b="1" dirty="0">
                    <a:solidFill>
                      <a:srgbClr val="0000FF"/>
                    </a:solidFill>
                  </a:rPr>
                  <a:t>C</a:t>
                </a:r>
                <a:r>
                  <a:rPr lang="zh-CN" altLang="en-US" sz="2800" b="1" dirty="0">
                    <a:solidFill>
                      <a:srgbClr val="0000FF"/>
                    </a:solidFill>
                  </a:rPr>
                  <a:t>omplexity</a:t>
                </a: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lang="en-US" sz="2800" dirty="0">
                  <a:latin typeface="Times New Roman" panose="02020503050405090304" pitchFamily="18" charset="0"/>
                  <a:cs typeface="Times New Roman" panose="02020503050405090304" pitchFamily="18" charset="0"/>
                </a:endParaRPr>
              </a:p>
              <a:p>
                <a:pPr marL="0" indent="0">
                  <a:lnSpc>
                    <a:spcPct val="150000"/>
                  </a:lnSpc>
                  <a:buNone/>
                </a:pPr>
                <a:endParaRPr lang="en-US" sz="2800" dirty="0">
                  <a:latin typeface="Times New Roman" panose="02020503050405090304" pitchFamily="18" charset="0"/>
                  <a:cs typeface="Times New Roman" panose="02020503050405090304" pitchFamily="18" charset="0"/>
                </a:endParaRPr>
              </a:p>
              <a:p>
                <a:pPr marL="0" indent="0">
                  <a:lnSpc>
                    <a:spcPct val="150000"/>
                  </a:lnSpc>
                  <a:buNone/>
                </a:pPr>
                <a:r>
                  <a:rPr lang="en-US" sz="2800" dirty="0">
                    <a:latin typeface="Times New Roman" panose="02020503050405090304" pitchFamily="18" charset="0"/>
                    <a:cs typeface="Times New Roman" panose="02020503050405090304" pitchFamily="18" charset="0"/>
                  </a:rPr>
                  <a:t>      O(m</a:t>
                </a:r>
                <a:r>
                  <a:rPr lang="en-US" sz="2800" dirty="0">
                    <a:latin typeface="Times New Roman" panose="02020503050405090304" pitchFamily="18" charset="0"/>
                    <a:cs typeface="Times New Roman" panose="02020503050405090304" pitchFamily="18" charset="0"/>
                    <a:sym typeface="+mn-ea"/>
                  </a:rPr>
                  <a:t>log</a:t>
                </a:r>
                <a14:m>
                  <m:oMath xmlns:m="http://schemas.openxmlformats.org/officeDocument/2006/math">
                    <m:r>
                      <a:rPr lang="en-US" sz="2800" dirty="0" smtClean="0">
                        <a:latin typeface="Cambria Math" panose="02040503050406030204" pitchFamily="18" charset="0"/>
                        <a:cs typeface="DejaVu Math TeX Gyre" panose="02000503000000000000" charset="0"/>
                      </a:rPr>
                      <m:t>𝑛</m:t>
                    </m:r>
                  </m:oMath>
                </a14:m>
                <a:r>
                  <a:rPr lang="en-US" sz="2800" dirty="0">
                    <a:latin typeface="Times New Roman" panose="02020503050405090304" pitchFamily="18" charset="0"/>
                    <a:cs typeface="Times New Roman" panose="02020503050405090304" pitchFamily="18" charset="0"/>
                  </a:rPr>
                  <a:t>)		       O(</a:t>
                </a:r>
                <a14:m>
                  <m:oMath xmlns:m="http://schemas.openxmlformats.org/officeDocument/2006/math">
                    <m:sSup>
                      <m:sSupPr>
                        <m:ctrlPr>
                          <a:rPr lang="en-US" sz="2800" i="1" dirty="0" smtClean="0">
                            <a:latin typeface="Cambria Math" panose="02040503050406030204" pitchFamily="18" charset="0"/>
                            <a:cs typeface="DejaVu Math TeX Gyre" panose="02000503000000000000" charset="0"/>
                          </a:rPr>
                        </m:ctrlPr>
                      </m:sSupPr>
                      <m:e>
                        <m:r>
                          <a:rPr lang="en-US" sz="2800" i="1" dirty="0" smtClean="0">
                            <a:latin typeface="Cambria Math" panose="02040503050406030204" pitchFamily="18" charset="0"/>
                            <a:cs typeface="DejaVu Math TeX Gyre" panose="02000503000000000000" charset="0"/>
                          </a:rPr>
                          <m:t>𝑛</m:t>
                        </m:r>
                      </m:e>
                      <m:sup>
                        <m:r>
                          <a:rPr lang="en-US" sz="2800" i="1" dirty="0" smtClean="0">
                            <a:latin typeface="Cambria Math" panose="02040503050406030204" pitchFamily="18" charset="0"/>
                            <a:cs typeface="DejaVu Math TeX Gyre" panose="02000503000000000000" charset="0"/>
                          </a:rPr>
                          <m:t>2</m:t>
                        </m:r>
                      </m:sup>
                    </m:sSup>
                  </m:oMath>
                </a14:m>
                <a:r>
                  <a:rPr lang="en-US" sz="2800" dirty="0">
                    <a:latin typeface="Times New Roman" panose="02020503050405090304" pitchFamily="18" charset="0"/>
                    <a:cs typeface="Times New Roman" panose="02020503050405090304" pitchFamily="18" charset="0"/>
                  </a:rPr>
                  <a:t>)		  </a:t>
                </a:r>
              </a:p>
            </p:txBody>
          </p:sp>
        </mc:Choice>
        <mc:Fallback xmlns="">
          <p:sp>
            <p:nvSpPr>
              <p:cNvPr id="3" name="内容占位符 2"/>
              <p:cNvSpPr>
                <a:spLocks noRot="1" noChangeAspect="1" noMove="1" noResize="1" noEditPoints="1" noAdjustHandles="1" noChangeArrowheads="1" noChangeShapeType="1" noTextEdit="1"/>
              </p:cNvSpPr>
              <p:nvPr>
                <p:ph idx="1"/>
              </p:nvPr>
            </p:nvSpPr>
            <p:spPr>
              <a:xfrm>
                <a:off x="266700" y="761365"/>
                <a:ext cx="11632565" cy="6097270"/>
              </a:xfrm>
              <a:blipFill rotWithShape="1">
                <a:blip r:embed="rId3"/>
                <a:stretch>
                  <a:fillRect/>
                </a:stretch>
              </a:blipFill>
            </p:spPr>
            <p:txBody>
              <a:bodyPr/>
              <a:lstStyle/>
              <a:p>
                <a:r>
                  <a:rPr lang="en-US" altLang="en-US">
                    <a:noFill/>
                  </a:rPr>
                  <a:t> </a:t>
                </a:r>
              </a:p>
            </p:txBody>
          </p:sp>
        </mc:Fallback>
      </mc:AlternateContent>
      <p:sp>
        <p:nvSpPr>
          <p:cNvPr id="5" name="标题 1"/>
          <p:cNvSpPr>
            <a:spLocks noGrp="1"/>
          </p:cNvSpPr>
          <p:nvPr>
            <p:ph type="title"/>
          </p:nvPr>
        </p:nvSpPr>
        <p:spPr/>
        <p:txBody>
          <a:bodyPr/>
          <a:lstStyle/>
          <a:p>
            <a:r>
              <a:rPr lang="zh-CN" altLang="en-US" dirty="0"/>
              <a:t>1.2 Algorithm complexity analysis</a:t>
            </a:r>
          </a:p>
        </p:txBody>
      </p:sp>
      <p:pic>
        <p:nvPicPr>
          <p:cNvPr id="2" name="Picture 1" descr="Screen Shot 2023-09-07 at 8.47.49 PM"/>
          <p:cNvPicPr>
            <a:picLocks noChangeAspect="1"/>
          </p:cNvPicPr>
          <p:nvPr/>
        </p:nvPicPr>
        <p:blipFill>
          <a:blip r:embed="rId4"/>
          <a:stretch>
            <a:fillRect/>
          </a:stretch>
        </p:blipFill>
        <p:spPr>
          <a:xfrm>
            <a:off x="756285" y="1803400"/>
            <a:ext cx="6045200" cy="4013200"/>
          </a:xfrm>
          <a:prstGeom prst="rect">
            <a:avLst/>
          </a:prstGeom>
        </p:spPr>
      </p:pic>
      <p:pic>
        <p:nvPicPr>
          <p:cNvPr id="6" name="Picture 5" descr="Screen Shot 2023-09-07 at 8.53.14 PM"/>
          <p:cNvPicPr>
            <a:picLocks noChangeAspect="1"/>
          </p:cNvPicPr>
          <p:nvPr/>
        </p:nvPicPr>
        <p:blipFill>
          <a:blip r:embed="rId5"/>
          <a:stretch>
            <a:fillRect/>
          </a:stretch>
        </p:blipFill>
        <p:spPr>
          <a:xfrm>
            <a:off x="7239000" y="3898265"/>
            <a:ext cx="4465955" cy="10306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00" y="761365"/>
            <a:ext cx="11632565" cy="6097270"/>
          </a:xfrm>
        </p:spPr>
        <p:txBody>
          <a:bodyPr>
            <a:normAutofit/>
          </a:bodyPr>
          <a:lstStyle/>
          <a:p>
            <a:pPr marL="0" indent="0" algn="ctr">
              <a:lnSpc>
                <a:spcPct val="150000"/>
              </a:lnSpc>
              <a:buNone/>
            </a:pPr>
            <a:r>
              <a:rPr lang="en-US" altLang="zh-CN" sz="2800" b="1" dirty="0">
                <a:solidFill>
                  <a:srgbClr val="0000FF"/>
                </a:solidFill>
              </a:rPr>
              <a:t>Space</a:t>
            </a:r>
            <a:r>
              <a:rPr lang="zh-CN" altLang="en-US" sz="2800" b="1" dirty="0">
                <a:solidFill>
                  <a:srgbClr val="0000FF"/>
                </a:solidFill>
              </a:rPr>
              <a:t> </a:t>
            </a:r>
            <a:r>
              <a:rPr lang="en-US" altLang="zh-CN" sz="2800" b="1" dirty="0">
                <a:solidFill>
                  <a:srgbClr val="0000FF"/>
                </a:solidFill>
              </a:rPr>
              <a:t>C</a:t>
            </a:r>
            <a:r>
              <a:rPr lang="zh-CN" altLang="en-US" sz="2800" b="1" dirty="0">
                <a:solidFill>
                  <a:srgbClr val="0000FF"/>
                </a:solidFill>
              </a:rPr>
              <a:t>omplexity</a:t>
            </a: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endParaRPr sz="2800" dirty="0">
              <a:latin typeface="Times New Roman" panose="02020503050405090304" pitchFamily="18" charset="0"/>
              <a:cs typeface="Times New Roman" panose="02020503050405090304" pitchFamily="18" charset="0"/>
            </a:endParaRPr>
          </a:p>
          <a:p>
            <a:pPr marL="0" indent="0">
              <a:lnSpc>
                <a:spcPct val="150000"/>
              </a:lnSpc>
              <a:buNone/>
            </a:pPr>
            <a:r>
              <a:rPr lang="en-US" sz="2800" dirty="0">
                <a:latin typeface="Times New Roman" panose="02020503050405090304" pitchFamily="18" charset="0"/>
                <a:cs typeface="Times New Roman" panose="02020503050405090304" pitchFamily="18" charset="0"/>
                <a:sym typeface="+mn-ea"/>
              </a:rPr>
              <a:t>                O(1)		         O(N)			   O(MN)</a:t>
            </a:r>
            <a:endParaRPr sz="2800"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pic>
        <p:nvPicPr>
          <p:cNvPr id="4" name="Picture 3" descr="Screen Shot 2023-09-07 at 8.56.09 PM"/>
          <p:cNvPicPr>
            <a:picLocks noChangeAspect="1"/>
          </p:cNvPicPr>
          <p:nvPr/>
        </p:nvPicPr>
        <p:blipFill>
          <a:blip r:embed="rId3"/>
          <a:stretch>
            <a:fillRect/>
          </a:stretch>
        </p:blipFill>
        <p:spPr>
          <a:xfrm>
            <a:off x="1450975" y="1967230"/>
            <a:ext cx="8509000" cy="2527300"/>
          </a:xfrm>
          <a:prstGeom prst="rect">
            <a:avLst/>
          </a:prstGeom>
        </p:spPr>
      </p:pic>
      <p:pic>
        <p:nvPicPr>
          <p:cNvPr id="7" name="Picture 6" descr="Screen Shot 2023-09-07 at 8.56.50 PM"/>
          <p:cNvPicPr>
            <a:picLocks noChangeAspect="1"/>
          </p:cNvPicPr>
          <p:nvPr/>
        </p:nvPicPr>
        <p:blipFill>
          <a:blip r:embed="rId4"/>
          <a:stretch>
            <a:fillRect/>
          </a:stretch>
        </p:blipFill>
        <p:spPr>
          <a:xfrm>
            <a:off x="7297420" y="5525770"/>
            <a:ext cx="3041650" cy="4705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66700" y="761365"/>
                <a:ext cx="11632565" cy="6097270"/>
              </a:xfrm>
            </p:spPr>
            <p:txBody>
              <a:bodyPr>
                <a:normAutofit fontScale="62500" lnSpcReduction="20000"/>
              </a:bodyPr>
              <a:lstStyle/>
              <a:p>
                <a:pPr marL="0" indent="0" algn="ctr">
                  <a:lnSpc>
                    <a:spcPct val="150000"/>
                  </a:lnSpc>
                  <a:buNone/>
                </a:pPr>
                <a:r>
                  <a:rPr lang="zh-CN" altLang="en-US" sz="4480" b="1" dirty="0">
                    <a:solidFill>
                      <a:srgbClr val="0000FF"/>
                    </a:solidFill>
                  </a:rPr>
                  <a:t>Asymptotic complexity of the algorithm</a:t>
                </a:r>
              </a:p>
              <a:p>
                <a:pPr marL="0" indent="0">
                  <a:lnSpc>
                    <a:spcPct val="150000"/>
                  </a:lnSpc>
                  <a:buNone/>
                </a:pPr>
                <a:r>
                  <a:rPr lang="en-US" altLang="zh-CN" sz="3840" i="1" dirty="0">
                    <a:latin typeface="Times New Roman" panose="02020503050405090304" pitchFamily="18" charset="0"/>
                    <a:cs typeface="Times New Roman" panose="02020503050405090304" pitchFamily="18" charset="0"/>
                  </a:rPr>
                  <a:t>T</a:t>
                </a:r>
                <a:r>
                  <a:rPr lang="en-US" altLang="zh-CN" sz="3840" dirty="0">
                    <a:latin typeface="Times New Roman" panose="02020503050405090304" pitchFamily="18" charset="0"/>
                    <a:cs typeface="Times New Roman" panose="02020503050405090304" pitchFamily="18" charset="0"/>
                  </a:rPr>
                  <a:t>(</a:t>
                </a:r>
                <a:r>
                  <a:rPr lang="en-US" altLang="zh-CN" sz="3840" i="1" dirty="0">
                    <a:latin typeface="Times New Roman" panose="02020503050405090304" pitchFamily="18" charset="0"/>
                    <a:cs typeface="Times New Roman" panose="02020503050405090304" pitchFamily="18" charset="0"/>
                  </a:rPr>
                  <a:t>n</a:t>
                </a:r>
                <a:r>
                  <a:rPr lang="en-US" altLang="zh-CN" sz="3840" dirty="0">
                    <a:latin typeface="Times New Roman" panose="02020503050405090304" pitchFamily="18" charset="0"/>
                    <a:cs typeface="Times New Roman" panose="02020503050405090304" pitchFamily="18" charset="0"/>
                  </a:rPr>
                  <a:t>) </a:t>
                </a:r>
                <a:r>
                  <a:rPr lang="en-US" altLang="zh-CN" sz="384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840" dirty="0">
                    <a:latin typeface="Times New Roman" panose="02020503050405090304" pitchFamily="18" charset="0"/>
                    <a:cs typeface="Times New Roman" panose="02020503050405090304" pitchFamily="18" charset="0"/>
                  </a:rPr>
                  <a:t> ,  as </a:t>
                </a:r>
                <a:r>
                  <a:rPr lang="en-US" altLang="zh-CN" sz="3840" i="1" dirty="0">
                    <a:latin typeface="Times New Roman" panose="02020503050405090304" pitchFamily="18" charset="0"/>
                    <a:cs typeface="Times New Roman" panose="02020503050405090304" pitchFamily="18" charset="0"/>
                  </a:rPr>
                  <a:t>n</a:t>
                </a:r>
                <a:r>
                  <a:rPr lang="en-US" altLang="zh-CN" sz="384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840"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sz="3840" dirty="0">
                    <a:latin typeface="Times New Roman" panose="02020503050405090304" pitchFamily="18" charset="0"/>
                    <a:cs typeface="Times New Roman" panose="02020503050405090304" pitchFamily="18" charset="0"/>
                  </a:rPr>
                  <a:t>(</a:t>
                </a:r>
                <a:r>
                  <a:rPr lang="en-US" altLang="zh-CN" sz="3840" i="1" dirty="0">
                    <a:latin typeface="Times New Roman" panose="02020503050405090304" pitchFamily="18" charset="0"/>
                    <a:cs typeface="Times New Roman" panose="02020503050405090304" pitchFamily="18" charset="0"/>
                  </a:rPr>
                  <a:t>T</a:t>
                </a:r>
                <a:r>
                  <a:rPr lang="en-US" altLang="zh-CN" sz="3840" dirty="0">
                    <a:latin typeface="Times New Roman" panose="02020503050405090304" pitchFamily="18" charset="0"/>
                    <a:cs typeface="Times New Roman" panose="02020503050405090304" pitchFamily="18" charset="0"/>
                  </a:rPr>
                  <a:t>(</a:t>
                </a:r>
                <a:r>
                  <a:rPr lang="en-US" altLang="zh-CN" sz="3840" i="1" dirty="0">
                    <a:latin typeface="Times New Roman" panose="02020503050405090304" pitchFamily="18" charset="0"/>
                    <a:cs typeface="Times New Roman" panose="02020503050405090304" pitchFamily="18" charset="0"/>
                  </a:rPr>
                  <a:t>n</a:t>
                </a:r>
                <a:r>
                  <a:rPr lang="en-US" altLang="zh-CN" sz="3840" dirty="0">
                    <a:latin typeface="Times New Roman" panose="02020503050405090304" pitchFamily="18" charset="0"/>
                    <a:cs typeface="Times New Roman" panose="02020503050405090304" pitchFamily="18" charset="0"/>
                  </a:rPr>
                  <a:t>) - </a:t>
                </a:r>
                <a14:m>
                  <m:oMath xmlns:m="http://schemas.openxmlformats.org/officeDocument/2006/math">
                    <m:acc>
                      <m:accPr>
                        <m:chr m:val="̃"/>
                        <m:ctrlPr>
                          <a:rPr lang="en-US" altLang="zh-CN" sz="3840" b="0" i="1" smtClean="0">
                            <a:latin typeface="Cambria Math" panose="02040503050406030204" pitchFamily="18" charset="0"/>
                            <a:cs typeface="Times New Roman" panose="02020503050405090304" pitchFamily="18" charset="0"/>
                          </a:rPr>
                        </m:ctrlPr>
                      </m:accPr>
                      <m:e>
                        <m:r>
                          <a:rPr lang="en-US" altLang="zh-CN" sz="3840" b="0" i="1" smtClean="0">
                            <a:latin typeface="Cambria Math" panose="02040503050406030204" pitchFamily="18" charset="0"/>
                            <a:cs typeface="Times New Roman" panose="02020503050405090304" pitchFamily="18" charset="0"/>
                          </a:rPr>
                          <m:t>𝑇</m:t>
                        </m:r>
                      </m:e>
                    </m:acc>
                    <m:r>
                      <a:rPr lang="en-US" altLang="zh-CN" sz="3840" b="0" i="1" smtClean="0">
                        <a:latin typeface="Cambria Math" panose="02040503050406030204" pitchFamily="18" charset="0"/>
                        <a:cs typeface="Times New Roman" panose="02020503050405090304" pitchFamily="18" charset="0"/>
                      </a:rPr>
                      <m:t>(</m:t>
                    </m:r>
                    <m:r>
                      <a:rPr lang="en-US" altLang="zh-CN" sz="3840" b="0" i="1" smtClean="0">
                        <a:latin typeface="Cambria Math" panose="02040503050406030204" pitchFamily="18" charset="0"/>
                        <a:cs typeface="Times New Roman" panose="02020503050405090304" pitchFamily="18" charset="0"/>
                      </a:rPr>
                      <m:t>𝑛</m:t>
                    </m:r>
                    <m:r>
                      <a:rPr lang="en-US" altLang="zh-CN" sz="3840" b="0" i="1" smtClean="0">
                        <a:latin typeface="Cambria Math" panose="02040503050406030204" pitchFamily="18" charset="0"/>
                        <a:cs typeface="Times New Roman" panose="02020503050405090304" pitchFamily="18" charset="0"/>
                      </a:rPr>
                      <m:t>)</m:t>
                    </m:r>
                  </m:oMath>
                </a14:m>
                <a:r>
                  <a:rPr lang="en-US" altLang="zh-CN" sz="3840" dirty="0">
                    <a:latin typeface="Times New Roman" panose="02020503050405090304" pitchFamily="18" charset="0"/>
                    <a:cs typeface="Times New Roman" panose="02020503050405090304" pitchFamily="18" charset="0"/>
                  </a:rPr>
                  <a:t>)/ </a:t>
                </a:r>
                <a:r>
                  <a:rPr lang="en-US" altLang="zh-CN" sz="3840" i="1" dirty="0">
                    <a:latin typeface="Times New Roman" panose="02020503050405090304" pitchFamily="18" charset="0"/>
                    <a:cs typeface="Times New Roman" panose="02020503050405090304" pitchFamily="18" charset="0"/>
                  </a:rPr>
                  <a:t>T</a:t>
                </a:r>
                <a:r>
                  <a:rPr lang="en-US" altLang="zh-CN" sz="3840" dirty="0">
                    <a:latin typeface="Times New Roman" panose="02020503050405090304" pitchFamily="18" charset="0"/>
                    <a:cs typeface="Times New Roman" panose="02020503050405090304" pitchFamily="18" charset="0"/>
                  </a:rPr>
                  <a:t>(</a:t>
                </a:r>
                <a:r>
                  <a:rPr lang="en-US" altLang="zh-CN" sz="3840" i="1" dirty="0">
                    <a:latin typeface="Times New Roman" panose="02020503050405090304" pitchFamily="18" charset="0"/>
                    <a:cs typeface="Times New Roman" panose="02020503050405090304" pitchFamily="18" charset="0"/>
                  </a:rPr>
                  <a:t>n</a:t>
                </a:r>
                <a:r>
                  <a:rPr lang="en-US" altLang="zh-CN" sz="3840" dirty="0">
                    <a:latin typeface="Times New Roman" panose="02020503050405090304" pitchFamily="18" charset="0"/>
                    <a:cs typeface="Times New Roman" panose="02020503050405090304" pitchFamily="18" charset="0"/>
                  </a:rPr>
                  <a:t>) </a:t>
                </a:r>
                <a:r>
                  <a:rPr lang="en-US" altLang="zh-CN" sz="3840" dirty="0">
                    <a:latin typeface="Times New Roman" panose="02020503050405090304" pitchFamily="18" charset="0"/>
                    <a:cs typeface="Times New Roman" panose="02020503050405090304" pitchFamily="18" charset="0"/>
                    <a:sym typeface="Symbol" panose="05050102010706020507" pitchFamily="18" charset="2"/>
                  </a:rPr>
                  <a:t>0</a:t>
                </a:r>
                <a:r>
                  <a:rPr lang="en-US" altLang="zh-CN" sz="3840" dirty="0">
                    <a:latin typeface="Times New Roman" panose="02020503050405090304" pitchFamily="18" charset="0"/>
                    <a:cs typeface="Times New Roman" panose="02020503050405090304" pitchFamily="18" charset="0"/>
                  </a:rPr>
                  <a:t> </a:t>
                </a:r>
                <a:r>
                  <a:rPr lang="zh-CN" altLang="en-US" sz="3840" dirty="0">
                    <a:latin typeface="Times New Roman" panose="02020503050405090304" pitchFamily="18" charset="0"/>
                    <a:cs typeface="Times New Roman" panose="02020503050405090304" pitchFamily="18" charset="0"/>
                  </a:rPr>
                  <a:t>，</a:t>
                </a:r>
                <a:r>
                  <a:rPr lang="en-US" altLang="zh-CN" sz="3840" dirty="0">
                    <a:latin typeface="Times New Roman" panose="02020503050405090304" pitchFamily="18" charset="0"/>
                    <a:cs typeface="Times New Roman" panose="02020503050405090304" pitchFamily="18" charset="0"/>
                  </a:rPr>
                  <a:t>as  </a:t>
                </a:r>
                <a:r>
                  <a:rPr lang="en-US" altLang="zh-CN" sz="3840" i="1" dirty="0">
                    <a:latin typeface="Times New Roman" panose="02020503050405090304" pitchFamily="18" charset="0"/>
                    <a:cs typeface="Times New Roman" panose="02020503050405090304" pitchFamily="18" charset="0"/>
                  </a:rPr>
                  <a:t>n</a:t>
                </a:r>
                <a:r>
                  <a:rPr lang="en-US" altLang="zh-CN" sz="3840" dirty="0">
                    <a:latin typeface="Times New Roman" panose="02020503050405090304" pitchFamily="18" charset="0"/>
                    <a:cs typeface="Times New Roman" panose="02020503050405090304" pitchFamily="18" charset="0"/>
                    <a:sym typeface="Symbol" panose="05050102010706020507" pitchFamily="18" charset="2"/>
                  </a:rPr>
                  <a:t>;</a:t>
                </a:r>
              </a:p>
              <a:p>
                <a:pPr marL="0" indent="0">
                  <a:lnSpc>
                    <a:spcPct val="150000"/>
                  </a:lnSpc>
                  <a:buNone/>
                </a:pPr>
                <a14:m>
                  <m:oMath xmlns:m="http://schemas.openxmlformats.org/officeDocument/2006/math">
                    <m:acc>
                      <m:accPr>
                        <m:chr m:val="̃"/>
                        <m:ctrlPr>
                          <a:rPr lang="en-US" altLang="zh-CN" sz="3840" i="1">
                            <a:latin typeface="Cambria Math" panose="02040503050406030204" pitchFamily="18" charset="0"/>
                            <a:cs typeface="Times New Roman" panose="02020503050405090304" pitchFamily="18" charset="0"/>
                          </a:rPr>
                        </m:ctrlPr>
                      </m:accPr>
                      <m:e>
                        <m:r>
                          <a:rPr lang="en-US" altLang="zh-CN" sz="3840" i="1">
                            <a:latin typeface="Cambria Math" panose="02040503050406030204" pitchFamily="18" charset="0"/>
                            <a:cs typeface="Times New Roman" panose="02020503050405090304" pitchFamily="18" charset="0"/>
                          </a:rPr>
                          <m:t>𝑇</m:t>
                        </m:r>
                      </m:e>
                    </m:acc>
                    <m:r>
                      <a:rPr lang="en-US" altLang="zh-CN" sz="3840" i="1">
                        <a:latin typeface="Cambria Math" panose="02040503050406030204" pitchFamily="18" charset="0"/>
                        <a:cs typeface="Times New Roman" panose="02020503050405090304" pitchFamily="18" charset="0"/>
                      </a:rPr>
                      <m:t>(</m:t>
                    </m:r>
                    <m:r>
                      <a:rPr lang="en-US" altLang="zh-CN" sz="3840" i="1">
                        <a:latin typeface="Cambria Math" panose="02040503050406030204" pitchFamily="18" charset="0"/>
                        <a:cs typeface="Times New Roman" panose="02020503050405090304" pitchFamily="18" charset="0"/>
                      </a:rPr>
                      <m:t>𝑛</m:t>
                    </m:r>
                    <m:r>
                      <a:rPr lang="en-US" altLang="zh-CN" sz="3840" i="1">
                        <a:latin typeface="Cambria Math" panose="02040503050406030204" pitchFamily="18" charset="0"/>
                        <a:cs typeface="Times New Roman" panose="02020503050405090304" pitchFamily="18" charset="0"/>
                      </a:rPr>
                      <m:t>)</m:t>
                    </m:r>
                  </m:oMath>
                </a14:m>
                <a:r>
                  <a:rPr lang="zh-CN" altLang="en-US" sz="3840" dirty="0">
                    <a:latin typeface="Times New Roman" panose="02020503050405090304" pitchFamily="18" charset="0"/>
                    <a:cs typeface="Times New Roman" panose="02020503050405090304" pitchFamily="18" charset="0"/>
                  </a:rPr>
                  <a:t>is the asymptotic state of T(n) and is the asymptotic complexity of the algorithm.</a:t>
                </a:r>
              </a:p>
              <a:p>
                <a:pPr marL="0" indent="0">
                  <a:lnSpc>
                    <a:spcPct val="150000"/>
                  </a:lnSpc>
                  <a:buNone/>
                </a:pPr>
                <a:r>
                  <a:rPr lang="zh-CN" altLang="en-US" sz="3840" dirty="0">
                    <a:latin typeface="Times New Roman" panose="02020503050405090304" pitchFamily="18" charset="0"/>
                    <a:cs typeface="Times New Roman" panose="02020503050405090304" pitchFamily="18" charset="0"/>
                  </a:rPr>
                  <a:t>In mathematics,  </a:t>
                </a:r>
                <a14:m>
                  <m:oMath xmlns:m="http://schemas.openxmlformats.org/officeDocument/2006/math">
                    <m:acc>
                      <m:accPr>
                        <m:chr m:val="̃"/>
                        <m:ctrlPr>
                          <a:rPr lang="en-US" altLang="zh-CN" sz="3840" i="1">
                            <a:latin typeface="Cambria Math" panose="02040503050406030204" pitchFamily="18" charset="0"/>
                            <a:cs typeface="Times New Roman" panose="02020503050405090304" pitchFamily="18" charset="0"/>
                          </a:rPr>
                        </m:ctrlPr>
                      </m:accPr>
                      <m:e>
                        <m:r>
                          <a:rPr lang="en-US" altLang="zh-CN" sz="3840" i="1">
                            <a:latin typeface="Cambria Math" panose="02040503050406030204" pitchFamily="18" charset="0"/>
                            <a:cs typeface="Times New Roman" panose="02020503050405090304" pitchFamily="18" charset="0"/>
                          </a:rPr>
                          <m:t>𝑇</m:t>
                        </m:r>
                      </m:e>
                    </m:acc>
                    <m:r>
                      <a:rPr lang="en-US" altLang="zh-CN" sz="3840" i="1">
                        <a:latin typeface="Cambria Math" panose="02040503050406030204" pitchFamily="18" charset="0"/>
                        <a:cs typeface="Times New Roman" panose="02020503050405090304" pitchFamily="18" charset="0"/>
                      </a:rPr>
                      <m:t>(</m:t>
                    </m:r>
                    <m:r>
                      <a:rPr lang="en-US" altLang="zh-CN" sz="3840" i="1">
                        <a:latin typeface="Cambria Math" panose="02040503050406030204" pitchFamily="18" charset="0"/>
                        <a:cs typeface="Times New Roman" panose="02020503050405090304" pitchFamily="18" charset="0"/>
                      </a:rPr>
                      <m:t>𝑛</m:t>
                    </m:r>
                    <m:r>
                      <a:rPr lang="en-US" altLang="zh-CN" sz="3840" i="1">
                        <a:latin typeface="Cambria Math" panose="02040503050406030204" pitchFamily="18" charset="0"/>
                        <a:cs typeface="Times New Roman" panose="02020503050405090304" pitchFamily="18" charset="0"/>
                      </a:rPr>
                      <m:t>)</m:t>
                    </m:r>
                  </m:oMath>
                </a14:m>
                <a:r>
                  <a:rPr lang="zh-CN" altLang="en-US" sz="3840" dirty="0">
                    <a:latin typeface="Times New Roman" panose="02020503050405090304" pitchFamily="18" charset="0"/>
                    <a:cs typeface="Times New Roman" panose="02020503050405090304" pitchFamily="18" charset="0"/>
                  </a:rPr>
                  <a:t> is the asymptotic expression of T(n),</a:t>
                </a:r>
                <a:r>
                  <a:rPr lang="en-US" altLang="zh-CN" sz="3840" dirty="0">
                    <a:latin typeface="Times New Roman" panose="02020503050405090304" pitchFamily="18" charset="0"/>
                    <a:cs typeface="Times New Roman" panose="02020503050405090304" pitchFamily="18" charset="0"/>
                  </a:rPr>
                  <a:t> which is the principal term left by T(n)  omitting the lower order terms. </a:t>
                </a:r>
                <a:r>
                  <a:rPr sz="3840" dirty="0">
                    <a:latin typeface="Times New Roman" panose="02020503050405090304" pitchFamily="18" charset="0"/>
                    <a:cs typeface="Times New Roman" panose="02020503050405090304" pitchFamily="18" charset="0"/>
                  </a:rPr>
                  <a:t>It's simpler than T(n).</a:t>
                </a:r>
              </a:p>
              <a:p>
                <a:pPr marL="0" indent="0">
                  <a:lnSpc>
                    <a:spcPct val="150000"/>
                  </a:lnSpc>
                  <a:buNone/>
                </a:pPr>
                <a:r>
                  <a:rPr sz="3840" dirty="0">
                    <a:latin typeface="Times New Roman" panose="02020503050405090304" pitchFamily="18" charset="0"/>
                    <a:cs typeface="Times New Roman" panose="02020503050405090304" pitchFamily="18" charset="0"/>
                  </a:rPr>
                  <a:t>Compar</a:t>
                </a:r>
                <a:r>
                  <a:rPr lang="en-US" sz="3840" dirty="0">
                    <a:latin typeface="Times New Roman" panose="02020503050405090304" pitchFamily="18" charset="0"/>
                    <a:cs typeface="Times New Roman" panose="02020503050405090304" pitchFamily="18" charset="0"/>
                  </a:rPr>
                  <a:t>ing</a:t>
                </a:r>
                <a:r>
                  <a:rPr sz="3840" dirty="0">
                    <a:latin typeface="Times New Roman" panose="02020503050405090304" pitchFamily="18" charset="0"/>
                    <a:cs typeface="Times New Roman" panose="02020503050405090304" pitchFamily="18" charset="0"/>
                  </a:rPr>
                  <a:t> the efficiency of the two algorithms, compar</a:t>
                </a:r>
                <a:r>
                  <a:rPr lang="en-US" sz="3840" dirty="0">
                    <a:latin typeface="Times New Roman" panose="02020503050405090304" pitchFamily="18" charset="0"/>
                    <a:cs typeface="Times New Roman" panose="02020503050405090304" pitchFamily="18" charset="0"/>
                  </a:rPr>
                  <a:t>ing</a:t>
                </a:r>
                <a:r>
                  <a:rPr sz="3840" dirty="0">
                    <a:latin typeface="Times New Roman" panose="02020503050405090304" pitchFamily="18" charset="0"/>
                    <a:cs typeface="Times New Roman" panose="02020503050405090304" pitchFamily="18" charset="0"/>
                  </a:rPr>
                  <a:t> the </a:t>
                </a:r>
                <a:r>
                  <a:rPr lang="en-US" sz="3840" dirty="0">
                    <a:latin typeface="Times New Roman" panose="02020503050405090304" pitchFamily="18" charset="0"/>
                    <a:cs typeface="Times New Roman" panose="02020503050405090304" pitchFamily="18" charset="0"/>
                  </a:rPr>
                  <a:t>asymptotic</a:t>
                </a:r>
                <a:r>
                  <a:rPr sz="3840" dirty="0">
                    <a:latin typeface="Times New Roman" panose="02020503050405090304" pitchFamily="18" charset="0"/>
                    <a:cs typeface="Times New Roman" panose="02020503050405090304" pitchFamily="18" charset="0"/>
                  </a:rPr>
                  <a:t> complexity of the two algorithms, and determine the highest order of each, without caring about the constant factor. (When the scale of the problem is sufficiently large)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66700" y="761365"/>
                <a:ext cx="11632565" cy="6097270"/>
              </a:xfrm>
              <a:blipFill>
                <a:blip r:embed="rId3"/>
                <a:stretch>
                  <a:fillRect l="-839" t="-300" r="-419"/>
                </a:stretch>
              </a:blipFill>
            </p:spPr>
            <p:txBody>
              <a:bodyPr/>
              <a:lstStyle/>
              <a:p>
                <a:r>
                  <a:rPr lang="zh-CN" altLang="en-US">
                    <a:noFill/>
                  </a:rPr>
                  <a:t> </a:t>
                </a:r>
              </a:p>
            </p:txBody>
          </p:sp>
        </mc:Fallback>
      </mc:AlternateContent>
      <p:sp>
        <p:nvSpPr>
          <p:cNvPr id="5" name="标题 1"/>
          <p:cNvSpPr>
            <a:spLocks noGrp="1"/>
          </p:cNvSpPr>
          <p:nvPr>
            <p:ph type="title"/>
          </p:nvPr>
        </p:nvSpPr>
        <p:spPr/>
        <p:txBody>
          <a:bodyPr/>
          <a:lstStyle/>
          <a:p>
            <a:r>
              <a:rPr lang="zh-CN" altLang="en-US" dirty="0"/>
              <a:t>1.2 Algorithm complexity analysis</a:t>
            </a:r>
          </a:p>
        </p:txBody>
      </p:sp>
      <p:sp>
        <p:nvSpPr>
          <p:cNvPr id="2" name="文本框 1">
            <a:extLst>
              <a:ext uri="{FF2B5EF4-FFF2-40B4-BE49-F238E27FC236}">
                <a16:creationId xmlns:a16="http://schemas.microsoft.com/office/drawing/2014/main" id="{AD5026DB-0E21-92D3-182F-30706F0F5682}"/>
              </a:ext>
            </a:extLst>
          </p:cNvPr>
          <p:cNvSpPr txBox="1"/>
          <p:nvPr/>
        </p:nvSpPr>
        <p:spPr>
          <a:xfrm>
            <a:off x="1630907" y="3865727"/>
            <a:ext cx="750628" cy="369332"/>
          </a:xfrm>
          <a:prstGeom prst="rect">
            <a:avLst/>
          </a:prstGeom>
          <a:noFill/>
        </p:spPr>
        <p:txBody>
          <a:bodyPr wrap="square" rtlCol="0">
            <a:spAutoFit/>
          </a:bodyPr>
          <a:lstStyle/>
          <a:p>
            <a:r>
              <a:rPr lang="zh-CN" altLang="en-US" b="1" dirty="0">
                <a:solidFill>
                  <a:srgbClr val="FF0000"/>
                </a:solidFill>
              </a:rPr>
              <a:t>忽略</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00" y="650240"/>
            <a:ext cx="11632565" cy="5924550"/>
          </a:xfrm>
        </p:spPr>
        <p:txBody>
          <a:bodyPr>
            <a:normAutofit fontScale="72500" lnSpcReduction="20000"/>
          </a:bodyPr>
          <a:lstStyle/>
          <a:p>
            <a:pPr marL="0" indent="0" algn="ctr">
              <a:lnSpc>
                <a:spcPct val="150000"/>
              </a:lnSpc>
              <a:buNone/>
            </a:pPr>
            <a:r>
              <a:rPr lang="zh-CN" altLang="en-US" sz="3860" b="1" dirty="0">
                <a:solidFill>
                  <a:srgbClr val="0000FF"/>
                </a:solidFill>
              </a:rPr>
              <a:t>Notation for asymptotic analysis</a:t>
            </a:r>
          </a:p>
          <a:p>
            <a:pPr marL="0" indent="0">
              <a:lnSpc>
                <a:spcPct val="150000"/>
              </a:lnSpc>
              <a:buNone/>
            </a:pPr>
            <a:r>
              <a:rPr lang="zh-CN" altLang="en-US" sz="3310" dirty="0">
                <a:latin typeface="Times New Roman" panose="02020503050405090304" pitchFamily="18" charset="0"/>
                <a:cs typeface="Times New Roman" panose="02020503050405090304" pitchFamily="18" charset="0"/>
              </a:rPr>
              <a:t>In the following discussion, for all</a:t>
            </a:r>
            <a:r>
              <a:rPr lang="en-US" altLang="zh-CN" sz="3310" dirty="0">
                <a:latin typeface="Times New Roman" panose="02020503050405090304" pitchFamily="18" charset="0"/>
                <a:cs typeface="Times New Roman" panose="02020503050405090304" pitchFamily="18" charset="0"/>
              </a:rPr>
              <a:t> </a:t>
            </a:r>
            <a:r>
              <a:rPr lang="en-US" altLang="zh-CN" sz="3310" i="1" dirty="0">
                <a:latin typeface="Times New Roman" panose="02020503050405090304" pitchFamily="18" charset="0"/>
                <a:cs typeface="Times New Roman" panose="02020503050405090304" pitchFamily="18" charset="0"/>
              </a:rPr>
              <a:t>n</a:t>
            </a:r>
            <a:r>
              <a:rPr lang="zh-CN" altLang="en-US"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f</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a:t>
            </a:r>
            <a:r>
              <a:rPr lang="en-US" altLang="zh-CN" sz="331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310" dirty="0">
                <a:latin typeface="Times New Roman" panose="02020503050405090304" pitchFamily="18" charset="0"/>
                <a:cs typeface="Times New Roman" panose="02020503050405090304" pitchFamily="18" charset="0"/>
              </a:rPr>
              <a:t> 0</a:t>
            </a:r>
            <a:r>
              <a:rPr lang="zh-CN" altLang="en-US"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g</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a:t>
            </a:r>
            <a:r>
              <a:rPr lang="en-US" altLang="zh-CN" sz="331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310" dirty="0">
                <a:latin typeface="Times New Roman" panose="02020503050405090304" pitchFamily="18" charset="0"/>
                <a:cs typeface="Times New Roman" panose="02020503050405090304" pitchFamily="18" charset="0"/>
              </a:rPr>
              <a:t> 0</a:t>
            </a:r>
            <a:r>
              <a:rPr lang="zh-CN" altLang="en-US" sz="3310" dirty="0">
                <a:latin typeface="Times New Roman" panose="02020503050405090304" pitchFamily="18" charset="0"/>
                <a:cs typeface="Times New Roman" panose="02020503050405090304" pitchFamily="18" charset="0"/>
              </a:rPr>
              <a:t>。</a:t>
            </a:r>
          </a:p>
          <a:p>
            <a:pPr marL="0" indent="0">
              <a:lnSpc>
                <a:spcPct val="150000"/>
              </a:lnSpc>
              <a:buNone/>
            </a:pP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1</a:t>
            </a:r>
            <a:r>
              <a:rPr lang="zh-CN" altLang="en-US" sz="3310" dirty="0">
                <a:latin typeface="Times New Roman" panose="02020503050405090304" pitchFamily="18" charset="0"/>
                <a:cs typeface="Times New Roman" panose="02020503050405090304" pitchFamily="18" charset="0"/>
              </a:rPr>
              <a:t>）</a:t>
            </a:r>
            <a:r>
              <a:rPr lang="zh-CN" altLang="en-US" sz="3310" b="1" dirty="0">
                <a:solidFill>
                  <a:srgbClr val="3907F1"/>
                </a:solidFill>
                <a:latin typeface="Times New Roman" panose="02020503050405090304" pitchFamily="18" charset="0"/>
                <a:cs typeface="Times New Roman" panose="02020503050405090304" pitchFamily="18" charset="0"/>
              </a:rPr>
              <a:t>Asymptotic upper bound notation</a:t>
            </a:r>
            <a:r>
              <a:rPr lang="en-US" altLang="zh-CN" sz="3310" b="1" i="1" dirty="0">
                <a:solidFill>
                  <a:srgbClr val="3907F1"/>
                </a:solidFill>
                <a:latin typeface="Times New Roman" panose="02020503050405090304" pitchFamily="18" charset="0"/>
                <a:cs typeface="Times New Roman" panose="02020503050405090304" pitchFamily="18" charset="0"/>
              </a:rPr>
              <a:t>O – </a:t>
            </a:r>
            <a:r>
              <a:rPr lang="zh-CN" altLang="en-US" sz="3310" b="1" dirty="0">
                <a:solidFill>
                  <a:srgbClr val="3907F1"/>
                </a:solidFill>
                <a:latin typeface="Times New Roman" panose="02020503050405090304" pitchFamily="18" charset="0"/>
                <a:cs typeface="Times New Roman" panose="02020503050405090304" pitchFamily="18" charset="0"/>
              </a:rPr>
              <a:t>Give an upper bound on the function f</a:t>
            </a:r>
          </a:p>
          <a:p>
            <a:pPr marL="0" indent="0">
              <a:lnSpc>
                <a:spcPct val="150000"/>
              </a:lnSpc>
              <a:buNone/>
            </a:pPr>
            <a:r>
              <a:rPr lang="en-US" altLang="zh-CN" sz="3310" i="1" dirty="0">
                <a:latin typeface="Times New Roman" panose="02020503050405090304" pitchFamily="18" charset="0"/>
                <a:cs typeface="Times New Roman" panose="02020503050405090304" pitchFamily="18" charset="0"/>
              </a:rPr>
              <a:t>O</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g</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 { </a:t>
            </a:r>
            <a:r>
              <a:rPr lang="en-US" altLang="zh-CN" sz="3310" i="1" dirty="0">
                <a:latin typeface="Times New Roman" panose="02020503050405090304" pitchFamily="18" charset="0"/>
                <a:cs typeface="Times New Roman" panose="02020503050405090304" pitchFamily="18" charset="0"/>
              </a:rPr>
              <a:t>f</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 t</a:t>
            </a:r>
            <a:r>
              <a:rPr lang="zh-CN" altLang="en-US" sz="3310" dirty="0">
                <a:latin typeface="Times New Roman" panose="02020503050405090304" pitchFamily="18" charset="0"/>
                <a:cs typeface="Times New Roman" panose="02020503050405090304" pitchFamily="18" charset="0"/>
              </a:rPr>
              <a:t>here are positive constant</a:t>
            </a:r>
            <a:r>
              <a:rPr lang="en-US" altLang="zh-CN" sz="3310" dirty="0">
                <a:latin typeface="Times New Roman" panose="02020503050405090304" pitchFamily="18" charset="0"/>
                <a:cs typeface="Times New Roman" panose="02020503050405090304" pitchFamily="18" charset="0"/>
              </a:rPr>
              <a:t> </a:t>
            </a:r>
            <a:r>
              <a:rPr lang="en-US" altLang="zh-CN" sz="3310" i="1" dirty="0">
                <a:latin typeface="Times New Roman" panose="02020503050405090304" pitchFamily="18" charset="0"/>
                <a:cs typeface="Times New Roman" panose="02020503050405090304" pitchFamily="18" charset="0"/>
                <a:sym typeface="+mn-ea"/>
              </a:rPr>
              <a:t>c </a:t>
            </a:r>
            <a:r>
              <a:rPr lang="zh-CN" altLang="en-US" sz="3310" dirty="0">
                <a:latin typeface="Times New Roman" panose="02020503050405090304" pitchFamily="18" charset="0"/>
                <a:cs typeface="Times New Roman" panose="02020503050405090304" pitchFamily="18" charset="0"/>
              </a:rPr>
              <a:t>and </a:t>
            </a:r>
            <a:r>
              <a:rPr lang="en-US" altLang="zh-CN" sz="3310" i="1" dirty="0">
                <a:latin typeface="Times New Roman" panose="02020503050405090304" pitchFamily="18" charset="0"/>
                <a:cs typeface="Times New Roman" panose="02020503050405090304" pitchFamily="18" charset="0"/>
                <a:sym typeface="+mn-ea"/>
              </a:rPr>
              <a:t>n</a:t>
            </a:r>
            <a:r>
              <a:rPr lang="en-US" altLang="zh-CN" sz="3310" baseline="-25000" dirty="0">
                <a:latin typeface="Times New Roman" panose="02020503050405090304" pitchFamily="18" charset="0"/>
                <a:cs typeface="Times New Roman" panose="02020503050405090304" pitchFamily="18" charset="0"/>
                <a:sym typeface="+mn-ea"/>
              </a:rPr>
              <a:t>0</a:t>
            </a:r>
            <a:r>
              <a:rPr lang="zh-CN" altLang="en-US" sz="3310" dirty="0">
                <a:latin typeface="Times New Roman" panose="02020503050405090304" pitchFamily="18" charset="0"/>
                <a:cs typeface="Times New Roman" panose="02020503050405090304" pitchFamily="18" charset="0"/>
              </a:rPr>
              <a:t> such that for all </a:t>
            </a:r>
            <a:r>
              <a:rPr lang="en-US" altLang="zh-CN" sz="3310" i="1" dirty="0">
                <a:latin typeface="Times New Roman" panose="02020503050405090304" pitchFamily="18" charset="0"/>
                <a:cs typeface="Times New Roman" panose="02020503050405090304" pitchFamily="18" charset="0"/>
                <a:sym typeface="+mn-ea"/>
              </a:rPr>
              <a:t>n</a:t>
            </a:r>
            <a:r>
              <a:rPr lang="en-US" altLang="zh-CN" sz="3310"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sz="3310" i="1" dirty="0">
                <a:latin typeface="Times New Roman" panose="02020503050405090304" pitchFamily="18" charset="0"/>
                <a:cs typeface="Times New Roman" panose="02020503050405090304" pitchFamily="18" charset="0"/>
                <a:sym typeface="+mn-ea"/>
              </a:rPr>
              <a:t>n</a:t>
            </a:r>
            <a:r>
              <a:rPr lang="en-US" altLang="zh-CN" sz="3310" baseline="-25000" dirty="0">
                <a:latin typeface="Times New Roman" panose="02020503050405090304" pitchFamily="18" charset="0"/>
                <a:cs typeface="Times New Roman" panose="02020503050405090304" pitchFamily="18" charset="0"/>
                <a:sym typeface="+mn-ea"/>
              </a:rPr>
              <a:t>0</a:t>
            </a:r>
            <a:r>
              <a:rPr lang="zh-CN" altLang="en-US" sz="3310" dirty="0">
                <a:latin typeface="Times New Roman" panose="02020503050405090304" pitchFamily="18" charset="0"/>
                <a:cs typeface="Times New Roman" panose="02020503050405090304" pitchFamily="18" charset="0"/>
              </a:rPr>
              <a:t> there </a:t>
            </a:r>
            <a:r>
              <a:rPr lang="en-US" altLang="zh-CN" sz="3310" dirty="0">
                <a:latin typeface="Times New Roman" panose="02020503050405090304" pitchFamily="18" charset="0"/>
                <a:cs typeface="Times New Roman" panose="02020503050405090304" pitchFamily="18" charset="0"/>
              </a:rPr>
              <a:t>is</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0 </a:t>
            </a:r>
            <a:r>
              <a:rPr lang="en-US" altLang="zh-CN" sz="3310"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sz="3310" i="1" dirty="0">
                <a:latin typeface="Times New Roman" panose="02020503050405090304" pitchFamily="18" charset="0"/>
                <a:cs typeface="Times New Roman" panose="02020503050405090304" pitchFamily="18" charset="0"/>
              </a:rPr>
              <a:t>f</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a:t>
            </a:r>
            <a:r>
              <a:rPr lang="en-US" altLang="zh-CN" sz="331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310" dirty="0">
                <a:latin typeface="Times New Roman" panose="02020503050405090304" pitchFamily="18" charset="0"/>
                <a:cs typeface="Times New Roman" panose="02020503050405090304" pitchFamily="18" charset="0"/>
              </a:rPr>
              <a:t> </a:t>
            </a:r>
            <a:r>
              <a:rPr lang="en-US" altLang="zh-CN" sz="3310" i="1" dirty="0">
                <a:latin typeface="Times New Roman" panose="02020503050405090304" pitchFamily="18" charset="0"/>
                <a:cs typeface="Times New Roman" panose="02020503050405090304" pitchFamily="18" charset="0"/>
              </a:rPr>
              <a:t>cg</a:t>
            </a:r>
            <a:r>
              <a:rPr lang="en-US" altLang="zh-CN" sz="3310" dirty="0">
                <a:latin typeface="Times New Roman" panose="02020503050405090304" pitchFamily="18" charset="0"/>
                <a:cs typeface="Times New Roman" panose="02020503050405090304" pitchFamily="18" charset="0"/>
              </a:rPr>
              <a:t>(</a:t>
            </a:r>
            <a:r>
              <a:rPr lang="en-US" altLang="zh-CN" sz="3310" i="1" dirty="0">
                <a:latin typeface="Times New Roman" panose="02020503050405090304" pitchFamily="18" charset="0"/>
                <a:cs typeface="Times New Roman" panose="02020503050405090304" pitchFamily="18" charset="0"/>
              </a:rPr>
              <a:t>n</a:t>
            </a:r>
            <a:r>
              <a:rPr lang="en-US" altLang="zh-CN" sz="3310"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sz="3310" dirty="0">
                <a:latin typeface="Times New Roman" panose="02020503050405090304" pitchFamily="18" charset="0"/>
                <a:cs typeface="Times New Roman" panose="02020503050405090304" pitchFamily="18" charset="0"/>
              </a:rPr>
              <a:t>E.g.</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f(n) = 3n+2</a:t>
            </a:r>
          </a:p>
          <a:p>
            <a:pPr marL="0" indent="0">
              <a:lnSpc>
                <a:spcPct val="150000"/>
              </a:lnSpc>
              <a:buNone/>
            </a:pPr>
            <a:r>
              <a:rPr lang="en-US" altLang="zh-CN" sz="3310" dirty="0">
                <a:latin typeface="Times New Roman" panose="02020503050405090304" pitchFamily="18" charset="0"/>
                <a:cs typeface="Times New Roman" panose="02020503050405090304" pitchFamily="18" charset="0"/>
              </a:rPr>
              <a:t>When n&gt;=2</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3n+2 &lt;= 3n+n = 4n</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so f(n) = O(n)</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f(n) i</a:t>
            </a:r>
            <a:r>
              <a:rPr lang="zh-CN" altLang="en-US" sz="3310" dirty="0">
                <a:latin typeface="Times New Roman" panose="02020503050405090304" pitchFamily="18" charset="0"/>
                <a:cs typeface="Times New Roman" panose="02020503050405090304" pitchFamily="18" charset="0"/>
              </a:rPr>
              <a:t>s a linearly varying function</a:t>
            </a:r>
            <a:r>
              <a:rPr lang="en-US" altLang="zh-CN" sz="3310" dirty="0">
                <a:latin typeface="Times New Roman" panose="02020503050405090304" pitchFamily="18" charset="0"/>
                <a:cs typeface="Times New Roman" panose="02020503050405090304" pitchFamily="18" charset="0"/>
              </a:rPr>
              <a:t>.</a:t>
            </a:r>
          </a:p>
          <a:p>
            <a:pPr marL="0" indent="0">
              <a:lnSpc>
                <a:spcPct val="150000"/>
              </a:lnSpc>
              <a:buNone/>
            </a:pPr>
            <a:r>
              <a:rPr lang="zh-CN" altLang="en-US" sz="3310" dirty="0">
                <a:latin typeface="Times New Roman" panose="02020503050405090304" pitchFamily="18" charset="0"/>
                <a:cs typeface="Times New Roman" panose="02020503050405090304" pitchFamily="18" charset="0"/>
              </a:rPr>
              <a:t>Similarly,</a:t>
            </a:r>
            <a:r>
              <a:rPr lang="en-US" altLang="zh-CN" sz="3310" dirty="0">
                <a:latin typeface="Times New Roman" panose="02020503050405090304" pitchFamily="18" charset="0"/>
                <a:cs typeface="Times New Roman" panose="02020503050405090304" pitchFamily="18" charset="0"/>
              </a:rPr>
              <a:t> 100n+6 = O(n).</a:t>
            </a:r>
          </a:p>
          <a:p>
            <a:pPr marL="0" indent="0">
              <a:lnSpc>
                <a:spcPct val="150000"/>
              </a:lnSpc>
              <a:buNone/>
            </a:pPr>
            <a:r>
              <a:rPr lang="zh-CN" altLang="en-US" sz="3310" dirty="0">
                <a:latin typeface="Times New Roman" panose="02020503050405090304" pitchFamily="18" charset="0"/>
                <a:cs typeface="Times New Roman" panose="02020503050405090304" pitchFamily="18" charset="0"/>
              </a:rPr>
              <a:t>In particular, when f(n) is a constant c，</a:t>
            </a:r>
            <a:r>
              <a:rPr lang="en-US" altLang="zh-CN" sz="3310" dirty="0">
                <a:latin typeface="Times New Roman" panose="02020503050405090304" pitchFamily="18" charset="0"/>
                <a:cs typeface="Times New Roman" panose="02020503050405090304" pitchFamily="18" charset="0"/>
              </a:rPr>
              <a:t>for example f(n)=9</a:t>
            </a:r>
            <a:r>
              <a:rPr lang="zh-CN" altLang="en-US" sz="3310" dirty="0">
                <a:latin typeface="Times New Roman" panose="02020503050405090304" pitchFamily="18" charset="0"/>
                <a:cs typeface="Times New Roman" panose="02020503050405090304" pitchFamily="18" charset="0"/>
              </a:rPr>
              <a:t>，</a:t>
            </a:r>
            <a:r>
              <a:rPr lang="en-US" altLang="zh-CN" sz="3310" dirty="0">
                <a:latin typeface="Times New Roman" panose="02020503050405090304" pitchFamily="18" charset="0"/>
                <a:cs typeface="Times New Roman" panose="02020503050405090304" pitchFamily="18" charset="0"/>
              </a:rPr>
              <a:t>can be written as f(n) = O(1)</a:t>
            </a:r>
          </a:p>
        </p:txBody>
      </p:sp>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891575"/>
            <a:ext cx="11632335" cy="937225"/>
          </a:xfrm>
        </p:spPr>
        <p:txBody>
          <a:bodyPr>
            <a:normAutofit/>
          </a:bodyPr>
          <a:lstStyle/>
          <a:p>
            <a:pPr marL="0" indent="0">
              <a:lnSpc>
                <a:spcPct val="150000"/>
              </a:lnSpc>
              <a:buNone/>
            </a:pPr>
            <a:r>
              <a:rPr lang="en-US" altLang="zh-CN" dirty="0">
                <a:latin typeface="Times New Roman" panose="02020503050405090304" pitchFamily="18" charset="0"/>
                <a:cs typeface="Times New Roman" panose="02020503050405090304" pitchFamily="18" charset="0"/>
              </a:rPr>
              <a:t>f(n) = 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+ 4n + 2</a:t>
            </a:r>
          </a:p>
        </p:txBody>
      </p:sp>
      <p:sp>
        <p:nvSpPr>
          <p:cNvPr id="4" name="内容占位符 2"/>
          <p:cNvSpPr txBox="1"/>
          <p:nvPr/>
        </p:nvSpPr>
        <p:spPr>
          <a:xfrm>
            <a:off x="266781" y="1988854"/>
            <a:ext cx="11632335" cy="2448391"/>
          </a:xfrm>
          <a:prstGeom prst="rect">
            <a:avLst/>
          </a:prstGeom>
        </p:spPr>
        <p:txBody>
          <a:bodyPr>
            <a:normAutofit/>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buFontTx/>
              <a:buNone/>
            </a:pPr>
            <a:r>
              <a:rPr lang="en-US" altLang="zh-CN" dirty="0">
                <a:latin typeface="Times New Roman" panose="02020503050405090304" pitchFamily="18" charset="0"/>
                <a:cs typeface="Times New Roman" panose="02020503050405090304" pitchFamily="18" charset="0"/>
              </a:rPr>
              <a:t>When n&gt;=2</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+ 4n + 2 &lt;= 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+ 5n </a:t>
            </a:r>
          </a:p>
          <a:p>
            <a:pPr marL="0" indent="0">
              <a:lnSpc>
                <a:spcPct val="150000"/>
              </a:lnSpc>
              <a:buFontTx/>
              <a:buNone/>
            </a:pPr>
            <a:r>
              <a:rPr lang="en-US" altLang="zh-CN" dirty="0">
                <a:latin typeface="Times New Roman" panose="02020503050405090304" pitchFamily="18" charset="0"/>
                <a:cs typeface="Times New Roman" panose="02020503050405090304" pitchFamily="18" charset="0"/>
              </a:rPr>
              <a:t>When n&gt;=5</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 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+ 5n &lt;= 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 11n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so f(n) =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a:t>
            </a:r>
            <a:endParaRPr lang="en-US" altLang="zh-CN" baseline="30000" dirty="0">
              <a:latin typeface="Times New Roman" panose="02020503050405090304" pitchFamily="18" charset="0"/>
              <a:cs typeface="Times New Roman" panose="02020503050405090304" pitchFamily="18" charset="0"/>
            </a:endParaRPr>
          </a:p>
        </p:txBody>
      </p:sp>
      <p:sp>
        <p:nvSpPr>
          <p:cNvPr id="6" name="标题 1"/>
          <p:cNvSpPr>
            <a:spLocks noGrp="1"/>
          </p:cNvSpPr>
          <p:nvPr>
            <p:ph type="title"/>
          </p:nvPr>
        </p:nvSpPr>
        <p:spPr/>
        <p:txBody>
          <a:bodyPr/>
          <a:lstStyle/>
          <a:p>
            <a:r>
              <a:rPr lang="zh-CN" altLang="en-US" dirty="0"/>
              <a:t>1.2 Algorithm complexity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nSpc>
                <a:spcPct val="150000"/>
              </a:lnSpc>
              <a:buNone/>
            </a:pP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2</a:t>
            </a:r>
            <a:r>
              <a:rPr lang="zh-CN" altLang="en-US" dirty="0">
                <a:latin typeface="Times New Roman" panose="02020503050405090304" pitchFamily="18" charset="0"/>
                <a:cs typeface="Times New Roman" panose="02020503050405090304" pitchFamily="18" charset="0"/>
              </a:rPr>
              <a:t>）</a:t>
            </a:r>
            <a:r>
              <a:rPr lang="zh-CN" altLang="en-US" b="1" dirty="0">
                <a:solidFill>
                  <a:srgbClr val="3907F1"/>
                </a:solidFill>
                <a:latin typeface="Times New Roman" panose="02020503050405090304" pitchFamily="18" charset="0"/>
                <a:cs typeface="Times New Roman" panose="02020503050405090304" pitchFamily="18" charset="0"/>
              </a:rPr>
              <a:t>Asymptotic lower bound notation</a:t>
            </a:r>
            <a:r>
              <a:rPr lang="en-US" altLang="zh-CN" b="1" dirty="0">
                <a:solidFill>
                  <a:srgbClr val="3907F1"/>
                </a:solidFill>
                <a:latin typeface="Times New Roman" panose="02020503050405090304" pitchFamily="18" charset="0"/>
                <a:cs typeface="Times New Roman" panose="02020503050405090304" pitchFamily="18" charset="0"/>
              </a:rPr>
              <a:t> </a:t>
            </a:r>
            <a:r>
              <a:rPr lang="zh-CN" altLang="en-US" b="1" dirty="0">
                <a:solidFill>
                  <a:srgbClr val="3907F1"/>
                </a:solidFill>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p>
          <a:p>
            <a:pPr>
              <a:lnSpc>
                <a:spcPct val="150000"/>
              </a:lnSpc>
              <a:buFont typeface="Symbol" panose="05050102010706020507" pitchFamily="18" charset="2"/>
              <a:buChar char="W"/>
            </a:pP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dirty="0">
                <a:latin typeface="Times New Roman" panose="02020503050405090304" pitchFamily="18" charset="0"/>
                <a:cs typeface="Times New Roman" panose="02020503050405090304" pitchFamily="18" charset="0"/>
                <a:sym typeface="+mn-ea"/>
              </a:rPr>
              <a:t>t</a:t>
            </a:r>
            <a:r>
              <a:rPr lang="zh-CN" altLang="en-US" dirty="0">
                <a:latin typeface="Times New Roman" panose="02020503050405090304" pitchFamily="18" charset="0"/>
                <a:cs typeface="Times New Roman" panose="02020503050405090304" pitchFamily="18" charset="0"/>
                <a:sym typeface="+mn-ea"/>
              </a:rPr>
              <a:t>here are positive constant</a:t>
            </a:r>
            <a:r>
              <a:rPr lang="en-US" altLang="zh-CN" dirty="0">
                <a:latin typeface="Times New Roman" panose="02020503050405090304" pitchFamily="18" charset="0"/>
                <a:cs typeface="Times New Roman" panose="02020503050405090304" pitchFamily="18" charset="0"/>
                <a:sym typeface="+mn-ea"/>
              </a:rPr>
              <a:t> </a:t>
            </a:r>
            <a:r>
              <a:rPr lang="en-US" altLang="zh-CN" i="1" dirty="0">
                <a:latin typeface="Times New Roman" panose="02020503050405090304" pitchFamily="18" charset="0"/>
                <a:cs typeface="Times New Roman" panose="02020503050405090304" pitchFamily="18" charset="0"/>
                <a:sym typeface="+mn-ea"/>
              </a:rPr>
              <a:t>c </a:t>
            </a:r>
            <a:r>
              <a:rPr lang="zh-CN" altLang="en-US" dirty="0">
                <a:latin typeface="Times New Roman" panose="02020503050405090304" pitchFamily="18" charset="0"/>
                <a:cs typeface="Times New Roman" panose="02020503050405090304" pitchFamily="18" charset="0"/>
                <a:sym typeface="+mn-ea"/>
              </a:rPr>
              <a:t>and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a:t>
            </a:r>
            <a:r>
              <a:rPr lang="zh-CN" altLang="en-US" dirty="0">
                <a:latin typeface="Times New Roman" panose="02020503050405090304" pitchFamily="18" charset="0"/>
                <a:cs typeface="Times New Roman" panose="02020503050405090304" pitchFamily="18" charset="0"/>
                <a:sym typeface="+mn-ea"/>
              </a:rPr>
              <a:t> such that for all </a:t>
            </a:r>
            <a:r>
              <a:rPr lang="en-US" altLang="zh-CN" i="1"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a:t>
            </a:r>
            <a:r>
              <a:rPr lang="zh-CN" altLang="en-US" dirty="0">
                <a:latin typeface="Times New Roman" panose="02020503050405090304" pitchFamily="18" charset="0"/>
                <a:cs typeface="Times New Roman" panose="02020503050405090304" pitchFamily="18" charset="0"/>
                <a:sym typeface="+mn-ea"/>
              </a:rPr>
              <a:t> there </a:t>
            </a:r>
            <a:r>
              <a:rPr lang="en-US" altLang="zh-CN" dirty="0">
                <a:latin typeface="Times New Roman" panose="02020503050405090304" pitchFamily="18" charset="0"/>
                <a:cs typeface="Times New Roman" panose="02020503050405090304" pitchFamily="18" charset="0"/>
                <a:sym typeface="+mn-ea"/>
              </a:rPr>
              <a:t>is</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0</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cg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dirty="0">
                <a:latin typeface="Times New Roman" panose="02020503050405090304" pitchFamily="18" charset="0"/>
                <a:cs typeface="Times New Roman" panose="02020503050405090304" pitchFamily="18" charset="0"/>
              </a:rPr>
              <a:t>3n+2 &gt;=3n              3n+2 = </a:t>
            </a:r>
            <a:r>
              <a:rPr lang="zh-CN" altLang="en-US"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dirty="0">
                <a:latin typeface="Times New Roman" panose="02020503050405090304" pitchFamily="18" charset="0"/>
                <a:cs typeface="Times New Roman" panose="02020503050405090304" pitchFamily="18" charset="0"/>
              </a:rPr>
              <a:t>100n+6 &gt;=100n      100n+6 = </a:t>
            </a:r>
            <a:r>
              <a:rPr lang="zh-CN" altLang="en-US"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dirty="0">
                <a:latin typeface="Times New Roman" panose="02020503050405090304" pitchFamily="18" charset="0"/>
                <a:cs typeface="Times New Roman" panose="02020503050405090304" pitchFamily="18" charset="0"/>
              </a:rPr>
              <a:t>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+4n+2 &gt;=10n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10n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+4n+2 = </a:t>
            </a:r>
            <a:r>
              <a:rPr lang="zh-CN" altLang="en-US"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(n</a:t>
            </a:r>
            <a:r>
              <a:rPr lang="en-US" altLang="zh-CN" baseline="30000" dirty="0">
                <a:latin typeface="Times New Roman" panose="02020503050405090304" pitchFamily="18" charset="0"/>
                <a:cs typeface="Times New Roman" panose="02020503050405090304" pitchFamily="18" charset="0"/>
              </a:rPr>
              <a:t>2</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endParaRPr lang="zh-CN" altLang="en-US" dirty="0">
              <a:latin typeface="Times New Roman" panose="02020503050405090304" pitchFamily="18" charset="0"/>
              <a:cs typeface="Times New Roman" panose="02020503050405090304" pitchFamily="18" charset="0"/>
            </a:endParaRPr>
          </a:p>
          <a:p>
            <a:pPr marL="0" indent="0">
              <a:lnSpc>
                <a:spcPct val="150000"/>
              </a:lnSpc>
              <a:buNone/>
            </a:pPr>
            <a:endParaRPr lang="en-US" altLang="zh-CN" dirty="0">
              <a:latin typeface="Times New Roman" panose="02020503050405090304" pitchFamily="18" charset="0"/>
              <a:cs typeface="Times New Roman" panose="02020503050405090304" pitchFamily="18" charset="0"/>
            </a:endParaRPr>
          </a:p>
          <a:p>
            <a:pPr marL="0" indent="0">
              <a:buNone/>
            </a:pPr>
            <a:endParaRPr lang="zh-CN" altLang="en-US"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6A30-FDDB-E9F8-14CB-2B4E217D76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0EA6543-7AF6-001C-8ADA-05FCCD7A264F}"/>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EC4DFDC9-50AE-A7BE-D095-254687E954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7663" y="930811"/>
            <a:ext cx="3007972" cy="5348288"/>
          </a:xfrm>
        </p:spPr>
      </p:pic>
      <p:sp>
        <p:nvSpPr>
          <p:cNvPr id="7" name="文本框 6">
            <a:extLst>
              <a:ext uri="{FF2B5EF4-FFF2-40B4-BE49-F238E27FC236}">
                <a16:creationId xmlns:a16="http://schemas.microsoft.com/office/drawing/2014/main" id="{E8435545-8920-6A5D-A6D5-8E53B42A3424}"/>
              </a:ext>
            </a:extLst>
          </p:cNvPr>
          <p:cNvSpPr txBox="1"/>
          <p:nvPr/>
        </p:nvSpPr>
        <p:spPr>
          <a:xfrm>
            <a:off x="832513" y="2897069"/>
            <a:ext cx="5263487" cy="707886"/>
          </a:xfrm>
          <a:prstGeom prst="rect">
            <a:avLst/>
          </a:prstGeom>
          <a:noFill/>
        </p:spPr>
        <p:txBody>
          <a:bodyPr wrap="square" rtlCol="0">
            <a:spAutoFit/>
          </a:bodyPr>
          <a:lstStyle/>
          <a:p>
            <a:r>
              <a:rPr lang="en-US" altLang="zh-CN" sz="4000" b="1" dirty="0">
                <a:latin typeface="等线" panose="02010600030101010101" pitchFamily="2" charset="-122"/>
                <a:ea typeface="等线" panose="02010600030101010101" pitchFamily="2" charset="-122"/>
              </a:rPr>
              <a:t>QQ</a:t>
            </a:r>
            <a:r>
              <a:rPr lang="zh-CN" altLang="en-US" sz="4000" b="1" dirty="0">
                <a:latin typeface="等线" panose="02010600030101010101" pitchFamily="2" charset="-122"/>
                <a:ea typeface="等线" panose="02010600030101010101" pitchFamily="2" charset="-122"/>
              </a:rPr>
              <a:t>群备注</a:t>
            </a:r>
            <a:r>
              <a:rPr lang="en-US" altLang="zh-CN" sz="4000" b="1" dirty="0">
                <a:latin typeface="等线" panose="02010600030101010101" pitchFamily="2" charset="-122"/>
                <a:ea typeface="等线" panose="02010600030101010101" pitchFamily="2" charset="-122"/>
              </a:rPr>
              <a:t>:</a:t>
            </a:r>
            <a:r>
              <a:rPr lang="zh-CN" altLang="en-US" sz="4000" b="1" dirty="0">
                <a:latin typeface="等线" panose="02010600030101010101" pitchFamily="2" charset="-122"/>
                <a:ea typeface="等线" panose="02010600030101010101" pitchFamily="2" charset="-122"/>
              </a:rPr>
              <a:t>学号</a:t>
            </a:r>
            <a:r>
              <a:rPr lang="en-US" altLang="zh-CN" sz="4000" b="1" dirty="0">
                <a:latin typeface="等线" panose="02010600030101010101" pitchFamily="2" charset="-122"/>
                <a:ea typeface="等线" panose="02010600030101010101" pitchFamily="2" charset="-122"/>
              </a:rPr>
              <a:t>+</a:t>
            </a:r>
            <a:r>
              <a:rPr lang="zh-CN" altLang="en-US" sz="4000" b="1" dirty="0">
                <a:latin typeface="等线" panose="02010600030101010101" pitchFamily="2" charset="-122"/>
                <a:ea typeface="等线" panose="02010600030101010101" pitchFamily="2" charset="-122"/>
              </a:rPr>
              <a:t>姓名</a:t>
            </a:r>
          </a:p>
        </p:txBody>
      </p:sp>
    </p:spTree>
    <p:extLst>
      <p:ext uri="{BB962C8B-B14F-4D97-AF65-F5344CB8AC3E}">
        <p14:creationId xmlns:p14="http://schemas.microsoft.com/office/powerpoint/2010/main" val="65166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4155" y="539115"/>
            <a:ext cx="11744325" cy="6077585"/>
          </a:xfrm>
        </p:spPr>
        <p:txBody>
          <a:bodyPr>
            <a:normAutofit fontScale="92500" lnSpcReduction="10000"/>
          </a:bodyPr>
          <a:lstStyle/>
          <a:p>
            <a:pPr marL="0" indent="0">
              <a:lnSpc>
                <a:spcPct val="150000"/>
              </a:lnSpc>
              <a:buNone/>
            </a:pP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3</a:t>
            </a:r>
            <a:r>
              <a:rPr lang="zh-CN" altLang="en-US" dirty="0">
                <a:latin typeface="Times New Roman" panose="02020503050405090304" pitchFamily="18" charset="0"/>
                <a:cs typeface="Times New Roman" panose="02020503050405090304" pitchFamily="18" charset="0"/>
              </a:rPr>
              <a:t>）</a:t>
            </a:r>
            <a:r>
              <a:rPr lang="zh-CN" altLang="en-US" b="1" dirty="0">
                <a:solidFill>
                  <a:srgbClr val="3907F1"/>
                </a:solidFill>
                <a:latin typeface="Times New Roman" panose="02020503050405090304" pitchFamily="18" charset="0"/>
                <a:cs typeface="Times New Roman" panose="02020503050405090304" pitchFamily="18" charset="0"/>
              </a:rPr>
              <a:t>Noncompact upper bound notation</a:t>
            </a:r>
            <a:r>
              <a:rPr lang="en-US" altLang="zh-CN" b="1" dirty="0">
                <a:solidFill>
                  <a:srgbClr val="3907F1"/>
                </a:solidFill>
                <a:latin typeface="Times New Roman" panose="02020503050405090304" pitchFamily="18" charset="0"/>
                <a:cs typeface="Times New Roman" panose="02020503050405090304" pitchFamily="18" charset="0"/>
              </a:rPr>
              <a:t> </a:t>
            </a:r>
            <a:r>
              <a:rPr lang="en-US" altLang="zh-CN" b="1" i="1" dirty="0">
                <a:solidFill>
                  <a:srgbClr val="3907F1"/>
                </a:solidFill>
                <a:latin typeface="Times New Roman" panose="02020503050405090304" pitchFamily="18" charset="0"/>
                <a:cs typeface="Times New Roman" panose="02020503050405090304" pitchFamily="18" charset="0"/>
              </a:rPr>
              <a:t>o</a:t>
            </a:r>
            <a:r>
              <a:rPr lang="en-US" altLang="zh-CN" i="1"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for any </a:t>
            </a:r>
            <a:r>
              <a:rPr lang="zh-CN" altLang="en-US" dirty="0">
                <a:latin typeface="Times New Roman" panose="02020503050405090304" pitchFamily="18" charset="0"/>
                <a:cs typeface="Times New Roman" panose="02020503050405090304" pitchFamily="18" charset="0"/>
                <a:sym typeface="+mn-ea"/>
              </a:rPr>
              <a:t>positive constant</a:t>
            </a:r>
            <a:r>
              <a:rPr lang="en-US" altLang="zh-CN" dirty="0">
                <a:latin typeface="Times New Roman" panose="02020503050405090304" pitchFamily="18" charset="0"/>
                <a:cs typeface="Times New Roman" panose="02020503050405090304" pitchFamily="18" charset="0"/>
              </a:rPr>
              <a:t> c&gt;0, there are positive numbers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 </a:t>
            </a:r>
            <a:r>
              <a:rPr lang="en-US" altLang="zh-CN" dirty="0">
                <a:latin typeface="Times New Roman" panose="02020503050405090304" pitchFamily="18" charset="0"/>
                <a:cs typeface="Times New Roman" panose="02020503050405090304" pitchFamily="18" charset="0"/>
                <a:sym typeface="+mn-ea"/>
              </a:rPr>
              <a:t>&gt;0</a:t>
            </a:r>
            <a:r>
              <a:rPr lang="en-US" altLang="zh-CN" dirty="0">
                <a:latin typeface="Times New Roman" panose="02020503050405090304" pitchFamily="18" charset="0"/>
                <a:cs typeface="Times New Roman" panose="02020503050405090304" pitchFamily="18" charset="0"/>
              </a:rPr>
              <a:t> such that for all </a:t>
            </a:r>
            <a:r>
              <a:rPr lang="en-US" altLang="zh-CN" i="1"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 </a:t>
            </a:r>
            <a:r>
              <a:rPr lang="en-US" altLang="zh-CN" dirty="0">
                <a:latin typeface="Times New Roman" panose="02020503050405090304" pitchFamily="18" charset="0"/>
                <a:cs typeface="Times New Roman" panose="02020503050405090304" pitchFamily="18" charset="0"/>
              </a:rPr>
              <a:t>there is</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0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)&lt;</a:t>
            </a:r>
            <a:r>
              <a:rPr lang="en-US" altLang="zh-CN" i="1" dirty="0">
                <a:latin typeface="Times New Roman" panose="02020503050405090304" pitchFamily="18" charset="0"/>
                <a:cs typeface="Times New Roman" panose="02020503050405090304" pitchFamily="18" charset="0"/>
              </a:rPr>
              <a:t>cg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dirty="0">
                <a:latin typeface="Times New Roman" panose="02020503050405090304" pitchFamily="18" charset="0"/>
                <a:cs typeface="Times New Roman" panose="02020503050405090304" pitchFamily="18" charset="0"/>
              </a:rPr>
              <a:t>E</a:t>
            </a:r>
            <a:r>
              <a:rPr lang="zh-CN" altLang="en-US" dirty="0">
                <a:latin typeface="Times New Roman" panose="02020503050405090304" pitchFamily="18" charset="0"/>
                <a:cs typeface="Times New Roman" panose="02020503050405090304" pitchFamily="18" charset="0"/>
              </a:rPr>
              <a:t>quivalent to</a:t>
            </a:r>
            <a:r>
              <a:rPr lang="zh-CN" altLang="en-US" i="1"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0</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as  </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sym typeface="Symbol" panose="05050102010706020507" pitchFamily="18" charset="2"/>
              </a:rPr>
              <a:t>。</a:t>
            </a:r>
            <a:endParaRPr lang="zh-CN" altLang="en-US" dirty="0">
              <a:latin typeface="Times New Roman" panose="02020503050405090304" pitchFamily="18" charset="0"/>
              <a:cs typeface="Times New Roman" panose="02020503050405090304" pitchFamily="18" charset="0"/>
            </a:endParaRPr>
          </a:p>
          <a:p>
            <a:pPr marL="0" indent="0">
              <a:lnSpc>
                <a:spcPct val="150000"/>
              </a:lnSpc>
              <a:buNone/>
            </a:pP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4</a:t>
            </a:r>
            <a:r>
              <a:rPr lang="zh-CN" altLang="en-US" dirty="0">
                <a:latin typeface="Times New Roman" panose="02020503050405090304" pitchFamily="18" charset="0"/>
                <a:cs typeface="Times New Roman" panose="02020503050405090304" pitchFamily="18" charset="0"/>
              </a:rPr>
              <a:t>）</a:t>
            </a:r>
            <a:r>
              <a:rPr lang="zh-CN" altLang="en-US" b="1" dirty="0">
                <a:solidFill>
                  <a:srgbClr val="3907F1"/>
                </a:solidFill>
                <a:latin typeface="Times New Roman" panose="02020503050405090304" pitchFamily="18" charset="0"/>
                <a:cs typeface="Times New Roman" panose="02020503050405090304" pitchFamily="18" charset="0"/>
              </a:rPr>
              <a:t>Noncompact lower bound notation</a:t>
            </a:r>
            <a:r>
              <a:rPr lang="en-US" altLang="zh-CN" b="1" dirty="0">
                <a:solidFill>
                  <a:srgbClr val="3907F1"/>
                </a:solidFill>
                <a:latin typeface="Times New Roman" panose="02020503050405090304" pitchFamily="18" charset="0"/>
                <a:cs typeface="Times New Roman" panose="02020503050405090304" pitchFamily="18" charset="0"/>
              </a:rPr>
              <a:t> </a:t>
            </a:r>
            <a:r>
              <a:rPr lang="zh-CN" altLang="en-US" b="1" i="1" dirty="0">
                <a:solidFill>
                  <a:srgbClr val="3907F1"/>
                </a:solidFill>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rPr>
              <a:t> </a:t>
            </a:r>
          </a:p>
          <a:p>
            <a:pPr marL="0" indent="0">
              <a:lnSpc>
                <a:spcPct val="150000"/>
              </a:lnSpc>
              <a:buNone/>
            </a:pP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dirty="0">
                <a:latin typeface="Times New Roman" panose="02020503050405090304" pitchFamily="18" charset="0"/>
                <a:cs typeface="Times New Roman" panose="02020503050405090304" pitchFamily="18" charset="0"/>
                <a:sym typeface="+mn-ea"/>
              </a:rPr>
              <a:t>for any </a:t>
            </a:r>
            <a:r>
              <a:rPr lang="zh-CN" altLang="en-US" dirty="0">
                <a:latin typeface="Times New Roman" panose="02020503050405090304" pitchFamily="18" charset="0"/>
                <a:cs typeface="Times New Roman" panose="02020503050405090304" pitchFamily="18" charset="0"/>
                <a:sym typeface="+mn-ea"/>
              </a:rPr>
              <a:t>positive constant</a:t>
            </a:r>
            <a:r>
              <a:rPr lang="en-US" altLang="zh-CN" dirty="0">
                <a:latin typeface="Times New Roman" panose="02020503050405090304" pitchFamily="18" charset="0"/>
                <a:cs typeface="Times New Roman" panose="02020503050405090304" pitchFamily="18" charset="0"/>
                <a:sym typeface="+mn-ea"/>
              </a:rPr>
              <a:t> c&gt;0, there are positive numbers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 </a:t>
            </a:r>
            <a:r>
              <a:rPr lang="en-US" altLang="zh-CN" dirty="0">
                <a:latin typeface="Times New Roman" panose="02020503050405090304" pitchFamily="18" charset="0"/>
                <a:cs typeface="Times New Roman" panose="02020503050405090304" pitchFamily="18" charset="0"/>
                <a:sym typeface="+mn-ea"/>
              </a:rPr>
              <a:t>&gt;0 such that for all </a:t>
            </a:r>
            <a:r>
              <a:rPr lang="en-US" altLang="zh-CN" i="1"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 </a:t>
            </a:r>
            <a:r>
              <a:rPr lang="en-US" altLang="zh-CN" dirty="0">
                <a:latin typeface="Times New Roman" panose="02020503050405090304" pitchFamily="18" charset="0"/>
                <a:cs typeface="Times New Roman" panose="02020503050405090304" pitchFamily="18" charset="0"/>
                <a:sym typeface="+mn-ea"/>
              </a:rPr>
              <a:t>there is</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0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rPr>
              <a:t>cg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&lt;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lnSpc>
                <a:spcPct val="150000"/>
              </a:lnSpc>
              <a:buNone/>
            </a:pPr>
            <a:r>
              <a:rPr lang="en-US" altLang="zh-CN" dirty="0">
                <a:latin typeface="Times New Roman" panose="02020503050405090304" pitchFamily="18" charset="0"/>
                <a:cs typeface="Times New Roman" panose="02020503050405090304" pitchFamily="18" charset="0"/>
                <a:sym typeface="+mn-ea"/>
              </a:rPr>
              <a:t>E</a:t>
            </a:r>
            <a:r>
              <a:rPr lang="zh-CN" altLang="en-US" dirty="0">
                <a:latin typeface="Times New Roman" panose="02020503050405090304" pitchFamily="18" charset="0"/>
                <a:cs typeface="Times New Roman" panose="02020503050405090304" pitchFamily="18" charset="0"/>
                <a:sym typeface="+mn-ea"/>
              </a:rPr>
              <a:t>quivalent to</a:t>
            </a:r>
            <a:r>
              <a:rPr lang="zh-CN" altLang="en-US" i="1"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as  </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zh-CN" altLang="en-US" dirty="0">
                <a:latin typeface="Times New Roman" panose="02020503050405090304" pitchFamily="18" charset="0"/>
                <a:cs typeface="Times New Roman" panose="02020503050405090304" pitchFamily="18" charset="0"/>
                <a:sym typeface="Symbol" panose="05050102010706020507" pitchFamily="18" charset="2"/>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buNone/>
            </a:pPr>
            <a:endParaRPr lang="zh-CN" altLang="en-US"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5</a:t>
            </a:r>
            <a:r>
              <a:rPr lang="zh-CN" altLang="en-US" dirty="0">
                <a:latin typeface="Times New Roman" panose="02020503050405090304" pitchFamily="18" charset="0"/>
                <a:cs typeface="Times New Roman" panose="02020503050405090304" pitchFamily="18" charset="0"/>
              </a:rPr>
              <a:t>）</a:t>
            </a:r>
            <a:r>
              <a:rPr lang="zh-CN" altLang="en-US" b="1" dirty="0">
                <a:solidFill>
                  <a:srgbClr val="3907F1"/>
                </a:solidFill>
                <a:latin typeface="Times New Roman" panose="02020503050405090304" pitchFamily="18" charset="0"/>
                <a:cs typeface="Times New Roman" panose="02020503050405090304" pitchFamily="18" charset="0"/>
              </a:rPr>
              <a:t>Compact asymptotic bound notation</a:t>
            </a:r>
            <a:r>
              <a:rPr lang="en-US" altLang="zh-CN" b="1" dirty="0">
                <a:solidFill>
                  <a:srgbClr val="3907F1"/>
                </a:solidFill>
                <a:latin typeface="Times New Roman" panose="02020503050405090304" pitchFamily="18" charset="0"/>
                <a:cs typeface="Times New Roman" panose="02020503050405090304" pitchFamily="18" charset="0"/>
              </a:rPr>
              <a:t> </a:t>
            </a:r>
            <a:r>
              <a:rPr lang="zh-CN" altLang="en-US" i="1" dirty="0">
                <a:solidFill>
                  <a:srgbClr val="3907F1"/>
                </a:solidFill>
                <a:latin typeface="Times New Roman" panose="02020503050405090304" pitchFamily="18" charset="0"/>
                <a:cs typeface="Times New Roman" panose="02020503050405090304" pitchFamily="18" charset="0"/>
                <a:sym typeface="Symbol" panose="05050102010706020507" pitchFamily="18" charset="2"/>
              </a:rPr>
              <a:t></a:t>
            </a:r>
            <a:r>
              <a:rPr lang="zh-CN" altLang="en-US" i="1" dirty="0">
                <a:solidFill>
                  <a:srgbClr val="3907F1"/>
                </a:solidFill>
                <a:latin typeface="Times New Roman" panose="02020503050405090304" pitchFamily="18" charset="0"/>
                <a:cs typeface="Times New Roman" panose="02020503050405090304" pitchFamily="18" charset="0"/>
              </a:rPr>
              <a:t> </a:t>
            </a:r>
          </a:p>
          <a:p>
            <a:pPr marL="0" indent="0">
              <a:lnSpc>
                <a:spcPct val="150000"/>
              </a:lnSpc>
              <a:buNone/>
            </a:pP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zh-CN" altLang="en-US" i="1"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dirty="0">
                <a:latin typeface="Times New Roman" panose="02020503050405090304" pitchFamily="18" charset="0"/>
                <a:cs typeface="Times New Roman" panose="02020503050405090304" pitchFamily="18" charset="0"/>
                <a:sym typeface="+mn-ea"/>
              </a:rPr>
              <a:t>t</a:t>
            </a:r>
            <a:r>
              <a:rPr lang="zh-CN" altLang="en-US" dirty="0">
                <a:latin typeface="Times New Roman" panose="02020503050405090304" pitchFamily="18" charset="0"/>
                <a:cs typeface="Times New Roman" panose="02020503050405090304" pitchFamily="18" charset="0"/>
                <a:sym typeface="+mn-ea"/>
              </a:rPr>
              <a:t>here are positive constant</a:t>
            </a:r>
            <a:r>
              <a:rPr lang="en-US" altLang="zh-CN" dirty="0">
                <a:latin typeface="Times New Roman" panose="02020503050405090304" pitchFamily="18" charset="0"/>
                <a:cs typeface="Times New Roman" panose="02020503050405090304" pitchFamily="18" charset="0"/>
                <a:sym typeface="+mn-ea"/>
              </a:rPr>
              <a:t> </a:t>
            </a:r>
            <a:r>
              <a:rPr lang="en-US" altLang="zh-CN" i="1" dirty="0">
                <a:latin typeface="Times New Roman" panose="02020503050405090304" pitchFamily="18" charset="0"/>
                <a:cs typeface="Times New Roman" panose="02020503050405090304" pitchFamily="18" charset="0"/>
                <a:sym typeface="+mn-ea"/>
              </a:rPr>
              <a:t>c</a:t>
            </a:r>
            <a:r>
              <a:rPr lang="en-US" altLang="zh-CN" baseline="-25000" dirty="0">
                <a:latin typeface="Times New Roman" panose="02020503050405090304" pitchFamily="18" charset="0"/>
                <a:cs typeface="Times New Roman" panose="02020503050405090304" pitchFamily="18" charset="0"/>
                <a:sym typeface="+mn-ea"/>
              </a:rPr>
              <a:t>1</a:t>
            </a:r>
            <a:r>
              <a:rPr lang="en-US" altLang="zh-CN" i="1" dirty="0">
                <a:latin typeface="Times New Roman" panose="02020503050405090304" pitchFamily="18" charset="0"/>
                <a:cs typeface="Times New Roman" panose="02020503050405090304" pitchFamily="18" charset="0"/>
                <a:sym typeface="+mn-ea"/>
              </a:rPr>
              <a:t>,c</a:t>
            </a:r>
            <a:r>
              <a:rPr lang="en-US" altLang="zh-CN" baseline="-25000" dirty="0">
                <a:latin typeface="Times New Roman" panose="02020503050405090304" pitchFamily="18" charset="0"/>
                <a:cs typeface="Times New Roman" panose="02020503050405090304" pitchFamily="18" charset="0"/>
                <a:sym typeface="+mn-ea"/>
              </a:rPr>
              <a:t>2</a:t>
            </a:r>
            <a:r>
              <a:rPr lang="en-US" altLang="zh-CN" i="1" dirty="0">
                <a:latin typeface="Times New Roman" panose="02020503050405090304" pitchFamily="18" charset="0"/>
                <a:cs typeface="Times New Roman" panose="02020503050405090304" pitchFamily="18" charset="0"/>
                <a:sym typeface="+mn-ea"/>
              </a:rPr>
              <a:t> </a:t>
            </a:r>
            <a:r>
              <a:rPr lang="zh-CN" altLang="en-US" dirty="0">
                <a:latin typeface="Times New Roman" panose="02020503050405090304" pitchFamily="18" charset="0"/>
                <a:cs typeface="Times New Roman" panose="02020503050405090304" pitchFamily="18" charset="0"/>
                <a:sym typeface="+mn-ea"/>
              </a:rPr>
              <a:t>and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a:t>
            </a:r>
            <a:r>
              <a:rPr lang="zh-CN" altLang="en-US" dirty="0">
                <a:latin typeface="Times New Roman" panose="02020503050405090304" pitchFamily="18" charset="0"/>
                <a:cs typeface="Times New Roman" panose="02020503050405090304" pitchFamily="18" charset="0"/>
                <a:sym typeface="+mn-ea"/>
              </a:rPr>
              <a:t> such that for all </a:t>
            </a:r>
            <a:r>
              <a:rPr lang="en-US" altLang="zh-CN" i="1" dirty="0">
                <a:latin typeface="Times New Roman" panose="02020503050405090304" pitchFamily="18" charset="0"/>
                <a:cs typeface="Times New Roman" panose="02020503050405090304" pitchFamily="18" charset="0"/>
                <a:sym typeface="+mn-ea"/>
              </a:rPr>
              <a:t>n</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sym typeface="+mn-ea"/>
              </a:rPr>
              <a:t>n</a:t>
            </a:r>
            <a:r>
              <a:rPr lang="en-US" altLang="zh-CN" baseline="-25000" dirty="0">
                <a:latin typeface="Times New Roman" panose="02020503050405090304" pitchFamily="18" charset="0"/>
                <a:cs typeface="Times New Roman" panose="02020503050405090304" pitchFamily="18" charset="0"/>
                <a:sym typeface="+mn-ea"/>
              </a:rPr>
              <a:t>0</a:t>
            </a:r>
            <a:r>
              <a:rPr lang="zh-CN" altLang="en-US" dirty="0">
                <a:latin typeface="Times New Roman" panose="02020503050405090304" pitchFamily="18" charset="0"/>
                <a:cs typeface="Times New Roman" panose="02020503050405090304" pitchFamily="18" charset="0"/>
                <a:sym typeface="+mn-ea"/>
              </a:rPr>
              <a:t> there </a:t>
            </a:r>
            <a:r>
              <a:rPr lang="en-US" altLang="zh-CN" dirty="0">
                <a:latin typeface="Times New Roman" panose="02020503050405090304" pitchFamily="18" charset="0"/>
                <a:cs typeface="Times New Roman" panose="02020503050405090304" pitchFamily="18" charset="0"/>
                <a:sym typeface="+mn-ea"/>
              </a:rPr>
              <a:t>is</a:t>
            </a:r>
            <a:r>
              <a:rPr lang="zh-CN" altLang="en-US"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c</a:t>
            </a:r>
            <a:r>
              <a:rPr lang="en-US" altLang="zh-CN" baseline="-25000" dirty="0">
                <a:latin typeface="Times New Roman" panose="02020503050405090304" pitchFamily="18" charset="0"/>
                <a:cs typeface="Times New Roman" panose="02020503050405090304" pitchFamily="18" charset="0"/>
              </a:rPr>
              <a:t>1</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c</a:t>
            </a:r>
            <a:r>
              <a:rPr lang="en-US" altLang="zh-CN" baseline="-25000" dirty="0">
                <a:latin typeface="Times New Roman" panose="02020503050405090304" pitchFamily="18" charset="0"/>
                <a:cs typeface="Times New Roman" panose="02020503050405090304" pitchFamily="18" charset="0"/>
              </a:rPr>
              <a:t>2</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buNone/>
            </a:pPr>
            <a:r>
              <a:rPr lang="en-US" b="1" dirty="0">
                <a:latin typeface="Times New Roman" panose="02020503050405090304" pitchFamily="18" charset="0"/>
                <a:cs typeface="Times New Roman" panose="02020503050405090304" pitchFamily="18" charset="0"/>
              </a:rPr>
              <a:t>Theory </a:t>
            </a:r>
            <a:r>
              <a:rPr lang="en-US" altLang="zh-CN" b="1" dirty="0">
                <a:latin typeface="Times New Roman" panose="02020503050405090304" pitchFamily="18" charset="0"/>
                <a:cs typeface="Times New Roman" panose="02020503050405090304" pitchFamily="18" charset="0"/>
              </a:rPr>
              <a:t>1</a:t>
            </a:r>
            <a:r>
              <a:rPr lang="zh-CN" altLang="en-US" b="1"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p>
          <a:p>
            <a:pPr marL="0" indent="0">
              <a:buNone/>
            </a:pPr>
            <a:endParaRPr lang="zh-CN" altLang="en-US"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solidFill>
                  <a:srgbClr val="0000FF"/>
                </a:solidFill>
              </a:rPr>
              <a:t>Comparison of functions in asymptotic analysis</a:t>
            </a:r>
          </a:p>
          <a:p>
            <a:pPr>
              <a:lnSpc>
                <a:spcPct val="150000"/>
              </a:lnSpc>
              <a:buFont typeface="Wingdings" panose="05000000000000000000" pitchFamily="2" charset="2"/>
              <a:buChar char="l"/>
            </a:pPr>
            <a:r>
              <a:rPr lang="en-US" altLang="zh-CN" i="1" dirty="0">
                <a:latin typeface="Times New Roman" panose="02020503050405090304" pitchFamily="18" charset="0"/>
                <a:cs typeface="Times New Roman" panose="02020503050405090304" pitchFamily="18" charset="0"/>
              </a:rPr>
              <a:t>The rank of  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mn-ea"/>
              </a:rPr>
              <a:t>is not higher than the rank of </a:t>
            </a:r>
            <a:r>
              <a:rPr lang="en-US" altLang="zh-CN" dirty="0">
                <a:latin typeface="Times New Roman" panose="02020503050405090304" pitchFamily="18" charset="0"/>
                <a:cs typeface="Times New Roman" panose="02020503050405090304" pitchFamily="18" charset="0"/>
              </a:rPr>
              <a:t>g(n)</a:t>
            </a:r>
          </a:p>
          <a:p>
            <a:pPr>
              <a:lnSpc>
                <a:spcPct val="150000"/>
              </a:lnSpc>
              <a:buFont typeface="Wingdings" panose="05000000000000000000" pitchFamily="2" charset="2"/>
              <a:buChar char="l"/>
            </a:pPr>
            <a:r>
              <a:rPr lang="en-US" altLang="zh-CN" i="1" dirty="0">
                <a:latin typeface="Times New Roman" panose="02020503050405090304" pitchFamily="18" charset="0"/>
                <a:cs typeface="Times New Roman" panose="02020503050405090304" pitchFamily="18" charset="0"/>
                <a:sym typeface="+mn-ea"/>
              </a:rPr>
              <a:t>The rank of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i</a:t>
            </a:r>
            <a:r>
              <a:rPr lang="en-US" altLang="zh-CN" i="1" dirty="0">
                <a:latin typeface="Times New Roman" panose="02020503050405090304" pitchFamily="18" charset="0"/>
                <a:cs typeface="Times New Roman" panose="02020503050405090304" pitchFamily="18" charset="0"/>
                <a:sym typeface="+mn-ea"/>
              </a:rPr>
              <a:t>s not lower than the rank of </a:t>
            </a:r>
            <a:r>
              <a:rPr lang="en-US" altLang="zh-CN" dirty="0">
                <a:latin typeface="Times New Roman" panose="02020503050405090304" pitchFamily="18" charset="0"/>
                <a:cs typeface="Times New Roman" panose="02020503050405090304" pitchFamily="18" charset="0"/>
              </a:rPr>
              <a:t>g(n)</a:t>
            </a:r>
          </a:p>
          <a:p>
            <a:pPr>
              <a:lnSpc>
                <a:spcPct val="150000"/>
              </a:lnSpc>
              <a:buFont typeface="Wingdings" panose="05000000000000000000" pitchFamily="2" charset="2"/>
              <a:buChar char="l"/>
            </a:pPr>
            <a:r>
              <a:rPr lang="en-US" altLang="zh-CN" i="1" dirty="0">
                <a:latin typeface="Times New Roman" panose="02020503050405090304" pitchFamily="18" charset="0"/>
                <a:cs typeface="Times New Roman" panose="02020503050405090304" pitchFamily="18" charset="0"/>
                <a:sym typeface="+mn-ea"/>
              </a:rPr>
              <a:t>The rank of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equals to the rank of g(n)</a:t>
            </a:r>
          </a:p>
          <a:p>
            <a:pPr>
              <a:lnSpc>
                <a:spcPct val="150000"/>
              </a:lnSpc>
              <a:buFont typeface="Wingdings" panose="05000000000000000000" pitchFamily="2" charset="2"/>
              <a:buChar char="l"/>
            </a:pPr>
            <a:r>
              <a:rPr lang="en-US" altLang="zh-CN" i="1" dirty="0">
                <a:latin typeface="Times New Roman" panose="02020503050405090304" pitchFamily="18" charset="0"/>
                <a:cs typeface="Times New Roman" panose="02020503050405090304" pitchFamily="18" charset="0"/>
                <a:sym typeface="+mn-ea"/>
              </a:rPr>
              <a:t>The rank of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is less than </a:t>
            </a:r>
            <a:r>
              <a:rPr lang="en-US" altLang="zh-CN" dirty="0">
                <a:latin typeface="Times New Roman" panose="02020503050405090304" pitchFamily="18" charset="0"/>
                <a:cs typeface="Times New Roman" panose="02020503050405090304" pitchFamily="18" charset="0"/>
                <a:sym typeface="+mn-ea"/>
              </a:rPr>
              <a:t>the rank of </a:t>
            </a:r>
            <a:r>
              <a:rPr lang="en-US" altLang="zh-CN" dirty="0">
                <a:latin typeface="Times New Roman" panose="02020503050405090304" pitchFamily="18" charset="0"/>
                <a:cs typeface="Times New Roman" panose="02020503050405090304" pitchFamily="18" charset="0"/>
              </a:rPr>
              <a:t>g(n)</a:t>
            </a:r>
          </a:p>
          <a:p>
            <a:pPr>
              <a:lnSpc>
                <a:spcPct val="150000"/>
              </a:lnSpc>
              <a:buFont typeface="Wingdings" panose="05000000000000000000" pitchFamily="2" charset="2"/>
              <a:buChar char="l"/>
            </a:pPr>
            <a:r>
              <a:rPr lang="en-US" altLang="zh-CN" i="1" dirty="0">
                <a:latin typeface="Times New Roman" panose="02020503050405090304" pitchFamily="18" charset="0"/>
                <a:cs typeface="Times New Roman" panose="02020503050405090304" pitchFamily="18" charset="0"/>
                <a:sym typeface="+mn-ea"/>
              </a:rPr>
              <a:t>The rank of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is greater than </a:t>
            </a:r>
            <a:r>
              <a:rPr lang="en-US" altLang="zh-CN" dirty="0">
                <a:latin typeface="Times New Roman" panose="02020503050405090304" pitchFamily="18" charset="0"/>
                <a:cs typeface="Times New Roman" panose="02020503050405090304" pitchFamily="18" charset="0"/>
                <a:sym typeface="+mn-ea"/>
              </a:rPr>
              <a:t>the rank of </a:t>
            </a:r>
            <a:r>
              <a:rPr lang="en-US" altLang="zh-CN" dirty="0">
                <a:latin typeface="Times New Roman" panose="02020503050405090304" pitchFamily="18" charset="0"/>
                <a:cs typeface="Times New Roman" panose="02020503050405090304" pitchFamily="18" charset="0"/>
              </a:rPr>
              <a:t>g(n)</a:t>
            </a:r>
          </a:p>
        </p:txBody>
      </p:sp>
      <p:sp>
        <p:nvSpPr>
          <p:cNvPr id="5"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solidFill>
                  <a:srgbClr val="0000FF"/>
                </a:solidFill>
                <a:sym typeface="+mn-ea"/>
              </a:rPr>
              <a:t>Some properties of a</a:t>
            </a:r>
            <a:r>
              <a:rPr lang="zh-CN" altLang="en-US" b="1" dirty="0">
                <a:solidFill>
                  <a:srgbClr val="0000FF"/>
                </a:solidFill>
              </a:rPr>
              <a:t>symptotic analysis notation</a:t>
            </a:r>
          </a:p>
          <a:p>
            <a:pPr marL="0" indent="0">
              <a:lnSpc>
                <a:spcPct val="150000"/>
              </a:lnSpc>
              <a:buNone/>
            </a:pP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1</a:t>
            </a: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T</a:t>
            </a:r>
            <a:r>
              <a:rPr lang="zh-CN" altLang="en-US" b="1" dirty="0">
                <a:solidFill>
                  <a:srgbClr val="0000FF"/>
                </a:solidFill>
                <a:latin typeface="Times New Roman" panose="02020503050405090304" pitchFamily="18" charset="0"/>
                <a:cs typeface="Times New Roman" panose="02020503050405090304" pitchFamily="18" charset="0"/>
              </a:rPr>
              <a:t>ransitivity：</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h</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endParaRPr lang="en-US" altLang="zh-CN" dirty="0">
              <a:latin typeface="Times New Roman" panose="02020503050405090304" pitchFamily="18" charset="0"/>
              <a:cs typeface="Times New Roman" panose="02020503050405090304" pitchFamily="18" charset="0"/>
            </a:endParaRPr>
          </a:p>
          <a:p>
            <a:pPr marL="0" indent="0">
              <a:buNone/>
            </a:pPr>
            <a:endParaRPr lang="zh-CN" altLang="en-US"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sp>
        <p:nvSpPr>
          <p:cNvPr id="2" name="文本框 1">
            <a:extLst>
              <a:ext uri="{FF2B5EF4-FFF2-40B4-BE49-F238E27FC236}">
                <a16:creationId xmlns:a16="http://schemas.microsoft.com/office/drawing/2014/main" id="{2E1A5E0B-9DB6-7D1F-F981-7B024860CFE2}"/>
              </a:ext>
            </a:extLst>
          </p:cNvPr>
          <p:cNvSpPr txBox="1"/>
          <p:nvPr/>
        </p:nvSpPr>
        <p:spPr>
          <a:xfrm>
            <a:off x="1869743" y="2224585"/>
            <a:ext cx="1091821" cy="369332"/>
          </a:xfrm>
          <a:prstGeom prst="rect">
            <a:avLst/>
          </a:prstGeom>
          <a:noFill/>
        </p:spPr>
        <p:txBody>
          <a:bodyPr wrap="square" rtlCol="0">
            <a:spAutoFit/>
          </a:bodyPr>
          <a:lstStyle/>
          <a:p>
            <a:r>
              <a:rPr lang="zh-CN" altLang="en-US" b="1" dirty="0">
                <a:solidFill>
                  <a:srgbClr val="FF0000"/>
                </a:solidFill>
              </a:rPr>
              <a:t>传递性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marL="0" indent="0">
              <a:lnSpc>
                <a:spcPct val="150000"/>
              </a:lnSpc>
              <a:buNone/>
            </a:pP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2</a:t>
            </a: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R</a:t>
            </a:r>
            <a:r>
              <a:rPr lang="zh-CN" altLang="en-US" b="1" dirty="0">
                <a:solidFill>
                  <a:srgbClr val="0000FF"/>
                </a:solidFill>
                <a:latin typeface="Times New Roman" panose="02020503050405090304" pitchFamily="18" charset="0"/>
                <a:cs typeface="Times New Roman" panose="02020503050405090304" pitchFamily="18" charset="0"/>
              </a:rPr>
              <a:t>eflexivity：</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p>
          <a:p>
            <a:pPr marL="0" indent="0">
              <a:lnSpc>
                <a:spcPct val="150000"/>
              </a:lnSpc>
              <a:buNone/>
            </a:pP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3</a:t>
            </a: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S</a:t>
            </a:r>
            <a:r>
              <a:rPr lang="zh-CN" altLang="en-US" b="1" dirty="0">
                <a:solidFill>
                  <a:srgbClr val="0000FF"/>
                </a:solidFill>
                <a:latin typeface="Times New Roman" panose="02020503050405090304" pitchFamily="18" charset="0"/>
                <a:cs typeface="Times New Roman" panose="02020503050405090304" pitchFamily="18" charset="0"/>
              </a:rPr>
              <a:t>ymmetry：</a:t>
            </a:r>
            <a:endParaRPr lang="zh-CN" altLang="en-US" dirty="0">
              <a:latin typeface="Times New Roman" panose="02020503050405090304" pitchFamily="18" charset="0"/>
              <a:cs typeface="Times New Roman" panose="02020503050405090304" pitchFamily="18" charset="0"/>
            </a:endParaRP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p>
          <a:p>
            <a:pPr marL="0" indent="0">
              <a:lnSpc>
                <a:spcPct val="150000"/>
              </a:lnSpc>
              <a:buNone/>
            </a:pP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4</a:t>
            </a:r>
            <a:r>
              <a:rPr lang="zh-CN" altLang="en-US" b="1" dirty="0">
                <a:solidFill>
                  <a:srgbClr val="0000FF"/>
                </a:solidFill>
                <a:latin typeface="Times New Roman" panose="02020503050405090304" pitchFamily="18" charset="0"/>
                <a:cs typeface="Times New Roman" panose="02020503050405090304" pitchFamily="18" charset="0"/>
              </a:rPr>
              <a:t>）Mutual symmetry：</a:t>
            </a:r>
            <a:endParaRPr lang="zh-CN" altLang="en-US" dirty="0">
              <a:latin typeface="Times New Roman" panose="02020503050405090304" pitchFamily="18" charset="0"/>
              <a:cs typeface="Times New Roman" panose="02020503050405090304" pitchFamily="18" charset="0"/>
            </a:endParaRP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sz="1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1800"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p>
        </p:txBody>
      </p:sp>
      <p:sp>
        <p:nvSpPr>
          <p:cNvPr id="5" name="标题 1"/>
          <p:cNvSpPr>
            <a:spLocks noGrp="1"/>
          </p:cNvSpPr>
          <p:nvPr>
            <p:ph type="title"/>
          </p:nvPr>
        </p:nvSpPr>
        <p:spPr/>
        <p:txBody>
          <a:bodyPr/>
          <a:lstStyle/>
          <a:p>
            <a:r>
              <a:rPr lang="zh-CN" altLang="en-US" dirty="0"/>
              <a:t>1.2 Algorithm complexity analysis</a:t>
            </a:r>
          </a:p>
        </p:txBody>
      </p:sp>
      <p:sp>
        <p:nvSpPr>
          <p:cNvPr id="2" name="文本框 1">
            <a:extLst>
              <a:ext uri="{FF2B5EF4-FFF2-40B4-BE49-F238E27FC236}">
                <a16:creationId xmlns:a16="http://schemas.microsoft.com/office/drawing/2014/main" id="{C4BE5A4A-B557-8C05-FBEB-2B5F0BDFE756}"/>
              </a:ext>
            </a:extLst>
          </p:cNvPr>
          <p:cNvSpPr txBox="1"/>
          <p:nvPr/>
        </p:nvSpPr>
        <p:spPr>
          <a:xfrm>
            <a:off x="1506648" y="1255594"/>
            <a:ext cx="1091821" cy="369332"/>
          </a:xfrm>
          <a:prstGeom prst="rect">
            <a:avLst/>
          </a:prstGeom>
          <a:noFill/>
        </p:spPr>
        <p:txBody>
          <a:bodyPr wrap="square" rtlCol="0">
            <a:spAutoFit/>
          </a:bodyPr>
          <a:lstStyle/>
          <a:p>
            <a:r>
              <a:rPr lang="zh-CN" altLang="en-US" b="1" dirty="0">
                <a:solidFill>
                  <a:srgbClr val="FF0000"/>
                </a:solidFill>
              </a:rPr>
              <a:t>反身性</a:t>
            </a:r>
          </a:p>
        </p:txBody>
      </p:sp>
      <p:sp>
        <p:nvSpPr>
          <p:cNvPr id="4" name="文本框 3">
            <a:extLst>
              <a:ext uri="{FF2B5EF4-FFF2-40B4-BE49-F238E27FC236}">
                <a16:creationId xmlns:a16="http://schemas.microsoft.com/office/drawing/2014/main" id="{F7321762-7850-D8C2-ED1A-E8349E4C1158}"/>
              </a:ext>
            </a:extLst>
          </p:cNvPr>
          <p:cNvSpPr txBox="1"/>
          <p:nvPr/>
        </p:nvSpPr>
        <p:spPr>
          <a:xfrm>
            <a:off x="1447507" y="3646227"/>
            <a:ext cx="1091821" cy="369332"/>
          </a:xfrm>
          <a:prstGeom prst="rect">
            <a:avLst/>
          </a:prstGeom>
          <a:noFill/>
        </p:spPr>
        <p:txBody>
          <a:bodyPr wrap="square" rtlCol="0">
            <a:spAutoFit/>
          </a:bodyPr>
          <a:lstStyle/>
          <a:p>
            <a:r>
              <a:rPr lang="zh-CN" altLang="en-US" b="1" dirty="0">
                <a:solidFill>
                  <a:srgbClr val="FF0000"/>
                </a:solidFill>
              </a:rPr>
              <a:t>对称性</a:t>
            </a:r>
          </a:p>
        </p:txBody>
      </p:sp>
      <p:sp>
        <p:nvSpPr>
          <p:cNvPr id="6" name="文本框 5">
            <a:extLst>
              <a:ext uri="{FF2B5EF4-FFF2-40B4-BE49-F238E27FC236}">
                <a16:creationId xmlns:a16="http://schemas.microsoft.com/office/drawing/2014/main" id="{B4C96CB2-A9A8-4001-B6C8-BE50CF337B43}"/>
              </a:ext>
            </a:extLst>
          </p:cNvPr>
          <p:cNvSpPr txBox="1"/>
          <p:nvPr/>
        </p:nvSpPr>
        <p:spPr>
          <a:xfrm>
            <a:off x="1836469" y="4840406"/>
            <a:ext cx="1227453" cy="369332"/>
          </a:xfrm>
          <a:prstGeom prst="rect">
            <a:avLst/>
          </a:prstGeom>
          <a:noFill/>
        </p:spPr>
        <p:txBody>
          <a:bodyPr wrap="square" rtlCol="0">
            <a:spAutoFit/>
          </a:bodyPr>
          <a:lstStyle/>
          <a:p>
            <a:r>
              <a:rPr lang="zh-CN" altLang="en-US" b="1" dirty="0">
                <a:solidFill>
                  <a:srgbClr val="FF0000"/>
                </a:solidFill>
              </a:rPr>
              <a:t>互对称性</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5</a:t>
            </a:r>
            <a:r>
              <a:rPr lang="zh-CN" altLang="en-US" b="1" dirty="0">
                <a:solidFill>
                  <a:srgbClr val="0000FF"/>
                </a:solidFill>
                <a:latin typeface="Times New Roman" panose="02020503050405090304" pitchFamily="18" charset="0"/>
                <a:cs typeface="Times New Roman" panose="02020503050405090304" pitchFamily="18" charset="0"/>
              </a:rPr>
              <a:t>）Arithmetic operations：</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(max{</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(n),</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(n)+</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(n)*</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err="1">
                <a:latin typeface="Times New Roman" panose="02020503050405090304" pitchFamily="18" charset="0"/>
                <a:cs typeface="Times New Roman" panose="02020503050405090304" pitchFamily="18" charset="0"/>
              </a:rPr>
              <a:t>cf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(n)) </a:t>
            </a:r>
            <a:r>
              <a:rPr lang="zh-CN" altLang="en-US" dirty="0">
                <a:latin typeface="Times New Roman" panose="02020503050405090304" pitchFamily="18" charset="0"/>
                <a:cs typeface="Times New Roman" panose="02020503050405090304" pitchFamily="18" charset="0"/>
              </a:rPr>
              <a:t>；</a:t>
            </a:r>
          </a:p>
          <a:p>
            <a:pPr marL="0" indent="0">
              <a:lnSpc>
                <a:spcPct val="150000"/>
              </a:lnSpc>
              <a:buNone/>
            </a:pP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g</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n</a:t>
            </a:r>
            <a:r>
              <a:rPr lang="en-US" altLang="zh-CN"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sym typeface="Symbol" panose="05050102010706020507" pitchFamily="18" charset="2"/>
              </a:rPr>
              <a:t>=</a:t>
            </a:r>
            <a:r>
              <a:rPr lang="en-US" altLang="zh-CN" dirty="0">
                <a:latin typeface="Times New Roman" panose="02020503050405090304" pitchFamily="18" charset="0"/>
                <a:cs typeface="Times New Roman" panose="02020503050405090304" pitchFamily="18" charset="0"/>
              </a:rPr>
              <a:t> </a:t>
            </a:r>
            <a:r>
              <a:rPr lang="en-US" altLang="zh-CN" i="1" dirty="0">
                <a:latin typeface="Times New Roman" panose="02020503050405090304" pitchFamily="18" charset="0"/>
                <a:cs typeface="Times New Roman" panose="02020503050405090304" pitchFamily="18" charset="0"/>
              </a:rPr>
              <a:t>O</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f</a:t>
            </a:r>
            <a:r>
              <a:rPr lang="en-US" altLang="zh-CN" dirty="0">
                <a:latin typeface="Times New Roman" panose="02020503050405090304" pitchFamily="18" charset="0"/>
                <a:cs typeface="Times New Roman" panose="02020503050405090304" pitchFamily="18" charset="0"/>
              </a:rPr>
              <a:t>(n)) </a:t>
            </a:r>
            <a:r>
              <a:rPr lang="zh-CN" altLang="en-US" dirty="0">
                <a:latin typeface="Times New Roman" panose="02020503050405090304" pitchFamily="18" charset="0"/>
                <a:cs typeface="Times New Roman" panose="02020503050405090304" pitchFamily="18" charset="0"/>
              </a:rPr>
              <a:t>。</a:t>
            </a:r>
          </a:p>
          <a:p>
            <a:pPr marL="0" indent="0">
              <a:buNone/>
            </a:pPr>
            <a:endParaRPr lang="zh-CN" altLang="en-US"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p:txBody>
          <a:bodyPr/>
          <a:lstStyle/>
          <a:p>
            <a:r>
              <a:rPr lang="zh-CN" altLang="en-US" dirty="0"/>
              <a:t>1.2 Algorithm complexity analysis</a:t>
            </a:r>
          </a:p>
        </p:txBody>
      </p:sp>
      <p:sp>
        <p:nvSpPr>
          <p:cNvPr id="2" name="文本框 1">
            <a:extLst>
              <a:ext uri="{FF2B5EF4-FFF2-40B4-BE49-F238E27FC236}">
                <a16:creationId xmlns:a16="http://schemas.microsoft.com/office/drawing/2014/main" id="{86D432CB-542F-469A-C246-EA0DFF957FFD}"/>
              </a:ext>
            </a:extLst>
          </p:cNvPr>
          <p:cNvSpPr txBox="1"/>
          <p:nvPr/>
        </p:nvSpPr>
        <p:spPr>
          <a:xfrm>
            <a:off x="2598469" y="1419368"/>
            <a:ext cx="1420797" cy="369332"/>
          </a:xfrm>
          <a:prstGeom prst="rect">
            <a:avLst/>
          </a:prstGeom>
          <a:noFill/>
        </p:spPr>
        <p:txBody>
          <a:bodyPr wrap="square" rtlCol="0">
            <a:spAutoFit/>
          </a:bodyPr>
          <a:lstStyle/>
          <a:p>
            <a:r>
              <a:rPr lang="zh-CN" altLang="en-US" b="1" dirty="0">
                <a:solidFill>
                  <a:srgbClr val="FF0000"/>
                </a:solidFill>
              </a:rPr>
              <a:t>算数运算</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5350" y="1419225"/>
            <a:ext cx="8397240" cy="5306060"/>
          </a:xfrm>
        </p:spPr>
        <p:txBody>
          <a:bodyPr>
            <a:normAutofit fontScale="60000" lnSpcReduction="20000"/>
          </a:bodyPr>
          <a:lstStyle/>
          <a:p>
            <a:pPr marL="0" indent="0">
              <a:lnSpc>
                <a:spcPct val="80000"/>
              </a:lnSpc>
              <a:buNone/>
            </a:pPr>
            <a:r>
              <a:rPr lang="zh-CN" altLang="en-US" sz="4500" b="1" dirty="0">
                <a:solidFill>
                  <a:srgbClr val="3907F1"/>
                </a:solidFill>
              </a:rPr>
              <a:t>Non-recursive algorithm：</a:t>
            </a:r>
          </a:p>
          <a:p>
            <a:pPr marL="0" indent="0">
              <a:lnSpc>
                <a:spcPct val="150000"/>
              </a:lnSpc>
              <a:buNone/>
            </a:pPr>
            <a:r>
              <a:rPr lang="zh-CN" altLang="en-US" sz="4000" b="1" dirty="0"/>
              <a:t>（</a:t>
            </a:r>
            <a:r>
              <a:rPr lang="en-US" altLang="zh-CN" sz="4000" b="1" dirty="0"/>
              <a:t>1</a:t>
            </a:r>
            <a:r>
              <a:rPr lang="zh-CN" altLang="en-US" sz="4000" b="1" dirty="0"/>
              <a:t>）</a:t>
            </a:r>
            <a:r>
              <a:rPr sz="4000" b="1" dirty="0"/>
              <a:t>For/while loop</a:t>
            </a:r>
          </a:p>
          <a:p>
            <a:pPr marL="0" indent="0">
              <a:lnSpc>
                <a:spcPct val="150000"/>
              </a:lnSpc>
              <a:buNone/>
            </a:pPr>
            <a:r>
              <a:rPr lang="zh-CN" altLang="en-US" sz="4000" dirty="0"/>
              <a:t>Circulatory body calculation time * number of cycles;</a:t>
            </a:r>
          </a:p>
          <a:p>
            <a:pPr marL="0" indent="0">
              <a:lnSpc>
                <a:spcPct val="150000"/>
              </a:lnSpc>
              <a:buNone/>
            </a:pPr>
            <a:r>
              <a:rPr lang="zh-CN" altLang="en-US" sz="4000" b="1" dirty="0"/>
              <a:t>（</a:t>
            </a:r>
            <a:r>
              <a:rPr lang="en-US" altLang="zh-CN" sz="4000" b="1" dirty="0"/>
              <a:t>2</a:t>
            </a:r>
            <a:r>
              <a:rPr lang="zh-CN" altLang="en-US" sz="4000" b="1" dirty="0"/>
              <a:t>）Nested loop</a:t>
            </a:r>
          </a:p>
          <a:p>
            <a:pPr marL="0" indent="0">
              <a:lnSpc>
                <a:spcPct val="150000"/>
              </a:lnSpc>
              <a:buNone/>
            </a:pPr>
            <a:r>
              <a:rPr lang="zh-CN" altLang="en-US" sz="4000" dirty="0"/>
              <a:t>Circulatory body calculation time * all cycles;</a:t>
            </a:r>
          </a:p>
          <a:p>
            <a:pPr marL="0" indent="0">
              <a:lnSpc>
                <a:spcPct val="150000"/>
              </a:lnSpc>
              <a:buNone/>
            </a:pPr>
            <a:r>
              <a:rPr lang="zh-CN" altLang="en-US" sz="4000" b="1" dirty="0"/>
              <a:t>（</a:t>
            </a:r>
            <a:r>
              <a:rPr lang="en-US" altLang="zh-CN" sz="4000" b="1" dirty="0"/>
              <a:t>3</a:t>
            </a:r>
            <a:r>
              <a:rPr lang="zh-CN" altLang="en-US" sz="4000" b="1" dirty="0"/>
              <a:t>）Sequential statement</a:t>
            </a:r>
          </a:p>
          <a:p>
            <a:pPr marL="0" indent="0">
              <a:lnSpc>
                <a:spcPct val="150000"/>
              </a:lnSpc>
              <a:buNone/>
            </a:pPr>
            <a:r>
              <a:rPr lang="zh-CN" altLang="en-US" sz="4000" dirty="0"/>
              <a:t>Sum the computation time of each statement;</a:t>
            </a:r>
          </a:p>
          <a:p>
            <a:pPr marL="0" indent="0">
              <a:lnSpc>
                <a:spcPct val="150000"/>
              </a:lnSpc>
              <a:buNone/>
            </a:pPr>
            <a:r>
              <a:rPr lang="zh-CN" altLang="en-US" sz="4000" b="1" dirty="0"/>
              <a:t>（</a:t>
            </a:r>
            <a:r>
              <a:rPr lang="en-US" altLang="zh-CN" sz="4000" b="1" dirty="0"/>
              <a:t>4</a:t>
            </a:r>
            <a:r>
              <a:rPr lang="zh-CN" altLang="en-US" sz="4000" b="1" dirty="0"/>
              <a:t>）</a:t>
            </a:r>
            <a:r>
              <a:rPr sz="4000" b="1" dirty="0"/>
              <a:t>If-else statements</a:t>
            </a:r>
          </a:p>
          <a:p>
            <a:pPr marL="0" indent="0">
              <a:lnSpc>
                <a:spcPct val="150000"/>
              </a:lnSpc>
              <a:buNone/>
            </a:pPr>
            <a:r>
              <a:rPr lang="zh-CN" altLang="en-US" sz="4000" dirty="0"/>
              <a:t>The greater of the if statement computation time and the else statement computation time.</a:t>
            </a:r>
          </a:p>
        </p:txBody>
      </p:sp>
      <p:sp>
        <p:nvSpPr>
          <p:cNvPr id="4" name="矩形 3"/>
          <p:cNvSpPr/>
          <p:nvPr/>
        </p:nvSpPr>
        <p:spPr>
          <a:xfrm>
            <a:off x="2355565" y="800307"/>
            <a:ext cx="7479665" cy="485140"/>
          </a:xfrm>
          <a:prstGeom prst="rect">
            <a:avLst/>
          </a:prstGeom>
        </p:spPr>
        <p:txBody>
          <a:bodyPr wrap="none">
            <a:spAutoFit/>
          </a:bodyPr>
          <a:lstStyle/>
          <a:p>
            <a:pPr algn="l">
              <a:lnSpc>
                <a:spcPct val="80000"/>
              </a:lnSpc>
            </a:pPr>
            <a:r>
              <a:rPr lang="zh-CN" altLang="en-US" sz="3200" b="1" dirty="0">
                <a:solidFill>
                  <a:srgbClr val="3907F1"/>
                </a:solidFill>
              </a:rPr>
              <a:t>Basic principles of algorithm analysis</a:t>
            </a:r>
          </a:p>
        </p:txBody>
      </p:sp>
      <p:sp>
        <p:nvSpPr>
          <p:cNvPr id="6" name="标题 1"/>
          <p:cNvSpPr>
            <a:spLocks noGrp="1"/>
          </p:cNvSpPr>
          <p:nvPr>
            <p:ph type="title"/>
          </p:nvPr>
        </p:nvSpPr>
        <p:spPr/>
        <p:txBody>
          <a:bodyPr/>
          <a:lstStyle/>
          <a:p>
            <a:r>
              <a:rPr lang="zh-CN" altLang="en-US" dirty="0"/>
              <a:t>1.2 Algorithm complexity analysis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a:solidFill>
                  <a:srgbClr val="3907F1"/>
                </a:solidFill>
              </a:rPr>
              <a:t>Recursive algorithm: </a:t>
            </a:r>
            <a:r>
              <a:rPr lang="en-US" altLang="zh-CN" b="1" dirty="0">
                <a:solidFill>
                  <a:srgbClr val="3907F1"/>
                </a:solidFill>
              </a:rPr>
              <a:t>e</a:t>
            </a:r>
            <a:r>
              <a:rPr lang="zh-CN" altLang="en-US" b="1" dirty="0">
                <a:solidFill>
                  <a:srgbClr val="3907F1"/>
                </a:solidFill>
              </a:rPr>
              <a:t>stablish the recursive relation of the execution times of the basic operation of the algorithm, and then determine its increment times</a:t>
            </a:r>
          </a:p>
          <a:p>
            <a:pPr marL="0" indent="0">
              <a:buNone/>
            </a:pPr>
            <a:r>
              <a:rPr lang="en-US" altLang="zh-CN" dirty="0"/>
              <a:t> </a:t>
            </a:r>
            <a:r>
              <a:rPr lang="en-US" altLang="zh-CN" dirty="0" err="1"/>
              <a:t>int</a:t>
            </a:r>
            <a:r>
              <a:rPr lang="en-US" altLang="zh-CN" dirty="0"/>
              <a:t> </a:t>
            </a:r>
            <a:r>
              <a:rPr lang="en-US" altLang="zh-CN" b="1" dirty="0"/>
              <a:t>factorial</a:t>
            </a:r>
            <a:r>
              <a:rPr lang="en-US" altLang="zh-CN" dirty="0"/>
              <a:t>(</a:t>
            </a:r>
            <a:r>
              <a:rPr lang="en-US" altLang="zh-CN" dirty="0" err="1"/>
              <a:t>int</a:t>
            </a:r>
            <a:r>
              <a:rPr lang="en-US" altLang="zh-CN" dirty="0"/>
              <a:t> n)</a:t>
            </a:r>
          </a:p>
          <a:p>
            <a:pPr marL="0" indent="0">
              <a:buNone/>
            </a:pPr>
            <a:r>
              <a:rPr lang="en-US" altLang="zh-CN" dirty="0"/>
              <a:t>  {</a:t>
            </a:r>
          </a:p>
          <a:p>
            <a:pPr marL="0" indent="0">
              <a:buNone/>
            </a:pPr>
            <a:r>
              <a:rPr lang="en-US" altLang="zh-CN" dirty="0"/>
              <a:t>       if (n == 0) return 1;          </a:t>
            </a:r>
          </a:p>
          <a:p>
            <a:pPr marL="0" indent="0">
              <a:buNone/>
            </a:pPr>
            <a:r>
              <a:rPr lang="en-US" altLang="zh-CN" dirty="0"/>
              <a:t>       return n*factorial(n-1);</a:t>
            </a:r>
          </a:p>
          <a:p>
            <a:pPr marL="0" indent="0">
              <a:buNone/>
            </a:pPr>
            <a:r>
              <a:rPr lang="en-US" altLang="zh-CN" dirty="0"/>
              <a:t>   }</a:t>
            </a:r>
            <a:endParaRPr lang="zh-CN" altLang="en-US" b="1" dirty="0">
              <a:solidFill>
                <a:srgbClr val="3907F1"/>
              </a:solidFill>
            </a:endParaRPr>
          </a:p>
          <a:p>
            <a:endParaRPr lang="zh-CN" altLang="en-US" dirty="0"/>
          </a:p>
        </p:txBody>
      </p:sp>
      <p:graphicFrame>
        <p:nvGraphicFramePr>
          <p:cNvPr id="4" name="Object 6"/>
          <p:cNvGraphicFramePr>
            <a:graphicFrameLocks noChangeAspect="1"/>
          </p:cNvGraphicFramePr>
          <p:nvPr/>
        </p:nvGraphicFramePr>
        <p:xfrm>
          <a:off x="7011973" y="2804570"/>
          <a:ext cx="3240088" cy="877887"/>
        </p:xfrm>
        <a:graphic>
          <a:graphicData uri="http://schemas.openxmlformats.org/presentationml/2006/ole">
            <mc:AlternateContent xmlns:mc="http://schemas.openxmlformats.org/markup-compatibility/2006">
              <mc:Choice xmlns:v="urn:schemas-microsoft-com:vml" Requires="v">
                <p:oleObj name="公式" r:id="rId3" imgW="1689100" imgH="457200" progId="Equation.3">
                  <p:embed/>
                </p:oleObj>
              </mc:Choice>
              <mc:Fallback>
                <p:oleObj name="公式" r:id="rId3" imgW="1689100" imgH="457200" progId="Equation.3">
                  <p:embed/>
                  <p:pic>
                    <p:nvPicPr>
                      <p:cNvPr id="0" name="Picture 6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973" y="2804570"/>
                        <a:ext cx="3240088"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标题 1"/>
          <p:cNvSpPr>
            <a:spLocks noGrp="1"/>
          </p:cNvSpPr>
          <p:nvPr>
            <p:ph type="title"/>
          </p:nvPr>
        </p:nvSpPr>
        <p:spPr/>
        <p:txBody>
          <a:bodyPr/>
          <a:lstStyle/>
          <a:p>
            <a:r>
              <a:rPr lang="zh-CN" altLang="en-US" dirty="0"/>
              <a:t>1.2 Algorithm complexity analysis</a:t>
            </a:r>
          </a:p>
        </p:txBody>
      </p:sp>
      <p:sp>
        <p:nvSpPr>
          <p:cNvPr id="2" name="文本框 1">
            <a:extLst>
              <a:ext uri="{FF2B5EF4-FFF2-40B4-BE49-F238E27FC236}">
                <a16:creationId xmlns:a16="http://schemas.microsoft.com/office/drawing/2014/main" id="{BE53269C-67CB-CD51-A5D2-7EC45975C64D}"/>
              </a:ext>
            </a:extLst>
          </p:cNvPr>
          <p:cNvSpPr txBox="1"/>
          <p:nvPr/>
        </p:nvSpPr>
        <p:spPr>
          <a:xfrm>
            <a:off x="1262418" y="1235123"/>
            <a:ext cx="1064526" cy="369332"/>
          </a:xfrm>
          <a:prstGeom prst="rect">
            <a:avLst/>
          </a:prstGeom>
          <a:noFill/>
        </p:spPr>
        <p:txBody>
          <a:bodyPr wrap="square" rtlCol="0">
            <a:spAutoFit/>
          </a:bodyPr>
          <a:lstStyle/>
          <a:p>
            <a:r>
              <a:rPr lang="zh-CN" altLang="en-US" b="1" dirty="0">
                <a:solidFill>
                  <a:srgbClr val="FF0000"/>
                </a:solidFill>
              </a:rPr>
              <a:t>递归</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lnSpc>
                <a:spcPct val="150000"/>
              </a:lnSpc>
              <a:buNone/>
            </a:pPr>
            <a:r>
              <a:rPr lang="zh-CN" altLang="en-US" sz="2800" dirty="0"/>
              <a:t>All decision problems that can be solved in polynomial time constitute class P problems.</a:t>
            </a:r>
            <a:r>
              <a:rPr lang="en-US" altLang="zh-CN" sz="2800" dirty="0"/>
              <a:t> </a:t>
            </a:r>
            <a:r>
              <a:rPr lang="zh-CN" altLang="en-US" sz="2800" dirty="0"/>
              <a:t>Polynomial time is in view of the problem scale,</a:t>
            </a:r>
            <a:r>
              <a:rPr lang="en-US" altLang="zh-CN" sz="2800" dirty="0"/>
              <a:t> that is, the </a:t>
            </a:r>
            <a:r>
              <a:rPr lang="en-US" altLang="zh-CN" sz="2800" dirty="0">
                <a:solidFill>
                  <a:srgbClr val="FF0000"/>
                </a:solidFill>
              </a:rPr>
              <a:t>time required to solve the problem</a:t>
            </a:r>
            <a:r>
              <a:rPr lang="en-US" altLang="zh-CN" sz="2800" dirty="0"/>
              <a:t> is the </a:t>
            </a:r>
            <a:r>
              <a:rPr lang="en-US" altLang="zh-CN" sz="2800" dirty="0">
                <a:solidFill>
                  <a:srgbClr val="FF0000"/>
                </a:solidFill>
              </a:rPr>
              <a:t>size of the problem</a:t>
            </a:r>
            <a:r>
              <a:rPr lang="en-US" altLang="zh-CN" sz="2800" dirty="0"/>
              <a:t> of polynomial.</a:t>
            </a:r>
            <a:r>
              <a:rPr lang="zh-CN" altLang="en-US" sz="2800" dirty="0"/>
              <a:t> </a:t>
            </a:r>
            <a:endParaRPr lang="en-US" altLang="zh-CN" sz="2800" dirty="0"/>
          </a:p>
          <a:p>
            <a:pPr marL="0" indent="0" algn="just">
              <a:lnSpc>
                <a:spcPct val="150000"/>
              </a:lnSpc>
              <a:buNone/>
            </a:pPr>
            <a:r>
              <a:rPr lang="zh-CN" altLang="en-US" sz="2800" b="1" dirty="0"/>
              <a:t>NP problems</a:t>
            </a:r>
            <a:r>
              <a:rPr lang="zh-CN" altLang="en-US" sz="2800" dirty="0"/>
              <a:t>: nondeterministic polynomial problems.</a:t>
            </a:r>
          </a:p>
          <a:p>
            <a:pPr marL="0" indent="0" algn="just">
              <a:lnSpc>
                <a:spcPct val="150000"/>
              </a:lnSpc>
              <a:buNone/>
            </a:pPr>
            <a:r>
              <a:rPr lang="zh-CN" altLang="en-US" sz="2800" dirty="0">
                <a:sym typeface="+mn-ea"/>
              </a:rPr>
              <a:t>All deterministic polynomial-time solvable decision problems constitute NP class problems.</a:t>
            </a:r>
            <a:endParaRPr lang="zh-CN" altLang="en-US" sz="2800" dirty="0"/>
          </a:p>
          <a:p>
            <a:pPr marL="0" indent="0" algn="just">
              <a:lnSpc>
                <a:spcPct val="150000"/>
              </a:lnSpc>
              <a:buNone/>
            </a:pPr>
            <a:endParaRPr lang="zh-CN" altLang="en-US" sz="2800" dirty="0"/>
          </a:p>
        </p:txBody>
      </p:sp>
      <p:sp>
        <p:nvSpPr>
          <p:cNvPr id="6" name="标题 1"/>
          <p:cNvSpPr>
            <a:spLocks noGrp="1"/>
          </p:cNvSpPr>
          <p:nvPr>
            <p:ph type="title"/>
          </p:nvPr>
        </p:nvSpPr>
        <p:spPr/>
        <p:txBody>
          <a:bodyPr/>
          <a:lstStyle/>
          <a:p>
            <a:r>
              <a:rPr lang="zh-CN" altLang="en-US" dirty="0"/>
              <a:t>N</a:t>
            </a:r>
            <a:r>
              <a:rPr lang="en-US" altLang="zh-CN" dirty="0"/>
              <a:t>P</a:t>
            </a:r>
            <a:r>
              <a:rPr lang="zh-CN" altLang="en-US" dirty="0"/>
              <a:t>-complete theory</a:t>
            </a:r>
          </a:p>
        </p:txBody>
      </p:sp>
      <p:sp>
        <p:nvSpPr>
          <p:cNvPr id="2" name="文本框 1">
            <a:extLst>
              <a:ext uri="{FF2B5EF4-FFF2-40B4-BE49-F238E27FC236}">
                <a16:creationId xmlns:a16="http://schemas.microsoft.com/office/drawing/2014/main" id="{62605ED2-B9E2-FDFC-1FBA-A12C8A81FBB5}"/>
              </a:ext>
            </a:extLst>
          </p:cNvPr>
          <p:cNvSpPr txBox="1"/>
          <p:nvPr/>
        </p:nvSpPr>
        <p:spPr>
          <a:xfrm>
            <a:off x="9478372" y="1323833"/>
            <a:ext cx="968989" cy="369332"/>
          </a:xfrm>
          <a:prstGeom prst="rect">
            <a:avLst/>
          </a:prstGeom>
          <a:noFill/>
        </p:spPr>
        <p:txBody>
          <a:bodyPr wrap="square" rtlCol="0">
            <a:spAutoFit/>
          </a:bodyPr>
          <a:lstStyle/>
          <a:p>
            <a:r>
              <a:rPr lang="zh-CN" altLang="en-US" b="1" dirty="0">
                <a:solidFill>
                  <a:srgbClr val="FF0000"/>
                </a:solidFill>
              </a:rPr>
              <a:t>多项式</a:t>
            </a:r>
          </a:p>
        </p:txBody>
      </p:sp>
      <p:sp>
        <p:nvSpPr>
          <p:cNvPr id="4" name="文本框 3">
            <a:extLst>
              <a:ext uri="{FF2B5EF4-FFF2-40B4-BE49-F238E27FC236}">
                <a16:creationId xmlns:a16="http://schemas.microsoft.com/office/drawing/2014/main" id="{462EBD7C-55E6-AEBD-02F3-26895D984E73}"/>
              </a:ext>
            </a:extLst>
          </p:cNvPr>
          <p:cNvSpPr txBox="1"/>
          <p:nvPr/>
        </p:nvSpPr>
        <p:spPr>
          <a:xfrm>
            <a:off x="3516575" y="3994245"/>
            <a:ext cx="1587688" cy="369332"/>
          </a:xfrm>
          <a:prstGeom prst="rect">
            <a:avLst/>
          </a:prstGeom>
          <a:noFill/>
        </p:spPr>
        <p:txBody>
          <a:bodyPr wrap="square" rtlCol="0">
            <a:spAutoFit/>
          </a:bodyPr>
          <a:lstStyle/>
          <a:p>
            <a:r>
              <a:rPr lang="zh-CN" altLang="en-US" b="1" dirty="0">
                <a:solidFill>
                  <a:srgbClr val="FF0000"/>
                </a:solidFill>
              </a:rPr>
              <a:t>非确定性</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N</a:t>
            </a:r>
            <a:r>
              <a:rPr lang="en-US" altLang="zh-CN" dirty="0"/>
              <a:t>P</a:t>
            </a:r>
            <a:r>
              <a:rPr lang="zh-CN" altLang="en-US" dirty="0"/>
              <a:t>-complete theory</a:t>
            </a:r>
          </a:p>
        </p:txBody>
      </p:sp>
      <p:sp>
        <p:nvSpPr>
          <p:cNvPr id="3" name="内容占位符 2"/>
          <p:cNvSpPr>
            <a:spLocks noGrp="1"/>
          </p:cNvSpPr>
          <p:nvPr>
            <p:ph idx="1"/>
          </p:nvPr>
        </p:nvSpPr>
        <p:spPr>
          <a:xfrm>
            <a:off x="279481" y="891575"/>
            <a:ext cx="11632335" cy="5349166"/>
          </a:xfrm>
        </p:spPr>
        <p:txBody>
          <a:bodyPr/>
          <a:lstStyle/>
          <a:p>
            <a:pPr marL="0" indent="0" algn="just">
              <a:lnSpc>
                <a:spcPct val="150000"/>
              </a:lnSpc>
              <a:buNone/>
            </a:pPr>
            <a:r>
              <a:rPr sz="2800" b="1" dirty="0">
                <a:solidFill>
                  <a:srgbClr val="0000FF"/>
                </a:solidFill>
              </a:rPr>
              <a:t>Nondeterministic algorithm</a:t>
            </a:r>
            <a:r>
              <a:rPr sz="2800" b="1" dirty="0"/>
              <a:t>:</a:t>
            </a:r>
            <a:r>
              <a:rPr sz="2800" dirty="0"/>
              <a:t> Problem solving is divided into two stages: guess and verify. The guess phase of the algorithm is nondeterministic and gives a guess of the problem. The verification stage of the algorithm is deterministic and verifies the correctness of the solution of the previous stage. If the verification stage can be completed in polynomial, the algorithm is said to be a polynomial-time nondeterministic algorithm, and the problem is also said to be nondeterministic polynomial-time solvable</a:t>
            </a:r>
            <a:r>
              <a:rPr lang="en-US" sz="2800" dirty="0"/>
              <a:t>.</a:t>
            </a:r>
            <a:endParaRPr lang="en-US" altLang="zh-CN" sz="2800" dirty="0"/>
          </a:p>
          <a:p>
            <a:pPr marL="0" indent="0" algn="just">
              <a:lnSpc>
                <a:spcPct val="100000"/>
              </a:lnSpc>
              <a:buNone/>
            </a:pP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t>
            </a:r>
            <a:r>
              <a:rPr lang="zh-CN" altLang="en-US" dirty="0"/>
              <a:t>eaching materials</a:t>
            </a:r>
          </a:p>
        </p:txBody>
      </p:sp>
      <p:sp>
        <p:nvSpPr>
          <p:cNvPr id="5" name="矩形 4"/>
          <p:cNvSpPr/>
          <p:nvPr/>
        </p:nvSpPr>
        <p:spPr>
          <a:xfrm>
            <a:off x="4077970" y="815340"/>
            <a:ext cx="8149590" cy="52273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p>
            <a:pPr>
              <a:lnSpc>
                <a:spcPct val="200000"/>
              </a:lnSpc>
            </a:pPr>
            <a:r>
              <a:rPr lang="zh-CN" altLang="en-US" sz="2400" dirty="0"/>
              <a:t>Chapter 1 </a:t>
            </a:r>
            <a:r>
              <a:rPr lang="en-US" altLang="zh-CN" sz="2400" dirty="0"/>
              <a:t>A</a:t>
            </a:r>
            <a:r>
              <a:rPr lang="zh-CN" altLang="en-US" sz="2400" dirty="0"/>
              <a:t>lgorithm overview</a:t>
            </a:r>
          </a:p>
          <a:p>
            <a:pPr>
              <a:lnSpc>
                <a:spcPct val="200000"/>
              </a:lnSpc>
            </a:pPr>
            <a:r>
              <a:rPr lang="zh-CN" altLang="en-US" sz="2400" dirty="0"/>
              <a:t>Chapter 2 Recursion and divide-and-conquer strategy</a:t>
            </a:r>
          </a:p>
          <a:p>
            <a:pPr>
              <a:lnSpc>
                <a:spcPct val="200000"/>
              </a:lnSpc>
            </a:pPr>
            <a:r>
              <a:rPr lang="zh-CN" altLang="en-US" sz="2400" dirty="0"/>
              <a:t>Chapter 3 Dynamic programming</a:t>
            </a:r>
          </a:p>
          <a:p>
            <a:pPr>
              <a:lnSpc>
                <a:spcPct val="200000"/>
              </a:lnSpc>
            </a:pPr>
            <a:r>
              <a:rPr lang="zh-CN" altLang="en-US" sz="2400" dirty="0"/>
              <a:t>Chapter 4 Greedy algorithm</a:t>
            </a:r>
          </a:p>
          <a:p>
            <a:pPr>
              <a:lnSpc>
                <a:spcPct val="200000"/>
              </a:lnSpc>
            </a:pPr>
            <a:r>
              <a:rPr lang="zh-CN" altLang="en-US" sz="2400" dirty="0">
                <a:solidFill>
                  <a:schemeClr val="tx1">
                    <a:lumMod val="50000"/>
                    <a:lumOff val="50000"/>
                  </a:schemeClr>
                </a:solidFill>
              </a:rPr>
              <a:t>Chapter </a:t>
            </a:r>
            <a:r>
              <a:rPr lang="en-US" altLang="zh-CN" sz="2400" dirty="0">
                <a:solidFill>
                  <a:schemeClr val="tx1">
                    <a:lumMod val="50000"/>
                    <a:lumOff val="50000"/>
                  </a:schemeClr>
                </a:solidFill>
              </a:rPr>
              <a:t>5</a:t>
            </a:r>
            <a:r>
              <a:rPr lang="zh-CN" altLang="en-US" sz="2400" dirty="0">
                <a:solidFill>
                  <a:schemeClr val="tx1">
                    <a:lumMod val="50000"/>
                    <a:lumOff val="50000"/>
                  </a:schemeClr>
                </a:solidFill>
              </a:rPr>
              <a:t> </a:t>
            </a:r>
            <a:r>
              <a:rPr lang="en-US" altLang="zh-CN" sz="2400" dirty="0">
                <a:solidFill>
                  <a:schemeClr val="tx1">
                    <a:lumMod val="50000"/>
                    <a:lumOff val="50000"/>
                  </a:schemeClr>
                </a:solidFill>
              </a:rPr>
              <a:t>B</a:t>
            </a:r>
            <a:r>
              <a:rPr lang="zh-CN" altLang="en-US" sz="2400" dirty="0">
                <a:solidFill>
                  <a:schemeClr val="tx1">
                    <a:lumMod val="50000"/>
                    <a:lumOff val="50000"/>
                  </a:schemeClr>
                </a:solidFill>
              </a:rPr>
              <a:t>acktracking</a:t>
            </a:r>
          </a:p>
          <a:p>
            <a:pPr>
              <a:lnSpc>
                <a:spcPct val="200000"/>
              </a:lnSpc>
            </a:pPr>
            <a:r>
              <a:rPr lang="zh-CN" altLang="en-US" sz="2400" dirty="0">
                <a:solidFill>
                  <a:schemeClr val="tx1">
                    <a:lumMod val="50000"/>
                    <a:lumOff val="50000"/>
                  </a:schemeClr>
                </a:solidFill>
              </a:rPr>
              <a:t>Chapter 6 Branch and limit method</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69" y="815443"/>
            <a:ext cx="3776919" cy="55971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zh-CN" altLang="en-US" dirty="0"/>
              <a:t>ummary</a:t>
            </a:r>
          </a:p>
        </p:txBody>
      </p:sp>
      <p:sp>
        <p:nvSpPr>
          <p:cNvPr id="4" name="内容占位符 2"/>
          <p:cNvSpPr>
            <a:spLocks noGrp="1"/>
          </p:cNvSpPr>
          <p:nvPr>
            <p:ph idx="1"/>
          </p:nvPr>
        </p:nvSpPr>
        <p:spPr>
          <a:xfrm>
            <a:off x="279481" y="891575"/>
            <a:ext cx="11632335" cy="5349166"/>
          </a:xfrm>
        </p:spPr>
        <p:txBody>
          <a:bodyPr/>
          <a:lstStyle/>
          <a:p>
            <a:pPr algn="just">
              <a:lnSpc>
                <a:spcPct val="150000"/>
              </a:lnSpc>
            </a:pPr>
            <a:r>
              <a:rPr sz="2800" dirty="0"/>
              <a:t>An "algorithm" is a clear sequence of instructions for solving a problem in limited time. The input of the algorithm determines an instance of the problem solved by the algorithm</a:t>
            </a:r>
            <a:r>
              <a:rPr lang="en-US" sz="2800" dirty="0"/>
              <a:t>.</a:t>
            </a:r>
            <a:endParaRPr sz="2800" dirty="0"/>
          </a:p>
          <a:p>
            <a:pPr algn="just">
              <a:lnSpc>
                <a:spcPct val="150000"/>
              </a:lnSpc>
            </a:pPr>
            <a:endParaRPr lang="en-US" sz="2800" dirty="0"/>
          </a:p>
          <a:p>
            <a:pPr algn="just">
              <a:lnSpc>
                <a:spcPct val="150000"/>
              </a:lnSpc>
            </a:pPr>
            <a:r>
              <a:rPr sz="2800" dirty="0"/>
              <a:t>The algorithm can be described in detail in natural language or pseudocode, or it can be implemented as a computer program</a:t>
            </a:r>
            <a:r>
              <a:rPr lang="en-US" sz="2800" dirty="0"/>
              <a:t>.</a:t>
            </a:r>
            <a:endParaRPr sz="2800" dirty="0"/>
          </a:p>
        </p:txBody>
      </p:sp>
      <p:sp>
        <p:nvSpPr>
          <p:cNvPr id="3" name="文本框 2">
            <a:extLst>
              <a:ext uri="{FF2B5EF4-FFF2-40B4-BE49-F238E27FC236}">
                <a16:creationId xmlns:a16="http://schemas.microsoft.com/office/drawing/2014/main" id="{45D6839C-EBBD-DA6C-2A49-698984456544}"/>
              </a:ext>
            </a:extLst>
          </p:cNvPr>
          <p:cNvSpPr txBox="1"/>
          <p:nvPr/>
        </p:nvSpPr>
        <p:spPr>
          <a:xfrm>
            <a:off x="1624084" y="4746009"/>
            <a:ext cx="974385" cy="369332"/>
          </a:xfrm>
          <a:prstGeom prst="rect">
            <a:avLst/>
          </a:prstGeom>
          <a:noFill/>
        </p:spPr>
        <p:txBody>
          <a:bodyPr wrap="square" rtlCol="0">
            <a:spAutoFit/>
          </a:bodyPr>
          <a:lstStyle/>
          <a:p>
            <a:r>
              <a:rPr lang="zh-CN" altLang="en-US" b="1" dirty="0">
                <a:solidFill>
                  <a:srgbClr val="FF0000"/>
                </a:solidFill>
              </a:rPr>
              <a:t>伪代码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279481" y="891575"/>
            <a:ext cx="11632335" cy="5349166"/>
          </a:xfrm>
        </p:spPr>
        <p:txBody>
          <a:bodyPr/>
          <a:lstStyle/>
          <a:p>
            <a:pPr algn="just">
              <a:lnSpc>
                <a:spcPct val="150000"/>
              </a:lnSpc>
            </a:pPr>
            <a:r>
              <a:rPr lang="en-US" altLang="zh-CN" sz="2800" dirty="0"/>
              <a:t>There are two kinds of algorithm complexity (efficiency) : time complexity and space complexity.</a:t>
            </a:r>
          </a:p>
          <a:p>
            <a:pPr algn="just">
              <a:lnSpc>
                <a:spcPct val="150000"/>
              </a:lnSpc>
            </a:pPr>
            <a:endParaRPr lang="en-US" altLang="zh-CN" sz="2800" dirty="0"/>
          </a:p>
          <a:p>
            <a:pPr algn="just">
              <a:lnSpc>
                <a:spcPct val="150000"/>
              </a:lnSpc>
            </a:pPr>
            <a:r>
              <a:rPr lang="zh-CN" sz="2800" dirty="0"/>
              <a:t>There are three types of time complexity: worst, best, and average</a:t>
            </a:r>
          </a:p>
        </p:txBody>
      </p:sp>
      <p:sp>
        <p:nvSpPr>
          <p:cNvPr id="7" name="标题 1"/>
          <p:cNvSpPr>
            <a:spLocks noGrp="1"/>
          </p:cNvSpPr>
          <p:nvPr>
            <p:ph type="title"/>
          </p:nvPr>
        </p:nvSpPr>
        <p:spPr/>
        <p:txBody>
          <a:bodyPr/>
          <a:lstStyle/>
          <a:p>
            <a:r>
              <a:rPr lang="en-US" altLang="zh-CN" dirty="0"/>
              <a:t>S</a:t>
            </a:r>
            <a:r>
              <a:rPr lang="zh-CN" altLang="en-US" dirty="0"/>
              <a:t>ummary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9DAEA-8222-E769-7A43-B651F8EE07DE}"/>
            </a:ext>
          </a:extLst>
        </p:cNvPr>
        <p:cNvGrpSpPr/>
        <p:nvPr/>
      </p:nvGrpSpPr>
      <p:grpSpPr>
        <a:xfrm>
          <a:off x="0" y="0"/>
          <a:ext cx="0" cy="0"/>
          <a:chOff x="0" y="0"/>
          <a:chExt cx="0" cy="0"/>
        </a:xfrm>
      </p:grpSpPr>
      <p:sp>
        <p:nvSpPr>
          <p:cNvPr id="4" name="内容占位符 2">
            <a:extLst>
              <a:ext uri="{FF2B5EF4-FFF2-40B4-BE49-F238E27FC236}">
                <a16:creationId xmlns:a16="http://schemas.microsoft.com/office/drawing/2014/main" id="{C21155B9-F55B-A594-E40C-54F3FBAEFE64}"/>
              </a:ext>
            </a:extLst>
          </p:cNvPr>
          <p:cNvSpPr>
            <a:spLocks noGrp="1"/>
          </p:cNvSpPr>
          <p:nvPr>
            <p:ph idx="1"/>
          </p:nvPr>
        </p:nvSpPr>
        <p:spPr>
          <a:xfrm>
            <a:off x="279481" y="891575"/>
            <a:ext cx="11632335" cy="5349166"/>
          </a:xfrm>
        </p:spPr>
        <p:txBody>
          <a:bodyPr/>
          <a:lstStyle/>
          <a:p>
            <a:pPr algn="just">
              <a:lnSpc>
                <a:spcPct val="150000"/>
              </a:lnSpc>
            </a:pPr>
            <a:r>
              <a:rPr lang="zh-CN" altLang="zh-CN" sz="2800" dirty="0"/>
              <a:t>The complexity of most algorithms falls into several categories: constant (1), logarithmic (logn), linear (n), nearly linear (nlogn), square (</a:t>
            </a:r>
            <a:r>
              <a:rPr lang="en-US" altLang="zh-CN" sz="2800" dirty="0"/>
              <a:t>n</a:t>
            </a:r>
            <a:r>
              <a:rPr lang="zh-CN" altLang="zh-CN" sz="2800" dirty="0"/>
              <a:t>²), cubic (n³), exponential (mⁿ, n!). .</a:t>
            </a:r>
          </a:p>
        </p:txBody>
      </p:sp>
      <p:sp>
        <p:nvSpPr>
          <p:cNvPr id="7" name="标题 1">
            <a:extLst>
              <a:ext uri="{FF2B5EF4-FFF2-40B4-BE49-F238E27FC236}">
                <a16:creationId xmlns:a16="http://schemas.microsoft.com/office/drawing/2014/main" id="{39FBB41D-0B8E-E213-D0EE-E1111A38EC34}"/>
              </a:ext>
            </a:extLst>
          </p:cNvPr>
          <p:cNvSpPr>
            <a:spLocks noGrp="1"/>
          </p:cNvSpPr>
          <p:nvPr>
            <p:ph type="title"/>
          </p:nvPr>
        </p:nvSpPr>
        <p:spPr/>
        <p:txBody>
          <a:bodyPr/>
          <a:lstStyle/>
          <a:p>
            <a:r>
              <a:rPr lang="en-US" altLang="zh-CN" dirty="0"/>
              <a:t>S</a:t>
            </a:r>
            <a:r>
              <a:rPr lang="zh-CN" altLang="en-US" dirty="0"/>
              <a:t>ummary</a:t>
            </a:r>
          </a:p>
        </p:txBody>
      </p:sp>
    </p:spTree>
    <p:extLst>
      <p:ext uri="{BB962C8B-B14F-4D97-AF65-F5344CB8AC3E}">
        <p14:creationId xmlns:p14="http://schemas.microsoft.com/office/powerpoint/2010/main" val="3808457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29324-E06D-9AD6-B1CF-9F192F51683F}"/>
            </a:ext>
          </a:extLst>
        </p:cNvPr>
        <p:cNvGrpSpPr/>
        <p:nvPr/>
      </p:nvGrpSpPr>
      <p:grpSpPr>
        <a:xfrm>
          <a:off x="0" y="0"/>
          <a:ext cx="0" cy="0"/>
          <a:chOff x="0" y="0"/>
          <a:chExt cx="0" cy="0"/>
        </a:xfrm>
      </p:grpSpPr>
      <p:sp>
        <p:nvSpPr>
          <p:cNvPr id="4" name="内容占位符 2">
            <a:extLst>
              <a:ext uri="{FF2B5EF4-FFF2-40B4-BE49-F238E27FC236}">
                <a16:creationId xmlns:a16="http://schemas.microsoft.com/office/drawing/2014/main" id="{9BDEB361-0B4B-078C-C43A-17F7A4CBDEDD}"/>
              </a:ext>
            </a:extLst>
          </p:cNvPr>
          <p:cNvSpPr>
            <a:spLocks noGrp="1"/>
          </p:cNvSpPr>
          <p:nvPr>
            <p:ph idx="1"/>
          </p:nvPr>
        </p:nvSpPr>
        <p:spPr>
          <a:xfrm>
            <a:off x="279481" y="891575"/>
            <a:ext cx="11632335" cy="5349166"/>
          </a:xfrm>
        </p:spPr>
        <p:txBody>
          <a:bodyPr/>
          <a:lstStyle/>
          <a:p>
            <a:pPr algn="just">
              <a:lnSpc>
                <a:spcPct val="150000"/>
              </a:lnSpc>
            </a:pPr>
            <a:r>
              <a:rPr lang="zh-CN" altLang="zh-CN" sz="2800" dirty="0"/>
              <a:t>1, logn, n, nlogn, </a:t>
            </a:r>
            <a:r>
              <a:rPr lang="en-US" altLang="zh-CN" sz="2800" dirty="0">
                <a:sym typeface="+mn-ea"/>
              </a:rPr>
              <a:t>n</a:t>
            </a:r>
            <a:r>
              <a:rPr lang="zh-CN" altLang="zh-CN" sz="2800" dirty="0">
                <a:sym typeface="+mn-ea"/>
              </a:rPr>
              <a:t>²</a:t>
            </a:r>
            <a:r>
              <a:rPr lang="zh-CN" altLang="zh-CN" sz="2800" dirty="0"/>
              <a:t>, </a:t>
            </a:r>
            <a:r>
              <a:rPr lang="zh-CN" altLang="zh-CN" sz="2800" dirty="0">
                <a:sym typeface="+mn-ea"/>
              </a:rPr>
              <a:t>n³</a:t>
            </a:r>
            <a:r>
              <a:rPr lang="zh-CN" altLang="zh-CN" sz="2800" dirty="0"/>
              <a:t> are collectively called polynomial time efficient algorithms or good algorithms</a:t>
            </a:r>
            <a:r>
              <a:rPr lang="en-US" altLang="zh-CN" sz="2800" dirty="0"/>
              <a:t>;</a:t>
            </a:r>
            <a:r>
              <a:rPr lang="zh-CN" altLang="zh-CN" sz="2800" dirty="0"/>
              <a:t> mⁿ, n! </a:t>
            </a:r>
            <a:r>
              <a:rPr lang="en-US" altLang="zh-CN" sz="2800" dirty="0"/>
              <a:t>c</a:t>
            </a:r>
            <a:r>
              <a:rPr lang="zh-CN" altLang="zh-CN" sz="2800" dirty="0"/>
              <a:t>ollectively known as exponential time invalid algorithms or bad algorithms</a:t>
            </a:r>
            <a:r>
              <a:rPr lang="en-US" altLang="zh-CN" sz="2800" dirty="0"/>
              <a:t>.</a:t>
            </a:r>
          </a:p>
        </p:txBody>
      </p:sp>
      <p:sp>
        <p:nvSpPr>
          <p:cNvPr id="7" name="标题 1">
            <a:extLst>
              <a:ext uri="{FF2B5EF4-FFF2-40B4-BE49-F238E27FC236}">
                <a16:creationId xmlns:a16="http://schemas.microsoft.com/office/drawing/2014/main" id="{283EBD68-D469-7BF5-3B79-676A001D8CFE}"/>
              </a:ext>
            </a:extLst>
          </p:cNvPr>
          <p:cNvSpPr>
            <a:spLocks noGrp="1"/>
          </p:cNvSpPr>
          <p:nvPr>
            <p:ph type="title"/>
          </p:nvPr>
        </p:nvSpPr>
        <p:spPr/>
        <p:txBody>
          <a:bodyPr/>
          <a:lstStyle/>
          <a:p>
            <a:r>
              <a:rPr lang="en-US" altLang="zh-CN" dirty="0"/>
              <a:t>S</a:t>
            </a:r>
            <a:r>
              <a:rPr lang="zh-CN" altLang="en-US" dirty="0"/>
              <a:t>ummary</a:t>
            </a:r>
          </a:p>
        </p:txBody>
      </p:sp>
    </p:spTree>
    <p:extLst>
      <p:ext uri="{BB962C8B-B14F-4D97-AF65-F5344CB8AC3E}">
        <p14:creationId xmlns:p14="http://schemas.microsoft.com/office/powerpoint/2010/main" val="290762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t>
            </a:r>
            <a:r>
              <a:rPr lang="zh-CN" altLang="en-US" dirty="0"/>
              <a:t>eaching materials</a:t>
            </a:r>
          </a:p>
        </p:txBody>
      </p:sp>
      <p:pic>
        <p:nvPicPr>
          <p:cNvPr id="4" name="图片 3"/>
          <p:cNvPicPr>
            <a:picLocks noChangeAspect="1"/>
          </p:cNvPicPr>
          <p:nvPr/>
        </p:nvPicPr>
        <p:blipFill>
          <a:blip r:embed="rId2"/>
          <a:stretch>
            <a:fillRect/>
          </a:stretch>
        </p:blipFill>
        <p:spPr>
          <a:xfrm>
            <a:off x="378125" y="1145405"/>
            <a:ext cx="4440688" cy="4977327"/>
          </a:xfrm>
          <a:prstGeom prst="rect">
            <a:avLst/>
          </a:prstGeom>
        </p:spPr>
      </p:pic>
      <p:pic>
        <p:nvPicPr>
          <p:cNvPr id="5" name="图片 4"/>
          <p:cNvPicPr>
            <a:picLocks noChangeAspect="1"/>
          </p:cNvPicPr>
          <p:nvPr/>
        </p:nvPicPr>
        <p:blipFill>
          <a:blip r:embed="rId3"/>
          <a:stretch>
            <a:fillRect/>
          </a:stretch>
        </p:blipFill>
        <p:spPr>
          <a:xfrm>
            <a:off x="5810901" y="908380"/>
            <a:ext cx="4528331" cy="52995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buNone/>
            </a:pPr>
            <a:r>
              <a:rPr lang="en-US" altLang="zh-CN" sz="4400" dirty="0">
                <a:latin typeface="Times New Roman" panose="02020503050405090304" pitchFamily="18" charset="0"/>
                <a:cs typeface="Times New Roman" panose="02020503050405090304" pitchFamily="18" charset="0"/>
              </a:rPr>
              <a:t>Before there were computers, there were algorithms. But now that there are computers, there are even more algorithms, and algorithms lie at the heart of computing.</a:t>
            </a:r>
            <a:endParaRPr lang="zh-CN" altLang="en-US" sz="4400" dirty="0">
              <a:latin typeface="Times New Roman" panose="02020503050405090304" pitchFamily="18" charset="0"/>
              <a:cs typeface="Times New Roman" panose="02020503050405090304" pitchFamily="18" charset="0"/>
            </a:endParaRPr>
          </a:p>
        </p:txBody>
      </p:sp>
      <p:pic>
        <p:nvPicPr>
          <p:cNvPr id="4" name="图片 3"/>
          <p:cNvPicPr>
            <a:picLocks noChangeAspect="1"/>
          </p:cNvPicPr>
          <p:nvPr/>
        </p:nvPicPr>
        <p:blipFill>
          <a:blip r:embed="rId2"/>
          <a:stretch>
            <a:fillRect/>
          </a:stretch>
        </p:blipFill>
        <p:spPr>
          <a:xfrm>
            <a:off x="9107228" y="3301465"/>
            <a:ext cx="2791888" cy="3129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Chapter 1 </a:t>
            </a:r>
            <a:r>
              <a:rPr lang="en-US" altLang="zh-CN" dirty="0"/>
              <a:t>A</a:t>
            </a:r>
            <a:r>
              <a:rPr lang="zh-CN" altLang="en-US" dirty="0"/>
              <a:t>lgorithm overview</a:t>
            </a:r>
          </a:p>
        </p:txBody>
      </p:sp>
      <p:sp>
        <p:nvSpPr>
          <p:cNvPr id="3" name="内容占位符 2"/>
          <p:cNvSpPr>
            <a:spLocks noGrp="1"/>
          </p:cNvSpPr>
          <p:nvPr>
            <p:ph idx="1"/>
          </p:nvPr>
        </p:nvSpPr>
        <p:spPr/>
        <p:txBody>
          <a:bodyPr/>
          <a:lstStyle/>
          <a:p>
            <a:pPr eaLnBrk="0">
              <a:lnSpc>
                <a:spcPct val="150000"/>
              </a:lnSpc>
              <a:buFontTx/>
              <a:buNone/>
            </a:pPr>
            <a:r>
              <a:rPr lang="zh-CN" altLang="en-US" sz="3000" b="1" dirty="0">
                <a:solidFill>
                  <a:srgbClr val="3907F1"/>
                </a:solidFill>
                <a:sym typeface="+mn-ea"/>
              </a:rPr>
              <a:t>Learning Points:</a:t>
            </a:r>
            <a:endParaRPr lang="en-US" altLang="zh-CN" sz="3000" b="1" dirty="0">
              <a:solidFill>
                <a:srgbClr val="3907F1"/>
              </a:solidFill>
            </a:endParaRPr>
          </a:p>
          <a:p>
            <a:pPr eaLnBrk="0">
              <a:lnSpc>
                <a:spcPct val="100000"/>
              </a:lnSpc>
              <a:buFont typeface="Symbol" panose="05050102010706020507" pitchFamily="18" charset="2"/>
              <a:buChar char="·"/>
            </a:pPr>
            <a:r>
              <a:rPr lang="zh-CN" altLang="en-US" sz="3000" dirty="0">
                <a:sym typeface="+mn-ea"/>
              </a:rPr>
              <a:t>Understand the concept of algorithms.</a:t>
            </a:r>
            <a:endParaRPr lang="zh-CN" altLang="en-US" sz="3000" dirty="0"/>
          </a:p>
          <a:p>
            <a:pPr eaLnBrk="0">
              <a:lnSpc>
                <a:spcPct val="100000"/>
              </a:lnSpc>
              <a:buFont typeface="Symbol" panose="05050102010706020507" pitchFamily="18" charset="2"/>
              <a:buChar char="·"/>
            </a:pPr>
            <a:r>
              <a:rPr lang="zh-CN" altLang="en-US" sz="3000" dirty="0">
                <a:sym typeface="+mn-ea"/>
              </a:rPr>
              <a:t>Understand what is the program, and difference and inner link of the algorithm.</a:t>
            </a:r>
            <a:endParaRPr lang="zh-CN" altLang="en-US" sz="3000" dirty="0"/>
          </a:p>
          <a:p>
            <a:pPr eaLnBrk="0">
              <a:lnSpc>
                <a:spcPct val="100000"/>
              </a:lnSpc>
              <a:buFont typeface="Symbol" panose="05050102010706020507" pitchFamily="18" charset="2"/>
              <a:buChar char="·"/>
            </a:pPr>
            <a:r>
              <a:rPr lang="zh-CN" altLang="en-US" sz="3000" dirty="0">
                <a:sym typeface="+mn-ea"/>
              </a:rPr>
              <a:t>Grasp the concept of </a:t>
            </a:r>
            <a:r>
              <a:rPr lang="zh-CN" altLang="en-US" sz="3000" b="1" dirty="0">
                <a:sym typeface="+mn-ea"/>
              </a:rPr>
              <a:t>computational complexity</a:t>
            </a:r>
            <a:r>
              <a:rPr lang="zh-CN" altLang="en-US" sz="3000" dirty="0">
                <a:sym typeface="+mn-ea"/>
              </a:rPr>
              <a:t> of algorithms.</a:t>
            </a:r>
            <a:endParaRPr lang="zh-CN" altLang="en-US" sz="3000" dirty="0"/>
          </a:p>
          <a:p>
            <a:pPr eaLnBrk="0">
              <a:lnSpc>
                <a:spcPct val="100000"/>
              </a:lnSpc>
              <a:buFont typeface="Symbol" panose="05050102010706020507" pitchFamily="18" charset="2"/>
              <a:buChar char="·"/>
            </a:pPr>
            <a:r>
              <a:rPr lang="zh-CN" altLang="en-US" sz="3000" dirty="0"/>
              <a:t>Grasp the mathematical representation of </a:t>
            </a:r>
            <a:r>
              <a:rPr lang="zh-CN" altLang="en-US" sz="3000" b="1" dirty="0"/>
              <a:t>asymptotic complexity</a:t>
            </a:r>
            <a:r>
              <a:rPr lang="zh-CN" altLang="en-US" sz="3000" dirty="0"/>
              <a:t> of algorithms.</a:t>
            </a:r>
          </a:p>
          <a:p>
            <a:pPr eaLnBrk="0">
              <a:lnSpc>
                <a:spcPct val="100000"/>
              </a:lnSpc>
              <a:buFont typeface="Symbol" panose="05050102010706020507" pitchFamily="18" charset="2"/>
              <a:buChar char="·"/>
            </a:pPr>
            <a:r>
              <a:rPr lang="zh-CN" altLang="en-US" sz="3000" dirty="0"/>
              <a:t>Master the method of describing algorithm with </a:t>
            </a:r>
            <a:r>
              <a:rPr lang="en-US" altLang="zh-CN" sz="3000" b="1" dirty="0"/>
              <a:t>Computer</a:t>
            </a:r>
            <a:r>
              <a:rPr lang="zh-CN" altLang="en-US" sz="3000" b="1" dirty="0"/>
              <a:t> language.</a:t>
            </a:r>
          </a:p>
          <a:p>
            <a:pPr marL="0" indent="0" eaLnBrk="0">
              <a:lnSpc>
                <a:spcPct val="150000"/>
              </a:lnSpc>
              <a:buFont typeface="Symbol" panose="05050102010706020507" pitchFamily="18" charset="2"/>
              <a:buNone/>
            </a:pPr>
            <a:endParaRPr lang="en-US" altLang="zh-CN" sz="3000" b="1" dirty="0"/>
          </a:p>
        </p:txBody>
      </p:sp>
      <p:sp>
        <p:nvSpPr>
          <p:cNvPr id="4" name="文本框 3">
            <a:extLst>
              <a:ext uri="{FF2B5EF4-FFF2-40B4-BE49-F238E27FC236}">
                <a16:creationId xmlns:a16="http://schemas.microsoft.com/office/drawing/2014/main" id="{5BB7FD5B-8697-9F52-6114-2DF3CEBF1034}"/>
              </a:ext>
            </a:extLst>
          </p:cNvPr>
          <p:cNvSpPr txBox="1"/>
          <p:nvPr/>
        </p:nvSpPr>
        <p:spPr>
          <a:xfrm>
            <a:off x="6468850" y="3660170"/>
            <a:ext cx="1473958" cy="369332"/>
          </a:xfrm>
          <a:prstGeom prst="rect">
            <a:avLst/>
          </a:prstGeom>
          <a:noFill/>
        </p:spPr>
        <p:txBody>
          <a:bodyPr wrap="square" rtlCol="0">
            <a:spAutoFit/>
          </a:bodyPr>
          <a:lstStyle/>
          <a:p>
            <a:r>
              <a:rPr lang="zh-CN" altLang="en-US" b="1" dirty="0">
                <a:solidFill>
                  <a:srgbClr val="FF0000"/>
                </a:solidFill>
              </a:rPr>
              <a:t>计算复杂度</a:t>
            </a:r>
          </a:p>
        </p:txBody>
      </p:sp>
      <p:sp>
        <p:nvSpPr>
          <p:cNvPr id="6" name="文本框 5">
            <a:extLst>
              <a:ext uri="{FF2B5EF4-FFF2-40B4-BE49-F238E27FC236}">
                <a16:creationId xmlns:a16="http://schemas.microsoft.com/office/drawing/2014/main" id="{15DF0A97-2E93-FB39-6767-E965E6C1429C}"/>
              </a:ext>
            </a:extLst>
          </p:cNvPr>
          <p:cNvSpPr txBox="1"/>
          <p:nvPr/>
        </p:nvSpPr>
        <p:spPr>
          <a:xfrm>
            <a:off x="9016432" y="4651908"/>
            <a:ext cx="1473958" cy="369332"/>
          </a:xfrm>
          <a:prstGeom prst="rect">
            <a:avLst/>
          </a:prstGeom>
          <a:noFill/>
        </p:spPr>
        <p:txBody>
          <a:bodyPr wrap="square" rtlCol="0">
            <a:spAutoFit/>
          </a:bodyPr>
          <a:lstStyle/>
          <a:p>
            <a:r>
              <a:rPr lang="zh-CN" altLang="en-US" b="1" dirty="0">
                <a:solidFill>
                  <a:srgbClr val="FF0000"/>
                </a:solidFill>
              </a:rPr>
              <a:t>渐近复杂性</a:t>
            </a:r>
          </a:p>
        </p:txBody>
      </p:sp>
      <p:sp>
        <p:nvSpPr>
          <p:cNvPr id="7" name="文本框 6">
            <a:extLst>
              <a:ext uri="{FF2B5EF4-FFF2-40B4-BE49-F238E27FC236}">
                <a16:creationId xmlns:a16="http://schemas.microsoft.com/office/drawing/2014/main" id="{5E61BD06-8BF4-44A9-8E5C-BB1BDF9EC654}"/>
              </a:ext>
            </a:extLst>
          </p:cNvPr>
          <p:cNvSpPr txBox="1"/>
          <p:nvPr/>
        </p:nvSpPr>
        <p:spPr>
          <a:xfrm>
            <a:off x="752712" y="3566158"/>
            <a:ext cx="762189" cy="369332"/>
          </a:xfrm>
          <a:prstGeom prst="rect">
            <a:avLst/>
          </a:prstGeom>
          <a:noFill/>
        </p:spPr>
        <p:txBody>
          <a:bodyPr wrap="square" rtlCol="0">
            <a:spAutoFit/>
          </a:bodyPr>
          <a:lstStyle/>
          <a:p>
            <a:r>
              <a:rPr lang="zh-CN" altLang="en-US" b="1" dirty="0">
                <a:solidFill>
                  <a:srgbClr val="FF0000"/>
                </a:solidFill>
              </a:rPr>
              <a:t>掌握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891575"/>
            <a:ext cx="11632335" cy="1023852"/>
          </a:xfrm>
        </p:spPr>
        <p:txBody>
          <a:bodyPr/>
          <a:lstStyle/>
          <a:p>
            <a:pPr marL="0" indent="0" algn="just">
              <a:buNone/>
            </a:pPr>
            <a:r>
              <a:rPr lang="en-US" altLang="zh-CN" dirty="0">
                <a:latin typeface="Times New Roman" panose="02020503050405090304" pitchFamily="18" charset="0"/>
                <a:cs typeface="Times New Roman" panose="02020503050405090304" pitchFamily="18" charset="0"/>
              </a:rPr>
              <a:t>What are algorithms? Why is the study of algorithms worthwhile? What is the role of algorithms relative to other technologies used in computers? </a:t>
            </a:r>
            <a:endParaRPr lang="zh-CN" altLang="en-US" dirty="0">
              <a:latin typeface="Times New Roman" panose="02020503050405090304" pitchFamily="18" charset="0"/>
              <a:cs typeface="Times New Roman" panose="02020503050405090304" pitchFamily="18" charset="0"/>
            </a:endParaRPr>
          </a:p>
        </p:txBody>
      </p:sp>
      <p:sp>
        <p:nvSpPr>
          <p:cNvPr id="4" name="内容占位符 2"/>
          <p:cNvSpPr txBox="1"/>
          <p:nvPr/>
        </p:nvSpPr>
        <p:spPr>
          <a:xfrm>
            <a:off x="266780" y="2402740"/>
            <a:ext cx="11632335" cy="2563895"/>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buFontTx/>
              <a:buNone/>
            </a:pPr>
            <a:r>
              <a:rPr lang="en-US" altLang="zh-CN" b="1" dirty="0">
                <a:latin typeface="Times New Roman" panose="02020503050405090304" pitchFamily="18" charset="0"/>
                <a:cs typeface="Times New Roman" panose="02020503050405090304" pitchFamily="18" charset="0"/>
              </a:rPr>
              <a:t>Informally, an algorithm is any </a:t>
            </a:r>
            <a:r>
              <a:rPr lang="en-US" altLang="zh-CN" b="1" dirty="0">
                <a:solidFill>
                  <a:srgbClr val="FF0000"/>
                </a:solidFill>
                <a:latin typeface="Times New Roman" panose="02020503050405090304" pitchFamily="18" charset="0"/>
                <a:cs typeface="Times New Roman" panose="02020503050405090304" pitchFamily="18" charset="0"/>
              </a:rPr>
              <a:t>well-defined computational </a:t>
            </a:r>
            <a:r>
              <a:rPr lang="en-US" altLang="zh-CN" b="1" dirty="0">
                <a:latin typeface="Times New Roman" panose="02020503050405090304" pitchFamily="18" charset="0"/>
                <a:cs typeface="Times New Roman" panose="02020503050405090304" pitchFamily="18" charset="0"/>
              </a:rPr>
              <a:t>procedure that takes some value, or set of values, as </a:t>
            </a:r>
            <a:r>
              <a:rPr lang="en-US" altLang="zh-CN" b="1" dirty="0">
                <a:solidFill>
                  <a:srgbClr val="FF0000"/>
                </a:solidFill>
                <a:latin typeface="Times New Roman" panose="02020503050405090304" pitchFamily="18" charset="0"/>
                <a:cs typeface="Times New Roman" panose="02020503050405090304" pitchFamily="18" charset="0"/>
              </a:rPr>
              <a:t>input</a:t>
            </a:r>
            <a:r>
              <a:rPr lang="en-US" altLang="zh-CN" b="1" dirty="0">
                <a:latin typeface="Times New Roman" panose="02020503050405090304" pitchFamily="18" charset="0"/>
                <a:cs typeface="Times New Roman" panose="02020503050405090304" pitchFamily="18" charset="0"/>
              </a:rPr>
              <a:t> and produces some value, or set of values, as </a:t>
            </a:r>
            <a:r>
              <a:rPr lang="en-US" altLang="zh-CN" b="1" dirty="0">
                <a:solidFill>
                  <a:srgbClr val="FF0000"/>
                </a:solidFill>
                <a:latin typeface="Times New Roman" panose="02020503050405090304" pitchFamily="18" charset="0"/>
                <a:cs typeface="Times New Roman" panose="02020503050405090304" pitchFamily="18" charset="0"/>
              </a:rPr>
              <a:t>output</a:t>
            </a:r>
            <a:r>
              <a:rPr lang="en-US" altLang="zh-CN" b="1" dirty="0">
                <a:latin typeface="Times New Roman" panose="02020503050405090304" pitchFamily="18" charset="0"/>
                <a:cs typeface="Times New Roman" panose="02020503050405090304" pitchFamily="18" charset="0"/>
              </a:rPr>
              <a:t>. An algorithm is thus a sequence of computational steps that transform the input into the output.</a:t>
            </a:r>
            <a:endParaRPr lang="zh-CN" altLang="en-US" b="1" dirty="0">
              <a:latin typeface="Times New Roman" panose="02020503050405090304" pitchFamily="18" charset="0"/>
              <a:cs typeface="Times New Roman" panose="02020503050405090304" pitchFamily="18" charset="0"/>
            </a:endParaRPr>
          </a:p>
        </p:txBody>
      </p:sp>
      <p:sp>
        <p:nvSpPr>
          <p:cNvPr id="6" name="标题 1"/>
          <p:cNvSpPr>
            <a:spLocks noGrp="1"/>
          </p:cNvSpPr>
          <p:nvPr>
            <p:ph type="title"/>
          </p:nvPr>
        </p:nvSpPr>
        <p:spPr/>
        <p:txBody>
          <a:bodyPr>
            <a:normAutofit fontScale="90000"/>
          </a:bodyPr>
          <a:lstStyle/>
          <a:p>
            <a:r>
              <a:rPr lang="zh-CN" altLang="en-US" dirty="0"/>
              <a:t>Chapter 1 </a:t>
            </a:r>
            <a:r>
              <a:rPr lang="en-US" altLang="zh-CN" dirty="0"/>
              <a:t>A</a:t>
            </a:r>
            <a:r>
              <a:rPr lang="zh-CN" altLang="en-US" dirty="0"/>
              <a:t>lgorithm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1.1 Algorithms and procedures</a:t>
            </a:r>
          </a:p>
        </p:txBody>
      </p:sp>
      <p:sp>
        <p:nvSpPr>
          <p:cNvPr id="3" name="内容占位符 2"/>
          <p:cNvSpPr>
            <a:spLocks noGrp="1"/>
          </p:cNvSpPr>
          <p:nvPr>
            <p:ph idx="1"/>
          </p:nvPr>
        </p:nvSpPr>
        <p:spPr/>
        <p:txBody>
          <a:bodyPr/>
          <a:lstStyle/>
          <a:p>
            <a:pPr>
              <a:lnSpc>
                <a:spcPct val="150000"/>
              </a:lnSpc>
              <a:buFont typeface="Times New Roman" panose="02020503050405090304" pitchFamily="18" charset="0"/>
              <a:buChar char="►"/>
            </a:pPr>
            <a:r>
              <a:rPr lang="zh-CN" altLang="en-US" sz="3000" dirty="0">
                <a:latin typeface="Times New Roman" panose="02020503050405090304" pitchFamily="18" charset="0"/>
                <a:cs typeface="Times New Roman" panose="02020503050405090304" pitchFamily="18" charset="0"/>
                <a:sym typeface="+mn-ea"/>
              </a:rPr>
              <a:t>An algorithm is a method or process for solving a problem. An algorithm is a finite sequence of instructions, which satisfies the propert</a:t>
            </a:r>
            <a:r>
              <a:rPr lang="en-US" altLang="zh-CN" sz="3000" dirty="0">
                <a:latin typeface="Times New Roman" panose="02020503050405090304" pitchFamily="18" charset="0"/>
                <a:cs typeface="Times New Roman" panose="02020503050405090304" pitchFamily="18" charset="0"/>
                <a:sym typeface="+mn-ea"/>
              </a:rPr>
              <a:t>ies</a:t>
            </a:r>
            <a:r>
              <a:rPr lang="zh-CN" altLang="en-US" sz="3000" dirty="0">
                <a:latin typeface="Times New Roman" panose="02020503050405090304" pitchFamily="18" charset="0"/>
                <a:cs typeface="Times New Roman" panose="02020503050405090304" pitchFamily="18" charset="0"/>
                <a:sym typeface="+mn-ea"/>
              </a:rPr>
              <a:t>:</a:t>
            </a:r>
            <a:endParaRPr lang="zh-CN" altLang="en-US" sz="3000" dirty="0">
              <a:latin typeface="Times New Roman" panose="02020503050405090304" pitchFamily="18" charset="0"/>
              <a:cs typeface="Times New Roman" panose="02020503050405090304" pitchFamily="18" charset="0"/>
            </a:endParaRPr>
          </a:p>
          <a:p>
            <a:pPr marL="0" indent="0">
              <a:lnSpc>
                <a:spcPct val="100000"/>
              </a:lnSpc>
              <a:buNone/>
            </a:pPr>
            <a:r>
              <a:rPr lang="en-US" altLang="zh-CN" sz="3000" dirty="0">
                <a:latin typeface="Times New Roman" panose="02020503050405090304" pitchFamily="18" charset="0"/>
                <a:cs typeface="Times New Roman" panose="02020503050405090304" pitchFamily="18" charset="0"/>
              </a:rPr>
              <a:t>(1)</a:t>
            </a:r>
            <a:r>
              <a:rPr lang="zh-CN" altLang="en-US" sz="3000" b="1" dirty="0">
                <a:solidFill>
                  <a:srgbClr val="3907F1"/>
                </a:solidFill>
                <a:latin typeface="Times New Roman" panose="02020503050405090304" pitchFamily="18" charset="0"/>
                <a:cs typeface="Times New Roman" panose="02020503050405090304" pitchFamily="18" charset="0"/>
                <a:sym typeface="+mn-ea"/>
              </a:rPr>
              <a:t>Input</a:t>
            </a:r>
            <a:r>
              <a:rPr lang="en-US" altLang="zh-CN" sz="3000" dirty="0">
                <a:latin typeface="Times New Roman" panose="02020503050405090304" pitchFamily="18" charset="0"/>
                <a:cs typeface="Times New Roman" panose="02020503050405090304" pitchFamily="18" charset="0"/>
                <a:sym typeface="+mn-ea"/>
              </a:rPr>
              <a:t>: </a:t>
            </a:r>
            <a:r>
              <a:rPr lang="zh-CN" altLang="en-US" sz="3000" dirty="0">
                <a:latin typeface="Times New Roman" panose="02020503050405090304" pitchFamily="18" charset="0"/>
                <a:cs typeface="Times New Roman" panose="02020503050405090304" pitchFamily="18" charset="0"/>
                <a:sym typeface="+mn-ea"/>
              </a:rPr>
              <a:t>an external quantity is provided as the input of the algorithm.</a:t>
            </a:r>
            <a:endParaRPr lang="zh-CN" altLang="en-US" sz="3000" dirty="0">
              <a:latin typeface="Times New Roman" panose="02020503050405090304" pitchFamily="18" charset="0"/>
              <a:cs typeface="Times New Roman" panose="02020503050405090304" pitchFamily="18" charset="0"/>
            </a:endParaRPr>
          </a:p>
          <a:p>
            <a:pPr marL="0" indent="0">
              <a:lnSpc>
                <a:spcPct val="100000"/>
              </a:lnSpc>
              <a:buNone/>
            </a:pPr>
            <a:r>
              <a:rPr lang="en-US" altLang="zh-CN" sz="3000" dirty="0">
                <a:latin typeface="Times New Roman" panose="02020503050405090304" pitchFamily="18" charset="0"/>
                <a:cs typeface="Times New Roman" panose="02020503050405090304" pitchFamily="18" charset="0"/>
              </a:rPr>
              <a:t>(2)</a:t>
            </a:r>
            <a:r>
              <a:rPr lang="zh-CN" altLang="en-US" sz="3000" b="1" dirty="0">
                <a:solidFill>
                  <a:srgbClr val="3907F1"/>
                </a:solidFill>
                <a:latin typeface="Times New Roman" panose="02020503050405090304" pitchFamily="18" charset="0"/>
                <a:cs typeface="Times New Roman" panose="02020503050405090304" pitchFamily="18" charset="0"/>
                <a:sym typeface="+mn-ea"/>
              </a:rPr>
              <a:t>Output</a:t>
            </a:r>
            <a:r>
              <a:rPr lang="en-US" altLang="zh-CN" sz="3000" dirty="0">
                <a:latin typeface="Times New Roman" panose="02020503050405090304" pitchFamily="18" charset="0"/>
                <a:cs typeface="Times New Roman" panose="02020503050405090304" pitchFamily="18" charset="0"/>
                <a:sym typeface="+mn-ea"/>
              </a:rPr>
              <a:t>: </a:t>
            </a:r>
            <a:r>
              <a:rPr lang="zh-CN" altLang="en-US" sz="3000" dirty="0">
                <a:latin typeface="Times New Roman" panose="02020503050405090304" pitchFamily="18" charset="0"/>
                <a:cs typeface="Times New Roman" panose="02020503050405090304" pitchFamily="18" charset="0"/>
                <a:sym typeface="+mn-ea"/>
              </a:rPr>
              <a:t>The algorithm produces at least one quantity as output.</a:t>
            </a:r>
            <a:endParaRPr lang="zh-CN" altLang="en-US" sz="3000" dirty="0">
              <a:latin typeface="Times New Roman" panose="02020503050405090304" pitchFamily="18" charset="0"/>
              <a:cs typeface="Times New Roman" panose="02020503050405090304" pitchFamily="18" charset="0"/>
            </a:endParaRPr>
          </a:p>
          <a:p>
            <a:pPr marL="0" indent="0">
              <a:lnSpc>
                <a:spcPct val="100000"/>
              </a:lnSpc>
              <a:buNone/>
            </a:pPr>
            <a:r>
              <a:rPr lang="en-US" altLang="zh-CN" sz="3000" dirty="0">
                <a:latin typeface="Times New Roman" panose="02020503050405090304" pitchFamily="18" charset="0"/>
                <a:cs typeface="Times New Roman" panose="02020503050405090304" pitchFamily="18" charset="0"/>
              </a:rPr>
              <a:t>(3)</a:t>
            </a:r>
            <a:r>
              <a:rPr lang="en-US" altLang="zh-CN" sz="3000" b="1" dirty="0">
                <a:solidFill>
                  <a:srgbClr val="3907F1"/>
                </a:solidFill>
                <a:latin typeface="Times New Roman" panose="02020503050405090304" pitchFamily="18" charset="0"/>
                <a:cs typeface="Times New Roman" panose="02020503050405090304" pitchFamily="18" charset="0"/>
              </a:rPr>
              <a:t>D</a:t>
            </a:r>
            <a:r>
              <a:rPr lang="zh-CN" altLang="en-US" sz="3000" b="1" dirty="0">
                <a:solidFill>
                  <a:srgbClr val="3907F1"/>
                </a:solidFill>
                <a:latin typeface="Times New Roman" panose="02020503050405090304" pitchFamily="18" charset="0"/>
                <a:cs typeface="Times New Roman" panose="02020503050405090304" pitchFamily="18" charset="0"/>
                <a:sym typeface="+mn-ea"/>
              </a:rPr>
              <a:t>eterminacy</a:t>
            </a:r>
            <a:r>
              <a:rPr lang="zh-CN" altLang="en-US" sz="3000" dirty="0">
                <a:latin typeface="Times New Roman" panose="02020503050405090304" pitchFamily="18" charset="0"/>
                <a:cs typeface="Times New Roman" panose="02020503050405090304" pitchFamily="18" charset="0"/>
                <a:sym typeface="+mn-ea"/>
              </a:rPr>
              <a:t>: Each instruction that makes up the algorithm is clear and unambiguous.</a:t>
            </a:r>
            <a:endParaRPr lang="zh-CN" altLang="en-US" sz="3000" dirty="0">
              <a:latin typeface="Times New Roman" panose="02020503050405090304" pitchFamily="18" charset="0"/>
              <a:cs typeface="Times New Roman" panose="02020503050405090304" pitchFamily="18" charset="0"/>
            </a:endParaRPr>
          </a:p>
          <a:p>
            <a:pPr marL="0" indent="0">
              <a:lnSpc>
                <a:spcPct val="100000"/>
              </a:lnSpc>
              <a:buNone/>
            </a:pPr>
            <a:r>
              <a:rPr lang="en-US" altLang="zh-CN" sz="3000" dirty="0">
                <a:latin typeface="Times New Roman" panose="02020503050405090304" pitchFamily="18" charset="0"/>
                <a:cs typeface="Times New Roman" panose="02020503050405090304" pitchFamily="18" charset="0"/>
              </a:rPr>
              <a:t>(4)</a:t>
            </a:r>
            <a:r>
              <a:rPr lang="en-US" altLang="zh-CN" sz="3000" b="1" dirty="0">
                <a:solidFill>
                  <a:srgbClr val="3907F1"/>
                </a:solidFill>
                <a:latin typeface="Times New Roman" panose="02020503050405090304" pitchFamily="18" charset="0"/>
                <a:cs typeface="Times New Roman" panose="02020503050405090304" pitchFamily="18" charset="0"/>
              </a:rPr>
              <a:t>F</a:t>
            </a:r>
            <a:r>
              <a:rPr lang="zh-CN" altLang="en-US" sz="3000" b="1" dirty="0">
                <a:solidFill>
                  <a:srgbClr val="3907F1"/>
                </a:solidFill>
                <a:latin typeface="Times New Roman" panose="02020503050405090304" pitchFamily="18" charset="0"/>
                <a:cs typeface="Times New Roman" panose="02020503050405090304" pitchFamily="18" charset="0"/>
                <a:sym typeface="+mn-ea"/>
              </a:rPr>
              <a:t>initeness</a:t>
            </a:r>
            <a:r>
              <a:rPr lang="zh-CN" altLang="en-US" sz="3000" dirty="0">
                <a:latin typeface="Times New Roman" panose="02020503050405090304" pitchFamily="18" charset="0"/>
                <a:cs typeface="Times New Roman" panose="02020503050405090304" pitchFamily="18" charset="0"/>
                <a:sym typeface="+mn-ea"/>
              </a:rPr>
              <a:t>: the execution times of each instruction in the algorithm are limited, and the execution time of each instruction is also limited.</a:t>
            </a:r>
            <a:r>
              <a:rPr lang="zh-CN" altLang="en-US" sz="3000" dirty="0">
                <a:latin typeface="Times New Roman" panose="02020503050405090304" pitchFamily="18" charset="0"/>
                <a:cs typeface="Times New Roman" panose="02020503050405090304" pitchFamily="18" charset="0"/>
              </a:rPr>
              <a:t> </a:t>
            </a:r>
          </a:p>
          <a:p>
            <a:pPr marL="0" indent="0">
              <a:lnSpc>
                <a:spcPct val="150000"/>
              </a:lnSpc>
              <a:buNone/>
            </a:pPr>
            <a:endParaRPr lang="zh-CN" altLang="en-US" sz="3000" dirty="0">
              <a:latin typeface="Times New Roman" panose="02020503050405090304" pitchFamily="18" charset="0"/>
              <a:cs typeface="Times New Roman" panose="02020503050405090304" pitchFamily="18" charset="0"/>
            </a:endParaRPr>
          </a:p>
        </p:txBody>
      </p:sp>
      <p:sp>
        <p:nvSpPr>
          <p:cNvPr id="4" name="文本框 3">
            <a:extLst>
              <a:ext uri="{FF2B5EF4-FFF2-40B4-BE49-F238E27FC236}">
                <a16:creationId xmlns:a16="http://schemas.microsoft.com/office/drawing/2014/main" id="{E19D6D4F-E1B5-297E-468A-E405994123BB}"/>
              </a:ext>
            </a:extLst>
          </p:cNvPr>
          <p:cNvSpPr txBox="1"/>
          <p:nvPr/>
        </p:nvSpPr>
        <p:spPr>
          <a:xfrm>
            <a:off x="1364776" y="4493526"/>
            <a:ext cx="914400" cy="369332"/>
          </a:xfrm>
          <a:prstGeom prst="rect">
            <a:avLst/>
          </a:prstGeom>
          <a:noFill/>
        </p:spPr>
        <p:txBody>
          <a:bodyPr wrap="square" rtlCol="0">
            <a:spAutoFit/>
          </a:bodyPr>
          <a:lstStyle/>
          <a:p>
            <a:r>
              <a:rPr lang="zh-CN" altLang="en-US" b="1" dirty="0">
                <a:solidFill>
                  <a:srgbClr val="FF0000"/>
                </a:solidFill>
              </a:rPr>
              <a:t>确定性</a:t>
            </a:r>
          </a:p>
        </p:txBody>
      </p:sp>
      <p:sp>
        <p:nvSpPr>
          <p:cNvPr id="5" name="文本框 4">
            <a:extLst>
              <a:ext uri="{FF2B5EF4-FFF2-40B4-BE49-F238E27FC236}">
                <a16:creationId xmlns:a16="http://schemas.microsoft.com/office/drawing/2014/main" id="{7EA46CA5-DA65-D073-C5B1-FFD75E3AE38E}"/>
              </a:ext>
            </a:extLst>
          </p:cNvPr>
          <p:cNvSpPr txBox="1"/>
          <p:nvPr/>
        </p:nvSpPr>
        <p:spPr>
          <a:xfrm>
            <a:off x="1155510" y="5485264"/>
            <a:ext cx="914400" cy="369332"/>
          </a:xfrm>
          <a:prstGeom prst="rect">
            <a:avLst/>
          </a:prstGeom>
          <a:noFill/>
        </p:spPr>
        <p:txBody>
          <a:bodyPr wrap="square" rtlCol="0">
            <a:spAutoFit/>
          </a:bodyPr>
          <a:lstStyle/>
          <a:p>
            <a:r>
              <a:rPr lang="zh-CN" altLang="en-US" b="1" dirty="0">
                <a:solidFill>
                  <a:srgbClr val="FF0000"/>
                </a:solidFill>
              </a:rPr>
              <a:t>有限性</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spcBef>
                <a:spcPts val="0"/>
              </a:spcBef>
              <a:buFont typeface="Times New Roman" panose="02020503050405090304" pitchFamily="18" charset="0"/>
              <a:buChar char="►"/>
            </a:pPr>
            <a:r>
              <a:rPr lang="zh-CN" altLang="en-US" sz="3000" dirty="0">
                <a:latin typeface="Times New Roman" panose="02020503050405090304" pitchFamily="18" charset="0"/>
                <a:cs typeface="Times New Roman" panose="02020503050405090304" pitchFamily="18" charset="0"/>
              </a:rPr>
              <a:t>Program is a concrete realization of algorithm in some programming language. The nature of the program can not satisfy the algorithm (4).</a:t>
            </a:r>
          </a:p>
          <a:p>
            <a:pPr marL="0" indent="457200" algn="just">
              <a:lnSpc>
                <a:spcPct val="150000"/>
              </a:lnSpc>
              <a:spcBef>
                <a:spcPts val="0"/>
              </a:spcBef>
              <a:buNone/>
            </a:pPr>
            <a:r>
              <a:rPr lang="zh-CN" altLang="en-US" sz="3000" dirty="0">
                <a:latin typeface="Times New Roman" panose="02020503050405090304" pitchFamily="18" charset="0"/>
                <a:cs typeface="Times New Roman" panose="02020503050405090304" pitchFamily="18" charset="0"/>
              </a:rPr>
              <a:t>An operating system, for example, is a program that executes in an infinite loop, not an algorithm. The various tasks of the operating system can be viewed as separate problems, and each problem is implemented by a subroutine of the operating system through a specific algorithm. The subroutine gets the output and then terminates.</a:t>
            </a:r>
          </a:p>
        </p:txBody>
      </p:sp>
      <p:sp>
        <p:nvSpPr>
          <p:cNvPr id="5" name="标题 1"/>
          <p:cNvSpPr>
            <a:spLocks noGrp="1"/>
          </p:cNvSpPr>
          <p:nvPr>
            <p:ph type="title"/>
          </p:nvPr>
        </p:nvSpPr>
        <p:spPr/>
        <p:txBody>
          <a:bodyPr/>
          <a:lstStyle/>
          <a:p>
            <a:r>
              <a:rPr lang="zh-CN" altLang="en-US" dirty="0"/>
              <a:t>1.1 Algorithms and procedures</a:t>
            </a:r>
          </a:p>
        </p:txBody>
      </p:sp>
    </p:spTree>
  </p:cSld>
  <p:clrMapOvr>
    <a:masterClrMapping/>
  </p:clrMapOvr>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340</TotalTime>
  <Words>2702</Words>
  <Application>Microsoft Office PowerPoint</Application>
  <PresentationFormat>宽屏</PresentationFormat>
  <Paragraphs>214</Paragraphs>
  <Slides>33</Slides>
  <Notes>14</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33</vt:i4>
      </vt:variant>
    </vt:vector>
  </HeadingPairs>
  <TitlesOfParts>
    <vt:vector size="47" baseType="lpstr">
      <vt:lpstr>等线</vt:lpstr>
      <vt:lpstr>黑体</vt:lpstr>
      <vt:lpstr>华文隶书</vt:lpstr>
      <vt:lpstr>微软雅黑</vt:lpstr>
      <vt:lpstr>新宋体</vt:lpstr>
      <vt:lpstr>Arial</vt:lpstr>
      <vt:lpstr>Cambria Math</vt:lpstr>
      <vt:lpstr>Symbol</vt:lpstr>
      <vt:lpstr>Times New Roman</vt:lpstr>
      <vt:lpstr>Times New Roman Italic</vt:lpstr>
      <vt:lpstr>Wingdings</vt:lpstr>
      <vt:lpstr>自定义设计方案</vt:lpstr>
      <vt:lpstr>1_自定义设计方案</vt:lpstr>
      <vt:lpstr>公式</vt:lpstr>
      <vt:lpstr>Algorithm Design and Analysis</vt:lpstr>
      <vt:lpstr>PowerPoint 演示文稿</vt:lpstr>
      <vt:lpstr>Teaching materials</vt:lpstr>
      <vt:lpstr>Teaching materials</vt:lpstr>
      <vt:lpstr>PowerPoint 演示文稿</vt:lpstr>
      <vt:lpstr>Chapter 1 Algorithm overview</vt:lpstr>
      <vt:lpstr>Chapter 1 Algorithm overview</vt:lpstr>
      <vt:lpstr>1.1 Algorithms and procedures</vt:lpstr>
      <vt:lpstr>1.1 Algorithms and procedures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1.2 Algorithm complexity analysis</vt:lpstr>
      <vt:lpstr>NP-complete theory</vt:lpstr>
      <vt:lpstr>NP-complete theory</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315</cp:revision>
  <dcterms:created xsi:type="dcterms:W3CDTF">2025-04-17T06:32:48Z</dcterms:created>
  <dcterms:modified xsi:type="dcterms:W3CDTF">2026-03-09T05:16:03Z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4D8F2221033960E230AFF0623682496F</vt:lpwstr>
  </property>
  <property fmtid="{D5CDD505-2E9C-101B-9397-08002B2CF9AE}" pid="3" name="KSOProductBuildVer">
    <vt:lpwstr>1033-7.2.2.8955</vt:lpwstr>
  </property>
</Properties>
</file>