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2"/>
  </p:notesMasterIdLst>
  <p:sldIdLst>
    <p:sldId id="256" r:id="rId3"/>
    <p:sldId id="310" r:id="rId4"/>
    <p:sldId id="314" r:id="rId5"/>
    <p:sldId id="315" r:id="rId6"/>
    <p:sldId id="285" r:id="rId7"/>
    <p:sldId id="316" r:id="rId8"/>
    <p:sldId id="286" r:id="rId9"/>
    <p:sldId id="287" r:id="rId10"/>
    <p:sldId id="289" r:id="rId11"/>
    <p:sldId id="311" r:id="rId12"/>
    <p:sldId id="290" r:id="rId13"/>
    <p:sldId id="342" r:id="rId14"/>
    <p:sldId id="343" r:id="rId15"/>
    <p:sldId id="344" r:id="rId16"/>
    <p:sldId id="291" r:id="rId17"/>
    <p:sldId id="295" r:id="rId18"/>
    <p:sldId id="297" r:id="rId19"/>
    <p:sldId id="312" r:id="rId20"/>
    <p:sldId id="293" r:id="rId21"/>
    <p:sldId id="294" r:id="rId22"/>
    <p:sldId id="298" r:id="rId23"/>
    <p:sldId id="299" r:id="rId24"/>
    <p:sldId id="300" r:id="rId25"/>
    <p:sldId id="301" r:id="rId26"/>
    <p:sldId id="304" r:id="rId27"/>
    <p:sldId id="305" r:id="rId28"/>
    <p:sldId id="317" r:id="rId29"/>
    <p:sldId id="306" r:id="rId30"/>
    <p:sldId id="31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7" autoAdjust="0"/>
  </p:normalViewPr>
  <p:slideViewPr>
    <p:cSldViewPr snapToGrid="0">
      <p:cViewPr varScale="1">
        <p:scale>
          <a:sx n="140" d="100"/>
          <a:sy n="140" d="100"/>
        </p:scale>
        <p:origin x="10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板书一个书上公式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5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5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36000" r="13208" b="30000"/>
          <a:stretch>
            <a:fillRect/>
          </a:stretch>
        </p:blipFill>
        <p:spPr>
          <a:xfrm>
            <a:off x="10690796" y="5143476"/>
            <a:ext cx="1440160" cy="144016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endParaRPr lang="zh-CN" altLang="en-US" sz="3050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90" indent="-326390">
              <a:buFont typeface="Wingdings" panose="05000000000000000000" pitchFamily="2" charset="2"/>
              <a:buChar char="u"/>
            </a:pPr>
            <a:endParaRPr lang="zh-CN" altLang="en-US" sz="3050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35610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87058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0619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74180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26390" indent="-326390" algn="l" rtl="0" eaLnBrk="1" fontAlgn="base" hangingPunct="1">
        <a:spcBef>
          <a:spcPct val="20000"/>
        </a:spcBef>
        <a:spcAft>
          <a:spcPct val="0"/>
        </a:spcAft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lvl="1" indent="-272415" algn="l" rtl="0" eaLnBrk="1" fontAlgn="base" hangingPunct="1">
        <a:spcBef>
          <a:spcPct val="2000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lvl="2" indent="-217805" algn="l" rtl="0" eaLnBrk="1" fontAlgn="base" hangingPunct="1">
        <a:spcBef>
          <a:spcPct val="20000"/>
        </a:spcBef>
        <a:spcAft>
          <a:spcPct val="0"/>
        </a:spcAft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lvl="3" indent="-217805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10" lvl="4" indent="-217805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5220" lvl="5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195" lvl="6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805" lvl="7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415" lvl="8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610" lvl="1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195" lvl="3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805" lvl="4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415" lvl="5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390" lvl="6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00" lvl="7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610" lvl="8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endParaRPr lang="zh-CN" altLang="en-US" sz="3050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90" indent="-326390">
              <a:buFont typeface="Wingdings" panose="05000000000000000000" pitchFamily="2" charset="2"/>
              <a:buChar char="u"/>
            </a:pPr>
            <a:endParaRPr lang="zh-CN" altLang="en-US" sz="3050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35610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87058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0619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74180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26390" indent="-326390" algn="l" rtl="0" eaLnBrk="1" fontAlgn="base" hangingPunct="1">
        <a:spcBef>
          <a:spcPct val="20000"/>
        </a:spcBef>
        <a:spcAft>
          <a:spcPct val="0"/>
        </a:spcAft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lvl="1" indent="-272415" algn="l" rtl="0" eaLnBrk="1" fontAlgn="base" hangingPunct="1">
        <a:spcBef>
          <a:spcPct val="2000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lvl="2" indent="-217805" algn="l" rtl="0" eaLnBrk="1" fontAlgn="base" hangingPunct="1">
        <a:spcBef>
          <a:spcPct val="20000"/>
        </a:spcBef>
        <a:spcAft>
          <a:spcPct val="0"/>
        </a:spcAft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lvl="3" indent="-217805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10" lvl="4" indent="-217805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5220" lvl="5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195" lvl="6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805" lvl="7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415" lvl="8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610" lvl="1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195" lvl="3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805" lvl="4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415" lvl="5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390" lvl="6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00" lvl="7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610" lvl="8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算法设计与分析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zh-CN" altLang="en-US" sz="6000" b="1" dirty="0"/>
              <a:t>潘啸晨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"/>
    </mc:Choice>
    <mc:Fallback xmlns="">
      <p:transition spd="slow" advTm="33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与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是关于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，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和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的函数。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：问题的规模（输入大小）；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： 算法的输入；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：算法本身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设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T(N,I)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为所需时间，计算机提供的元算法有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k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种，分别记为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</a:t>
                </a:r>
                <a:r>
                  <a:rPr lang="en-US" altLang="zh-CN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1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,O</a:t>
                </a:r>
                <a:r>
                  <a:rPr lang="en-US" altLang="zh-CN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2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,….,O</a:t>
                </a:r>
                <a:r>
                  <a:rPr lang="en-US" altLang="zh-CN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k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，每次元计算所需时间分别记为：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1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,t</a:t>
                </a:r>
                <a:r>
                  <a:rPr lang="en-US" altLang="zh-CN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2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,….,</a:t>
                </a: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baseline="-25000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k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，对于给定的算法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，用到的元运算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</a:t>
                </a:r>
                <a:r>
                  <a:rPr lang="en-US" altLang="zh-CN" baseline="-25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的次数为</a:t>
                </a: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</a:t>
                </a:r>
                <a:r>
                  <a:rPr lang="en-US" altLang="zh-CN" baseline="-25000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=1,2,…,k), 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则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" t="-1" r="4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考虑三种情况下的时间复杂性，即最坏情况、最好情况和平均情况下的时间复杂性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最坏情况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下的时间复杂性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US" altLang="zh-CN" baseline="-25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max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= max{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(I) | size(I)=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最好情况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下的时间复杂性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US" altLang="zh-CN" baseline="-25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min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= min{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(I) | size(I)=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}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3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平均情况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下的时间复杂性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en-US" altLang="zh-CN" baseline="-25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avg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=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其中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是问题的规模为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的实例，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(I)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是实 例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出现的概率。可操作性最好且最有实际价值的是最坏情况下的时间复杂性，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232385" y="3956642"/>
          <a:ext cx="15843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888365" imgH="355600" progId="Equation.3">
                  <p:embed/>
                </p:oleObj>
              </mc:Choice>
              <mc:Fallback>
                <p:oleObj name="公式" r:id="rId2" imgW="888365" imgH="355600" progId="Equation.3">
                  <p:embed/>
                  <p:pic>
                    <p:nvPicPr>
                      <p:cNvPr id="0" name="Picture 4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385" y="3956642"/>
                        <a:ext cx="15843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时间复杂度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Picture 3" descr="Screen Shot 2023-09-07 at 8.42.17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2185670"/>
            <a:ext cx="114554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时间复杂度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Picture 3" descr="Screen Shot 2023-09-07 at 8.46.51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" y="1681480"/>
            <a:ext cx="6045200" cy="4559300"/>
          </a:xfrm>
          <a:prstGeom prst="rect">
            <a:avLst/>
          </a:prstGeom>
        </p:spPr>
      </p:pic>
      <p:pic>
        <p:nvPicPr>
          <p:cNvPr id="6" name="Picture 5" descr="Screen Shot 2023-09-07 at 8.53.14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898265"/>
            <a:ext cx="4465955" cy="10306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空间复杂度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Picture 5" descr="Screen Shot 2023-09-07 at 8.55.45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959610"/>
            <a:ext cx="8509000" cy="3213100"/>
          </a:xfrm>
          <a:prstGeom prst="rect">
            <a:avLst/>
          </a:prstGeom>
        </p:spPr>
      </p:pic>
      <p:pic>
        <p:nvPicPr>
          <p:cNvPr id="7" name="Picture 6" descr="Screen Shot 2023-09-07 at 8.56.50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420" y="5525770"/>
            <a:ext cx="3041650" cy="4705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zh-CN" altLang="en-US" b="1" dirty="0">
                    <a:solidFill>
                      <a:srgbClr val="0000FF"/>
                    </a:solidFill>
                  </a:rPr>
                  <a:t>算法渐近复杂性</a:t>
                </a:r>
                <a:endParaRPr lang="en-US" altLang="zh-CN" i="1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Symbol" panose="05050102010706020507" pitchFamily="18" charset="2"/>
                  </a:rPr>
                  <a:t>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,  as 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Symbol" panose="05050102010706020507" pitchFamily="18" charset="2"/>
                  </a:rPr>
                  <a:t>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 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𝑇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)/ 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Symbol" panose="05050102010706020507" pitchFamily="18" charset="2"/>
                  </a:rPr>
                  <a:t>0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，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as  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Symbol" panose="05050102010706020507" pitchFamily="18" charset="2"/>
                  </a:rPr>
                  <a:t>;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𝑇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是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的渐近性态，为算法的渐近复杂性。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在数学上，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𝑇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是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的渐近表达式，是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略去低阶项留下的主项。它比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 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简单。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比较两个算法的效率，比较两个算法的渐进复杂性，确定各自的最高阶即可，无需关心其中的常数因子等。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当问题的规模充分大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</a:t>
                </a:r>
                <a:endParaRPr lang="zh-CN" altLang="en-US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" t="-1" r="4" b="-46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渐近分析的记号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在下面的讨论中，对所有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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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渐近上界记号</a:t>
            </a:r>
            <a:r>
              <a:rPr lang="en-US" altLang="zh-CN" b="1" i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 – 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给出函数</a:t>
            </a:r>
            <a:r>
              <a:rPr lang="en-US" altLang="zh-CN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的一个上限</a:t>
            </a:r>
            <a:endParaRPr lang="en-US" altLang="zh-CN" b="1" i="1" dirty="0">
              <a:solidFill>
                <a:srgbClr val="3907F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= {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|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存在正常数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使得对所有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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有：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0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例：考察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f(n) = 3n+2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当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n&gt;=2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时，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3n+2 &lt;= 3n+n = 4n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，所以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f(n) = O(n)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是一个线性变化的函数。类似地，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100n+6 = O(n)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。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特别的，当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是一个常数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时，如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f(n)=9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，可记为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f(n) = O(1)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9372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考察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= 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+ 4n + 2</a:t>
            </a:r>
          </a:p>
        </p:txBody>
      </p:sp>
      <p:sp>
        <p:nvSpPr>
          <p:cNvPr id="4" name="内容占位符 2"/>
          <p:cNvSpPr txBox="1"/>
          <p:nvPr/>
        </p:nvSpPr>
        <p:spPr>
          <a:xfrm>
            <a:off x="266781" y="1988854"/>
            <a:ext cx="11632335" cy="2448391"/>
          </a:xfrm>
          <a:prstGeom prst="rect">
            <a:avLst/>
          </a:prstGeom>
        </p:spPr>
        <p:txBody>
          <a:bodyPr>
            <a:normAutofit/>
          </a:bodyPr>
          <a:lstStyle>
            <a:lvl1pPr marL="326390" indent="-32639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5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07390" lvl="1" indent="-27241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5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088390" lvl="2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85" kern="12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defRPr>
            </a:lvl3pPr>
            <a:lvl4pPr marL="1524000" lvl="3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9610" lvl="4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220" lvl="5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195" lvl="6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5805" lvl="7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415" lvl="8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当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n&gt;=2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时，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+ 4n + 2 &lt;= 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+ 5n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当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n&gt;=5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时，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+ 5n &lt;= 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+ 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11n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，所以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f(n) 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endParaRPr lang="en-US" altLang="zh-CN" baseline="30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渐近下界记号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W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= {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|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存在正常数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使得对所有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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有：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3n+2 &gt;=3n              3n+2 =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100n+6 &gt;=100n      100n+6 =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+4n+2 &gt;=10n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10n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+4n+2 =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</a:t>
            </a:r>
            <a:r>
              <a:rPr lang="en-US" altLang="zh-CN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3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非紧上界记号</a:t>
            </a:r>
            <a:r>
              <a:rPr lang="en-US" altLang="zh-CN" b="1" i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= {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|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对于任何正常数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&gt;0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存在正数和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&gt;0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使得对所有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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有：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0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)&lt;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等价于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/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0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as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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。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4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非紧下界记号</a:t>
            </a:r>
            <a:r>
              <a:rPr lang="zh-CN" altLang="en-US" b="1" i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= {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|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对于任何正常数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&gt;0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存在正数和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&gt;0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使得对所有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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有：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0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&lt;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等价于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/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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as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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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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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</a:p>
          <a:p>
            <a:pPr marL="0" indent="0">
              <a:buNone/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选用教材</a:t>
            </a:r>
          </a:p>
        </p:txBody>
      </p:sp>
      <p:sp>
        <p:nvSpPr>
          <p:cNvPr id="5" name="矩形 4"/>
          <p:cNvSpPr/>
          <p:nvPr/>
        </p:nvSpPr>
        <p:spPr>
          <a:xfrm>
            <a:off x="5548050" y="659802"/>
            <a:ext cx="3756338" cy="522704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250000"/>
              </a:lnSpc>
            </a:pPr>
            <a:r>
              <a:rPr lang="zh-CN" altLang="en-US" sz="2400" dirty="0"/>
              <a:t>第一章  算法概述</a:t>
            </a:r>
            <a:endParaRPr lang="en-US" altLang="zh-CN" sz="2400" dirty="0"/>
          </a:p>
          <a:p>
            <a:pPr>
              <a:lnSpc>
                <a:spcPct val="250000"/>
              </a:lnSpc>
            </a:pPr>
            <a:r>
              <a:rPr lang="zh-CN" altLang="en-US" sz="2400" dirty="0"/>
              <a:t>第二章  递归与分治策略</a:t>
            </a:r>
            <a:endParaRPr lang="en-US" altLang="zh-CN" sz="2400" dirty="0"/>
          </a:p>
          <a:p>
            <a:pPr>
              <a:lnSpc>
                <a:spcPct val="250000"/>
              </a:lnSpc>
            </a:pPr>
            <a:r>
              <a:rPr lang="zh-CN" altLang="en-US" sz="2400" dirty="0"/>
              <a:t>第三章  动态规划</a:t>
            </a:r>
            <a:endParaRPr lang="en-US" altLang="zh-CN" sz="2400" dirty="0"/>
          </a:p>
          <a:p>
            <a:pPr>
              <a:lnSpc>
                <a:spcPct val="250000"/>
              </a:lnSpc>
            </a:pPr>
            <a:r>
              <a:rPr lang="zh-CN" altLang="en-US" sz="2400" dirty="0"/>
              <a:t>第四章  贪心算法</a:t>
            </a:r>
            <a:endParaRPr lang="en-US" altLang="zh-CN" sz="2400" dirty="0"/>
          </a:p>
          <a:p>
            <a:pPr>
              <a:lnSpc>
                <a:spcPct val="250000"/>
              </a:lnSpc>
            </a:pPr>
            <a:r>
              <a:rPr lang="zh-CN" altLang="en-US" sz="2400" dirty="0"/>
              <a:t>第五章  回溯法</a:t>
            </a:r>
            <a:endParaRPr lang="en-US" altLang="zh-CN" sz="2400" dirty="0"/>
          </a:p>
          <a:p>
            <a:pPr>
              <a:lnSpc>
                <a:spcPct val="250000"/>
              </a:lnSpc>
            </a:pPr>
            <a:r>
              <a:rPr lang="zh-CN" altLang="en-US" sz="2400" dirty="0"/>
              <a:t>第六章  分支限界法</a:t>
            </a:r>
            <a:endParaRPr lang="en-US" altLang="zh-CN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9" y="910058"/>
            <a:ext cx="3776919" cy="55971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5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r>
              <a:rPr lang="zh-CN" altLang="en-US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紧渐近界记号</a:t>
            </a:r>
            <a:r>
              <a:rPr lang="zh-CN" altLang="en-US" i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zh-CN" altLang="en-US" i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= {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|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存在正常数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,c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使得对所有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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有：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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</a:t>
            </a:r>
            <a:r>
              <a:rPr lang="en-US" altLang="zh-CN" baseline="-25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 }</a:t>
            </a:r>
          </a:p>
          <a:p>
            <a:pPr marL="0" indent="0">
              <a:buNone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zh-CN" alt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定理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：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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</a:p>
          <a:p>
            <a:pPr marL="0" indent="0">
              <a:buNone/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渐近分析中函数比较</a:t>
            </a:r>
            <a:endParaRPr lang="en-US" altLang="zh-CN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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的阶不高于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g(n)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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的阶不低于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g(n)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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的阶等于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g(n)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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的阶小于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g(n)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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的阶高于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g(n)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的阶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渐近分析记号的若干性质</a:t>
            </a:r>
            <a:endParaRPr lang="en-US" altLang="zh-CN" b="1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）传递性：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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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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 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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，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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）反身性：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）对称性：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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zh-CN" alt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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4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）互对称性：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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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</a:t>
            </a:r>
            <a:r>
              <a:rPr lang="en-US" altLang="zh-CN" sz="1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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5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）算术运算：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))+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=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(max{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(n),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)})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))+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=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(n)+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))*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=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(n)*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=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(n))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)=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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))+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))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Symbol" panose="05050102010706020507" pitchFamily="18" charset="2"/>
              </a:rPr>
              <a:t>=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f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(n))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。</a:t>
            </a:r>
          </a:p>
          <a:p>
            <a:pPr marL="0" indent="0">
              <a:buNone/>
            </a:pP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774" y="1567544"/>
            <a:ext cx="6539078" cy="46186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3907F1"/>
                </a:solidFill>
              </a:rPr>
              <a:t>非递归算法：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for / while </a:t>
            </a:r>
            <a:r>
              <a:rPr lang="zh-CN" altLang="en-US" dirty="0"/>
              <a:t>循环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循环体内计算时间*循环次数；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）嵌套循环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循环体内计算时间*所有循环次数；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）顺序语句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各语句计算时间相加；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if-else</a:t>
            </a:r>
            <a:r>
              <a:rPr lang="zh-CN" altLang="en-US" dirty="0"/>
              <a:t>语句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if</a:t>
            </a:r>
            <a:r>
              <a:rPr lang="zh-CN" altLang="en-US" dirty="0"/>
              <a:t>语句计算时间和</a:t>
            </a:r>
            <a:r>
              <a:rPr lang="en-US" altLang="zh-CN" dirty="0"/>
              <a:t>else</a:t>
            </a:r>
            <a:r>
              <a:rPr lang="zh-CN" altLang="en-US" dirty="0"/>
              <a:t>语句计算时间的较大者。</a:t>
            </a:r>
          </a:p>
        </p:txBody>
      </p:sp>
      <p:sp>
        <p:nvSpPr>
          <p:cNvPr id="4" name="矩形 3"/>
          <p:cNvSpPr/>
          <p:nvPr/>
        </p:nvSpPr>
        <p:spPr>
          <a:xfrm>
            <a:off x="6350350" y="3262202"/>
            <a:ext cx="3892412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3907F1"/>
                </a:solidFill>
              </a:rPr>
              <a:t>算法分析的基本法则</a:t>
            </a:r>
            <a:endParaRPr lang="en-US" altLang="zh-CN" sz="3200" b="1" dirty="0">
              <a:solidFill>
                <a:srgbClr val="3907F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3907F1"/>
                </a:solidFill>
              </a:rPr>
              <a:t>递归算法：建立算法的基本操作执行次数的递推关系式，然后确定它的增长次数</a:t>
            </a:r>
            <a:endParaRPr lang="en-US" altLang="zh-CN" b="1" dirty="0">
              <a:solidFill>
                <a:srgbClr val="3907F1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b="1" dirty="0"/>
              <a:t>factorial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n)</a:t>
            </a:r>
          </a:p>
          <a:p>
            <a:pPr marL="0" indent="0">
              <a:buNone/>
            </a:pPr>
            <a:r>
              <a:rPr lang="en-US" altLang="zh-CN" dirty="0"/>
              <a:t>  {</a:t>
            </a:r>
          </a:p>
          <a:p>
            <a:pPr marL="0" indent="0">
              <a:buNone/>
            </a:pPr>
            <a:r>
              <a:rPr lang="en-US" altLang="zh-CN" dirty="0"/>
              <a:t>       if (n == 0) return 1;          </a:t>
            </a:r>
          </a:p>
          <a:p>
            <a:pPr marL="0" indent="0">
              <a:buNone/>
            </a:pPr>
            <a:r>
              <a:rPr lang="en-US" altLang="zh-CN" dirty="0"/>
              <a:t>       return n*factorial(n-1);</a:t>
            </a:r>
          </a:p>
          <a:p>
            <a:pPr marL="0" indent="0">
              <a:buNone/>
            </a:pPr>
            <a:r>
              <a:rPr lang="en-US" altLang="zh-CN" dirty="0"/>
              <a:t>   }</a:t>
            </a:r>
            <a:endParaRPr lang="zh-CN" altLang="en-US" b="1" dirty="0">
              <a:solidFill>
                <a:srgbClr val="3907F1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7011973" y="2804570"/>
          <a:ext cx="32400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1689100" imgH="457200" progId="Equation.3">
                  <p:embed/>
                </p:oleObj>
              </mc:Choice>
              <mc:Fallback>
                <p:oleObj name="公式" r:id="rId3" imgW="1689100" imgH="457200" progId="Equation.3">
                  <p:embed/>
                  <p:pic>
                    <p:nvPicPr>
                      <p:cNvPr id="0" name="Picture 6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73" y="2804570"/>
                        <a:ext cx="3240088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完全性理论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800" dirty="0"/>
              <a:t>所有可以在多项式时间内求解的判定问题构成</a:t>
            </a:r>
            <a:r>
              <a:rPr lang="en-US" altLang="zh-CN" sz="2800" dirty="0"/>
              <a:t>P</a:t>
            </a:r>
            <a:r>
              <a:rPr lang="zh-CN" altLang="en-US" sz="2800" dirty="0"/>
              <a:t>类问题。多项式时间是针对问题规模而言的，即解决问题所需要的</a:t>
            </a:r>
            <a:r>
              <a:rPr lang="zh-CN" altLang="en-US" sz="2800" dirty="0">
                <a:solidFill>
                  <a:srgbClr val="FF0000"/>
                </a:solidFill>
              </a:rPr>
              <a:t>时间</a:t>
            </a:r>
            <a:r>
              <a:rPr lang="zh-CN" altLang="en-US" sz="2800" dirty="0"/>
              <a:t>是</a:t>
            </a:r>
            <a:r>
              <a:rPr lang="zh-CN" altLang="en-US" sz="2800" dirty="0">
                <a:solidFill>
                  <a:srgbClr val="FF0000"/>
                </a:solidFill>
              </a:rPr>
              <a:t>问题规模</a:t>
            </a:r>
            <a:r>
              <a:rPr lang="zh-CN" altLang="en-US" sz="2800" dirty="0"/>
              <a:t>的多项式。</a:t>
            </a:r>
            <a:endParaRPr lang="en-US" altLang="zh-CN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dirty="0"/>
              <a:t>NP</a:t>
            </a:r>
            <a:r>
              <a:rPr lang="zh-CN" altLang="en-US" sz="2800" dirty="0"/>
              <a:t>类问题：非确定性多项式类问题。</a:t>
            </a:r>
            <a:endParaRPr lang="en-US" altLang="zh-CN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800" dirty="0"/>
              <a:t>非确定性算法</a:t>
            </a:r>
            <a:r>
              <a:rPr lang="en-US" altLang="zh-CN" sz="2800" dirty="0"/>
              <a:t>:</a:t>
            </a:r>
            <a:r>
              <a:rPr lang="zh-CN" altLang="en-US" sz="2800" dirty="0"/>
              <a:t>问题求解分为猜测和验证两个阶段。算法的猜测阶段是非确定性的，给出问题的一个猜测。算法的验证阶段是确定性的，验证前一阶段的解的正确定，如果验证阶段可以在多项式内完成，则称算法是一个多项式时间的非确定性算法，也称问题是非确定性多项式时间可解。</a:t>
            </a:r>
            <a:endParaRPr lang="en-US" altLang="zh-CN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800" dirty="0"/>
              <a:t>所有非确定性多项式时间可解的判定问题，构成了</a:t>
            </a:r>
            <a:r>
              <a:rPr lang="en-US" altLang="zh-CN" sz="2800" dirty="0"/>
              <a:t>NP</a:t>
            </a:r>
            <a:r>
              <a:rPr lang="zh-CN" altLang="en-US" sz="2800" dirty="0"/>
              <a:t>类问题。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7" y="939102"/>
            <a:ext cx="10055584" cy="47560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878" y="1075769"/>
            <a:ext cx="9598895" cy="5009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算法设计与分析参考书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5" y="1145405"/>
            <a:ext cx="4440688" cy="49773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901" y="908380"/>
            <a:ext cx="4528331" cy="52995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zh-CN" sz="4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Before there were computers, there were algorithms. But now that there are computers, there are even more algorithms, and algorithms lie at the heart of computing.</a:t>
            </a:r>
            <a:endParaRPr lang="zh-CN" altLang="en-US" sz="4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228" y="3301465"/>
            <a:ext cx="2791888" cy="3129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第一章  算法概述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>
              <a:lnSpc>
                <a:spcPct val="150000"/>
              </a:lnSpc>
              <a:buFontTx/>
              <a:buNone/>
            </a:pPr>
            <a:r>
              <a:rPr lang="en-US" altLang="zh-CN" sz="3000" b="1" dirty="0">
                <a:solidFill>
                  <a:srgbClr val="3907F1"/>
                </a:solidFill>
              </a:rPr>
              <a:t>学习点:</a:t>
            </a:r>
          </a:p>
          <a:p>
            <a:pPr eaLnBrk="0">
              <a:lnSpc>
                <a:spcPct val="150000"/>
              </a:lnSpc>
            </a:pPr>
            <a:r>
              <a:rPr lang="en-US" altLang="zh-CN" sz="3000" b="1" dirty="0">
                <a:solidFill>
                  <a:schemeClr val="tx1"/>
                </a:solidFill>
              </a:rPr>
              <a:t>理解算法的概念。</a:t>
            </a:r>
          </a:p>
          <a:p>
            <a:pPr eaLnBrk="0">
              <a:lnSpc>
                <a:spcPct val="150000"/>
              </a:lnSpc>
            </a:pPr>
            <a:r>
              <a:rPr lang="en-US" altLang="zh-CN" sz="3000" b="1" dirty="0">
                <a:solidFill>
                  <a:schemeClr val="tx1"/>
                </a:solidFill>
              </a:rPr>
              <a:t>了解什么是程序，以及算法的区别和内在联系。</a:t>
            </a:r>
          </a:p>
          <a:p>
            <a:pPr eaLnBrk="0">
              <a:lnSpc>
                <a:spcPct val="150000"/>
              </a:lnSpc>
            </a:pPr>
            <a:r>
              <a:rPr lang="en-US" altLang="zh-CN" sz="3000" b="1" dirty="0">
                <a:solidFill>
                  <a:schemeClr val="tx1"/>
                </a:solidFill>
              </a:rPr>
              <a:t>掌握算法计算复杂度的概念。</a:t>
            </a:r>
          </a:p>
          <a:p>
            <a:pPr eaLnBrk="0">
              <a:lnSpc>
                <a:spcPct val="150000"/>
              </a:lnSpc>
            </a:pPr>
            <a:r>
              <a:rPr lang="en-US" altLang="zh-CN" sz="3000" b="1" dirty="0">
                <a:solidFill>
                  <a:schemeClr val="tx1"/>
                </a:solidFill>
              </a:rPr>
              <a:t>掌握渐近复杂性的数学表示算法。</a:t>
            </a:r>
          </a:p>
          <a:p>
            <a:pPr eaLnBrk="0">
              <a:lnSpc>
                <a:spcPct val="150000"/>
              </a:lnSpc>
            </a:pPr>
            <a:r>
              <a:rPr lang="en-US" altLang="zh-CN" sz="3000" b="1" dirty="0">
                <a:solidFill>
                  <a:schemeClr val="tx1"/>
                </a:solidFill>
              </a:rPr>
              <a:t>掌握用C语言描述算法的方法。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第一章  算法概述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102385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What are algorithms? Why is the study of algorithms worthwhile? What is the role of algorithms relative to other technologies used in computers? 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66780" y="2402740"/>
            <a:ext cx="11632335" cy="2563895"/>
          </a:xfrm>
          <a:prstGeom prst="rect">
            <a:avLst/>
          </a:prstGeom>
        </p:spPr>
        <p:txBody>
          <a:bodyPr/>
          <a:lstStyle>
            <a:lvl1pPr marL="326390" indent="-32639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5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07390" lvl="1" indent="-27241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5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088390" lvl="2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85" kern="12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defRPr>
            </a:lvl3pPr>
            <a:lvl4pPr marL="1524000" lvl="3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9610" lvl="4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220" lvl="5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195" lvl="6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5805" lvl="7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415" lvl="8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Informally, an algorithm is any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well-defined computational 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procedure that takes some value, or set of values, as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input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and produces some value, or set of values, as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output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An algorithm is thus a sequence of computational steps that transform the input into the output.</a:t>
            </a:r>
            <a:endParaRPr lang="zh-CN" alt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算法与程序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Times New Roman" panose="02020503050405090304" pitchFamily="18" charset="0"/>
              <a:buChar char="►"/>
            </a:pP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算法（</a:t>
            </a:r>
            <a:r>
              <a:rPr lang="en-US" altLang="zh-CN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Algorithm</a:t>
            </a: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）是指解决问题的一种方法或一个过程。算法是若干指令的有穷序列，满足性质：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(1)</a:t>
            </a:r>
            <a:r>
              <a:rPr lang="zh-CN" altLang="en-US" sz="3000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输入</a:t>
            </a: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：有外部提供的量作为算法的输入。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(2)</a:t>
            </a:r>
            <a:r>
              <a:rPr lang="zh-CN" altLang="en-US" sz="3000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输出</a:t>
            </a: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：算法产生至少一个量作为输出。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(3)</a:t>
            </a:r>
            <a:r>
              <a:rPr lang="zh-CN" altLang="en-US" sz="3000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确定性</a:t>
            </a: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：组成算法的每条指令是清晰，无歧义的。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(4)</a:t>
            </a:r>
            <a:r>
              <a:rPr lang="zh-CN" altLang="en-US" sz="3000" b="1" dirty="0">
                <a:solidFill>
                  <a:srgbClr val="3907F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有限性</a:t>
            </a: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：算法中每条指令的执行次数是有限的，执行每条指令的时间也是有限的。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算法与程序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Times New Roman" panose="02020503050405090304" pitchFamily="18" charset="0"/>
              <a:buChar char="►"/>
            </a:pP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程序（</a:t>
            </a:r>
            <a:r>
              <a:rPr lang="en-US" altLang="zh-CN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Program</a:t>
            </a: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）是算法用某种程序设计语言的具体实现。程序可以不满足算法的性质</a:t>
            </a:r>
            <a:r>
              <a:rPr lang="en-US" altLang="zh-CN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(4)</a:t>
            </a: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。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例如操作系统，是一个在无限循环中执行的程序，因而不是一个算法。操作系统的各种任务可看成是单独的问题，每一个问题由操作系统中的一个子程序通过特定的算法来实现。该子程序得到输出结果后便终止。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算法复杂性分析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算法复杂性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= 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算法所需要的计算机资源：时间和空间（即存储器）的资源；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算法的时间复杂性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和算法的空间复杂性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。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0</TotalTime>
  <Words>2209</Words>
  <Application>Microsoft Office PowerPoint</Application>
  <PresentationFormat>宽屏</PresentationFormat>
  <Paragraphs>158</Paragraphs>
  <Slides>29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等线</vt:lpstr>
      <vt:lpstr>黑体</vt:lpstr>
      <vt:lpstr>华文隶书</vt:lpstr>
      <vt:lpstr>微软雅黑</vt:lpstr>
      <vt:lpstr>新宋体</vt:lpstr>
      <vt:lpstr>Arial</vt:lpstr>
      <vt:lpstr>Cambria Math</vt:lpstr>
      <vt:lpstr>Symbol</vt:lpstr>
      <vt:lpstr>Times New Roman</vt:lpstr>
      <vt:lpstr>Wingdings</vt:lpstr>
      <vt:lpstr>自定义设计方案</vt:lpstr>
      <vt:lpstr>1_自定义设计方案</vt:lpstr>
      <vt:lpstr>公式</vt:lpstr>
      <vt:lpstr>算法设计与分析</vt:lpstr>
      <vt:lpstr>选用教材</vt:lpstr>
      <vt:lpstr>算法设计与分析参考书</vt:lpstr>
      <vt:lpstr>PowerPoint 演示文稿</vt:lpstr>
      <vt:lpstr>第一章  算法概述</vt:lpstr>
      <vt:lpstr>第一章  算法概述</vt:lpstr>
      <vt:lpstr>1.1 算法与程序</vt:lpstr>
      <vt:lpstr>1.1 算法与程序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1.2 算法复杂性分析</vt:lpstr>
      <vt:lpstr>NP完全性理论</vt:lpstr>
      <vt:lpstr>小结</vt:lpstr>
      <vt:lpstr>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XiaoChen Pan</cp:lastModifiedBy>
  <cp:revision>266</cp:revision>
  <dcterms:created xsi:type="dcterms:W3CDTF">2024-02-26T04:04:21Z</dcterms:created>
  <dcterms:modified xsi:type="dcterms:W3CDTF">2026-03-08T13:42:59Z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4D8F2221033960E230AFF0623682496F</vt:lpwstr>
  </property>
  <property fmtid="{D5CDD505-2E9C-101B-9397-08002B2CF9AE}" pid="3" name="KSOProductBuildVer">
    <vt:lpwstr>1033-6.5.1.8687</vt:lpwstr>
  </property>
</Properties>
</file>